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DE36-AD65-A52C-43AE-0A8AC0512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502FF-E0E6-8DA1-159E-2C5DFCA7D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C955-AF1D-32CE-59D3-9AC8E871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08A89-09EE-FC63-944C-8D4240C2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6C43-9E10-85C5-517B-973E08B3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43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D466-D68B-8192-97AD-3BB687F3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E2AEF-5DAF-5AF4-B60E-D3C0824B6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E55FA-6814-32E9-331E-DDA28BD9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2DB53-80EA-2204-3208-B56F62A1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FFBF-62E3-4B94-264A-68F95248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40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86518-6442-7AD3-97F2-3E493824C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79C-6330-5B99-F9BF-27477F654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9C6D2-2884-72F5-5581-5ADF0231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6D8E-6DF4-5307-EC01-7815A524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BFF78-AD13-3F4A-1BC4-520C1448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49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6CCA-30D7-A334-9FDE-708C95AC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24D4-DDA2-3DD7-29D1-6CB3BCD9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822F-54D8-F98E-471E-C1BED6DF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450C-8DE4-6712-D938-69ABB587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09468-A11E-0FFB-C369-6368BAC1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7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1C76-9685-A6D2-05C2-77AB9299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E4B42-71C4-EDB8-4EE5-042813C3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C811F-882C-7C72-554E-E760FA60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F68F-7364-D0E9-C50D-FBF3B130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5106-D19E-1D3A-B9DC-690F2714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06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5153-3D87-0627-223F-762E8F6C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A17F-D1CD-E2A1-12C3-B09D1E111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4AE05-56A2-DE30-DDE9-0E9FCA9A4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193E3-B666-464C-113A-923FE0EA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90BD-4C58-5498-2152-9F11273E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8B4F2-3417-8E4B-015D-B5757319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35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47CD-7323-FDE0-4501-B39DA4D8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4F85-97E1-68C2-B21D-DE6091B16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25BF3-CC6B-5D1F-2974-E4D41C11C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FD77-B7BF-13F7-5ECC-1906A61E4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1E297-47CC-B4C2-88D4-413F1FDF6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35086-BDF6-CC66-91E0-16DB7E01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CE2B6-8133-8ED4-D1FD-873E3BD9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7DBC5-B44B-EAD6-C3EA-A043EA85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10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DD95-8C8D-99DC-E122-5D121896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7C52C-55C2-2972-6206-A8A8B067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C17EF-C962-5CA2-47A5-9785E2AF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8B77E-D4E0-9264-8DFA-81D7ADC9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29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A5CCB-74AC-9A17-1FC1-DE70AD80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0B9DC-C277-0B2B-FC9A-E5CA1107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4A82A-8B02-6A96-98FD-F03D1CD6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10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D132-ED02-0393-89E6-3779DFE9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ED722-20A0-4160-B445-EAE1D652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28D3E-2D87-6B82-639B-10C755594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ADF04-C246-21E1-C549-F91040A6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3E0B9-0157-FF7F-5872-3054D914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CDA42-A927-73F2-74A3-FCA74ED6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97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8ADD-5EED-EE87-4BB9-3EB18E4D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70C3E-D5A8-B9AE-EB44-FC668C6C0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125CC-8C06-E414-10AA-1C24D5BED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F3F02-0024-1A82-A550-184B75CA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14913-6138-801D-EBF1-7605CF2B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AFE42-3532-7130-7EC8-1601C142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90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1CD5C-C069-84EF-135B-87625CBB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47D25-BB29-AA44-4DDA-7D9CE12E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FF80-8228-6F6A-1796-877C10CF5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43ED-C55E-40A5-9868-24FFC33DC493}" type="datetimeFigureOut">
              <a:rPr lang="nb-NO" smtClean="0"/>
              <a:t>20.02.2023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B2B65-0BDB-E64D-6966-994B5748A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52CD6-E436-21E3-4BC6-1E5D565A5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75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lison@nr.n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6A82-5A13-D660-96B5-A9BE0B0C4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71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and Applications of Large Language Models (LLMs)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39ADF-F69A-EECD-A02A-1584D341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124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Pierre Lison</a:t>
            </a:r>
          </a:p>
          <a:p>
            <a:pPr>
              <a:spcBef>
                <a:spcPts val="0"/>
              </a:spcBef>
            </a:pPr>
            <a:r>
              <a:rPr lang="en-US" dirty="0"/>
              <a:t>Norsk Regnesentral (NR)</a:t>
            </a:r>
          </a:p>
          <a:p>
            <a:pPr>
              <a:spcBef>
                <a:spcPts val="0"/>
              </a:spcBef>
            </a:pPr>
            <a:r>
              <a:rPr lang="en-US" dirty="0">
                <a:hlinkClick r:id="rId2"/>
              </a:rPr>
              <a:t>plison@nr.no</a:t>
            </a:r>
            <a:r>
              <a:rPr lang="en-US" dirty="0"/>
              <a:t>  </a:t>
            </a:r>
          </a:p>
          <a:p>
            <a:endParaRPr lang="nb-NO" dirty="0"/>
          </a:p>
          <a:p>
            <a:pPr>
              <a:spcBef>
                <a:spcPts val="0"/>
              </a:spcBef>
            </a:pPr>
            <a:r>
              <a:rPr lang="nb-NO" dirty="0" err="1"/>
              <a:t>CuttingEdgeAI</a:t>
            </a:r>
            <a:r>
              <a:rPr lang="nb-NO" dirty="0"/>
              <a:t> on Large Language Models</a:t>
            </a:r>
          </a:p>
          <a:p>
            <a:pPr>
              <a:spcBef>
                <a:spcPts val="0"/>
              </a:spcBef>
            </a:pPr>
            <a:r>
              <a:rPr lang="nb-NO" dirty="0"/>
              <a:t> </a:t>
            </a:r>
            <a:r>
              <a:rPr lang="nb-NO" dirty="0" err="1"/>
              <a:t>February</a:t>
            </a:r>
            <a:r>
              <a:rPr lang="nb-NO" dirty="0"/>
              <a:t> 21, 2023, Oslo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4F511C-18FD-1D5E-2354-8D252B645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6" y="5787565"/>
            <a:ext cx="2028357" cy="826368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7E43B6-7BF8-7318-334A-61B95F93C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15495" r="9531" b="21275"/>
          <a:stretch/>
        </p:blipFill>
        <p:spPr>
          <a:xfrm>
            <a:off x="9996195" y="5787565"/>
            <a:ext cx="1903446" cy="8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8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1A12-FA4F-F166-6290-1DD1FCA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6" y="365125"/>
            <a:ext cx="10515600" cy="1325563"/>
          </a:xfrm>
        </p:spPr>
        <p:txBody>
          <a:bodyPr/>
          <a:lstStyle/>
          <a:p>
            <a:r>
              <a:rPr lang="en-US" dirty="0"/>
              <a:t>Transfer learning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87060-7FD8-067C-1997-41071F9F2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38" y="1487421"/>
            <a:ext cx="10515600" cy="435133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/>
              <a:t>Large Language models are </a:t>
            </a:r>
            <a:r>
              <a:rPr lang="en-US" i="1" dirty="0"/>
              <a:t>representation learners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Although they are trained on the task of word prediction, they can be </a:t>
            </a:r>
            <a:r>
              <a:rPr lang="en-US" i="1" dirty="0">
                <a:sym typeface="Wingdings" panose="05000000000000000000" pitchFamily="2" charset="2"/>
              </a:rPr>
              <a:t>fine-tuned</a:t>
            </a:r>
            <a:r>
              <a:rPr lang="en-US" dirty="0">
                <a:sym typeface="Wingdings" panose="05000000000000000000" pitchFamily="2" charset="2"/>
              </a:rPr>
              <a:t> to perform many other tasks</a:t>
            </a:r>
            <a:endParaRPr lang="en-US" dirty="0"/>
          </a:p>
        </p:txBody>
      </p:sp>
      <p:pic>
        <p:nvPicPr>
          <p:cNvPr id="1028" name="Picture 4" descr="Senior Man tuning Acoustic guitar at home. Closeup of head… | Flickr">
            <a:extLst>
              <a:ext uri="{FF2B5EF4-FFF2-40B4-BE49-F238E27FC236}">
                <a16:creationId xmlns:a16="http://schemas.microsoft.com/office/drawing/2014/main" id="{DADD3FAF-A58C-C0BB-DF4B-F45F640C3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20999" r="19994" b="6248"/>
          <a:stretch/>
        </p:blipFill>
        <p:spPr bwMode="auto">
          <a:xfrm>
            <a:off x="6782122" y="3178834"/>
            <a:ext cx="4785612" cy="31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BCFE76-A867-61B7-497B-3A984D3F5B2D}"/>
              </a:ext>
            </a:extLst>
          </p:cNvPr>
          <p:cNvGrpSpPr/>
          <p:nvPr/>
        </p:nvGrpSpPr>
        <p:grpSpPr>
          <a:xfrm>
            <a:off x="760566" y="3076493"/>
            <a:ext cx="5855064" cy="3306821"/>
            <a:chOff x="760566" y="3076493"/>
            <a:chExt cx="5855064" cy="33068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90D867-45A5-CCE5-7816-FA7F1E88628B}"/>
                </a:ext>
              </a:extLst>
            </p:cNvPr>
            <p:cNvGrpSpPr/>
            <p:nvPr/>
          </p:nvGrpSpPr>
          <p:grpSpPr>
            <a:xfrm>
              <a:off x="760566" y="3076493"/>
              <a:ext cx="5855064" cy="3306821"/>
              <a:chOff x="760566" y="3076493"/>
              <a:chExt cx="5855064" cy="3306821"/>
            </a:xfrm>
          </p:grpSpPr>
          <p:sp>
            <p:nvSpPr>
              <p:cNvPr id="4" name="Arrow: Down 3">
                <a:extLst>
                  <a:ext uri="{FF2B5EF4-FFF2-40B4-BE49-F238E27FC236}">
                    <a16:creationId xmlns:a16="http://schemas.microsoft.com/office/drawing/2014/main" id="{E8523DB3-A3EB-F229-9415-7FC5FDB99874}"/>
                  </a:ext>
                </a:extLst>
              </p:cNvPr>
              <p:cNvSpPr/>
              <p:nvPr/>
            </p:nvSpPr>
            <p:spPr>
              <a:xfrm>
                <a:off x="1141339" y="3076493"/>
                <a:ext cx="707365" cy="625416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20D46A-1397-62F8-2C34-6DF866AC6C00}"/>
                  </a:ext>
                </a:extLst>
              </p:cNvPr>
              <p:cNvSpPr txBox="1"/>
              <p:nvPr/>
            </p:nvSpPr>
            <p:spPr>
              <a:xfrm>
                <a:off x="760566" y="3705658"/>
                <a:ext cx="585506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linguistic knowledge stored in the initial model can be </a:t>
                </a:r>
                <a:r>
                  <a:rPr lang="en-US" sz="2400" i="1" dirty="0"/>
                  <a:t>transferred</a:t>
                </a:r>
                <a:r>
                  <a:rPr lang="en-US" sz="2400" dirty="0"/>
                  <a:t> onto new tasks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     Easier to learn models from small amounts of data</a:t>
                </a:r>
              </a:p>
              <a:p>
                <a:r>
                  <a:rPr lang="en-US" sz="2400" dirty="0"/>
                  <a:t>      Better performance / robustness than models trained from “scratch”</a:t>
                </a:r>
                <a:endParaRPr lang="nb-NO" sz="2400" dirty="0"/>
              </a:p>
            </p:txBody>
          </p:sp>
        </p:grpSp>
        <p:pic>
          <p:nvPicPr>
            <p:cNvPr id="1030" name="Picture 6" descr="Grønne pluss -ikonet | Offentlig tilgjengelige vektorbilder">
              <a:extLst>
                <a:ext uri="{FF2B5EF4-FFF2-40B4-BE49-F238E27FC236}">
                  <a16:creationId xmlns:a16="http://schemas.microsoft.com/office/drawing/2014/main" id="{0DAAFE69-3559-B26D-9118-0AF8E239C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513" y="4899050"/>
              <a:ext cx="290872" cy="29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Grønne pluss -ikonet | Offentlig tilgjengelige vektorbilder">
              <a:extLst>
                <a:ext uri="{FF2B5EF4-FFF2-40B4-BE49-F238E27FC236}">
                  <a16:creationId xmlns:a16="http://schemas.microsoft.com/office/drawing/2014/main" id="{4486889E-BA16-0FD1-9632-1470CD433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87" y="5635223"/>
              <a:ext cx="290872" cy="29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1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BD6B-5BC1-1DA0-62D3-932F1A0D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intelligence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2157-74FA-9E69-59D2-06EBDE2A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Automated classification</a:t>
            </a:r>
          </a:p>
          <a:p>
            <a:r>
              <a:rPr lang="en-US" sz="3600" dirty="0"/>
              <a:t>Filtering</a:t>
            </a:r>
          </a:p>
          <a:p>
            <a:r>
              <a:rPr lang="en-US" sz="3600" dirty="0"/>
              <a:t>Sentiment analysis</a:t>
            </a:r>
          </a:p>
          <a:p>
            <a:r>
              <a:rPr lang="en-US" sz="3600" dirty="0"/>
              <a:t>Information extraction                                                (entity recognition,                                                          relation extraction, etc.) </a:t>
            </a:r>
          </a:p>
          <a:p>
            <a:r>
              <a:rPr lang="en-US" sz="3600" dirty="0"/>
              <a:t>Text de-identification</a:t>
            </a:r>
            <a:endParaRPr lang="nb-NO" sz="3600" dirty="0"/>
          </a:p>
        </p:txBody>
      </p:sp>
      <p:pic>
        <p:nvPicPr>
          <p:cNvPr id="4" name="Picture 2" descr="Images Gratuites : audit, impôt, inspection, Auditeur, document,  Grossissement, comptabilité, budget, Entreprise, lieu de travail,  vérification, examen, fraude, verre, enquête, facture d'achat, Contrat,  formalités administratives, l'écriture, texte ...">
            <a:extLst>
              <a:ext uri="{FF2B5EF4-FFF2-40B4-BE49-F238E27FC236}">
                <a16:creationId xmlns:a16="http://schemas.microsoft.com/office/drawing/2014/main" id="{43442AD4-7F72-E584-DD45-7E3E9586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57" y="434469"/>
            <a:ext cx="4354943" cy="252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8B882-6B3C-B939-9CE2-F89CFB1E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956" y="3543300"/>
            <a:ext cx="5572816" cy="19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5D64-4AA5-62A0-9B64-AE51561D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creation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726D-9737-40EA-D54D-510D520C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972"/>
            <a:ext cx="5257800" cy="451919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Autocomplete</a:t>
            </a:r>
            <a:r>
              <a:rPr lang="nb-NO" sz="3600" dirty="0"/>
              <a:t> </a:t>
            </a:r>
            <a:r>
              <a:rPr lang="en-US" sz="3600" dirty="0"/>
              <a:t>++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Writing assistance (grammar checking,   style suggestions, etc.)</a:t>
            </a:r>
          </a:p>
          <a:p>
            <a:pPr>
              <a:spcBef>
                <a:spcPts val="1800"/>
              </a:spcBef>
            </a:pPr>
            <a:r>
              <a:rPr lang="nb-NO" sz="3600" dirty="0"/>
              <a:t>«Co-pilot» for programmers</a:t>
            </a:r>
          </a:p>
          <a:p>
            <a:pPr>
              <a:spcBef>
                <a:spcPts val="1800"/>
              </a:spcBef>
            </a:pPr>
            <a:r>
              <a:rPr lang="nb-NO" sz="3600" dirty="0" err="1"/>
              <a:t>Text</a:t>
            </a:r>
            <a:r>
              <a:rPr lang="nb-NO" sz="3600" dirty="0"/>
              <a:t> </a:t>
            </a:r>
            <a:r>
              <a:rPr lang="nb-NO" sz="3600" dirty="0" err="1"/>
              <a:t>summarization</a:t>
            </a:r>
            <a:endParaRPr lang="nb-NO" sz="3600" dirty="0"/>
          </a:p>
        </p:txBody>
      </p:sp>
      <p:pic>
        <p:nvPicPr>
          <p:cNvPr id="4" name="Picture 4" descr="What Is a Content Creator? – INK Blog">
            <a:extLst>
              <a:ext uri="{FF2B5EF4-FFF2-40B4-BE49-F238E27FC236}">
                <a16:creationId xmlns:a16="http://schemas.microsoft.com/office/drawing/2014/main" id="{368322E6-C899-5699-C593-2B59665E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16" y="461282"/>
            <a:ext cx="5085184" cy="28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pilot: GitHub's AI Tool Speeds Up Development, but Comes with Risks -  Rewind">
            <a:extLst>
              <a:ext uri="{FF2B5EF4-FFF2-40B4-BE49-F238E27FC236}">
                <a16:creationId xmlns:a16="http://schemas.microsoft.com/office/drawing/2014/main" id="{097A18C1-02B5-7932-45A2-8B70D709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5" y="3784572"/>
            <a:ext cx="3815589" cy="20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3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0A0F-09D4-AAFE-AB3A-DC9F4B78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systems</a:t>
            </a:r>
            <a:endParaRPr lang="nb-NO" dirty="0"/>
          </a:p>
        </p:txBody>
      </p:sp>
      <p:pic>
        <p:nvPicPr>
          <p:cNvPr id="4" name="Picture 2" descr="Bildet : chatbot, bot, assistent, Brukerstøtte, ikon, intelligens,  virtuell, kunstig, robot, chatte, service, sosial, på nett, boble, snakke,  nettverk, dialog, program, interaktiv, budskap, bruker, app, skravling,  tale, Chatterbot, grønn, turkis, aqua ...">
            <a:extLst>
              <a:ext uri="{FF2B5EF4-FFF2-40B4-BE49-F238E27FC236}">
                <a16:creationId xmlns:a16="http://schemas.microsoft.com/office/drawing/2014/main" id="{018B5EA2-973B-1DC0-64C6-BB3ABB20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86" y="461281"/>
            <a:ext cx="3940714" cy="25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alogue systems | ÚFAL">
            <a:extLst>
              <a:ext uri="{FF2B5EF4-FFF2-40B4-BE49-F238E27FC236}">
                <a16:creationId xmlns:a16="http://schemas.microsoft.com/office/drawing/2014/main" id="{4B563550-E21D-AF22-1083-672A65C5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94" y="3339580"/>
            <a:ext cx="3120706" cy="31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atural Language Question Answering Systems">
            <a:extLst>
              <a:ext uri="{FF2B5EF4-FFF2-40B4-BE49-F238E27FC236}">
                <a16:creationId xmlns:a16="http://schemas.microsoft.com/office/drawing/2014/main" id="{7BCB8A76-1C03-D0D6-9E44-58C24062A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3" t="18907" b="33786"/>
          <a:stretch/>
        </p:blipFill>
        <p:spPr bwMode="auto">
          <a:xfrm>
            <a:off x="9856247" y="5676853"/>
            <a:ext cx="1185293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atural Language Question Answering Systems">
            <a:extLst>
              <a:ext uri="{FF2B5EF4-FFF2-40B4-BE49-F238E27FC236}">
                <a16:creationId xmlns:a16="http://schemas.microsoft.com/office/drawing/2014/main" id="{A4953219-69BB-1E4A-BBCD-A26DBB20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66"/>
          <a:stretch/>
        </p:blipFill>
        <p:spPr bwMode="auto">
          <a:xfrm>
            <a:off x="9202804" y="3058812"/>
            <a:ext cx="2707447" cy="23708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78552C-3463-C9FE-122A-0D5D4D04A5A5}"/>
              </a:ext>
            </a:extLst>
          </p:cNvPr>
          <p:cNvSpPr/>
          <p:nvPr/>
        </p:nvSpPr>
        <p:spPr>
          <a:xfrm>
            <a:off x="11484864" y="3912061"/>
            <a:ext cx="493776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42FED91-1766-0657-9C43-9C247FA08FC5}"/>
              </a:ext>
            </a:extLst>
          </p:cNvPr>
          <p:cNvSpPr/>
          <p:nvPr/>
        </p:nvSpPr>
        <p:spPr>
          <a:xfrm>
            <a:off x="10371677" y="5347669"/>
            <a:ext cx="180499" cy="32918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DEE1-C4DF-0C05-0D54-D0F18B05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524508"/>
            <a:ext cx="4619625" cy="496836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Open-ended chatbots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Task-oriented dialogue systems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Voice-activated assistants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Question answering   (with knowledge base)</a:t>
            </a:r>
          </a:p>
        </p:txBody>
      </p:sp>
    </p:spTree>
    <p:extLst>
      <p:ext uri="{BB962C8B-B14F-4D97-AF65-F5344CB8AC3E}">
        <p14:creationId xmlns:p14="http://schemas.microsoft.com/office/powerpoint/2010/main" val="147937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62C0-C09E-7FFE-3535-9DAC82AD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many others!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525BB-9873-BCA3-88C0-20D4D60D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895725" cy="45942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Machine translation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Speech processing                (e.g. speech recognition and synthesis)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Information retrieval (</a:t>
            </a:r>
            <a:r>
              <a:rPr lang="en-US" sz="3600" i="1" dirty="0"/>
              <a:t>search</a:t>
            </a:r>
            <a:r>
              <a:rPr lang="en-US" sz="3600" dirty="0"/>
              <a:t>)</a:t>
            </a:r>
          </a:p>
          <a:p>
            <a:pPr>
              <a:spcBef>
                <a:spcPts val="1800"/>
              </a:spcBef>
            </a:pPr>
            <a:endParaRPr lang="nb-NO" sz="3600" dirty="0"/>
          </a:p>
          <a:p>
            <a:pPr>
              <a:spcBef>
                <a:spcPts val="1800"/>
              </a:spcBef>
            </a:pPr>
            <a:endParaRPr lang="nb-NO" sz="3600" dirty="0"/>
          </a:p>
        </p:txBody>
      </p:sp>
      <p:pic>
        <p:nvPicPr>
          <p:cNvPr id="6146" name="Picture 2" descr="What Is Automatic Translation (...And Is It Good Enough)?">
            <a:extLst>
              <a:ext uri="{FF2B5EF4-FFF2-40B4-BE49-F238E27FC236}">
                <a16:creationId xmlns:a16="http://schemas.microsoft.com/office/drawing/2014/main" id="{E8713EFD-6306-282C-9016-24F0857C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9" y="238791"/>
            <a:ext cx="264960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earch engine optimization vector - Technology - FREE-VECTORS.NET">
            <a:extLst>
              <a:ext uri="{FF2B5EF4-FFF2-40B4-BE49-F238E27FC236}">
                <a16:creationId xmlns:a16="http://schemas.microsoft.com/office/drawing/2014/main" id="{9EC37D08-9B74-36EA-8F84-0307AB2C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4603086"/>
            <a:ext cx="24955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he audio signal waveform | Download Scientific Diagram">
            <a:extLst>
              <a:ext uri="{FF2B5EF4-FFF2-40B4-BE49-F238E27FC236}">
                <a16:creationId xmlns:a16="http://schemas.microsoft.com/office/drawing/2014/main" id="{1DB65733-C6F2-9BE5-9EEF-5DCD2C611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3627" r="4008" b="3168"/>
          <a:stretch/>
        </p:blipFill>
        <p:spPr bwMode="auto">
          <a:xfrm>
            <a:off x="6902414" y="2912601"/>
            <a:ext cx="3778322" cy="13255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9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9DA4-64CE-8723-5580-0DE7100A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developments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0F9A8-C9D6-5045-055D-E94F7FD2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94504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4000" dirty="0"/>
              <a:t>Multimodal models</a:t>
            </a:r>
          </a:p>
          <a:p>
            <a:pPr lvl="1">
              <a:spcBef>
                <a:spcPts val="1800"/>
              </a:spcBef>
            </a:pPr>
            <a:r>
              <a:rPr lang="en-US" sz="3600" dirty="0"/>
              <a:t>LLMs trained along with non-text data</a:t>
            </a:r>
          </a:p>
          <a:p>
            <a:pPr lvl="1">
              <a:spcBef>
                <a:spcPts val="1800"/>
              </a:spcBef>
            </a:pPr>
            <a:r>
              <a:rPr lang="en-US" sz="3600" dirty="0"/>
              <a:t>Images, videos, sensorimotor experience, etc.</a:t>
            </a:r>
          </a:p>
          <a:p>
            <a:pPr>
              <a:spcBef>
                <a:spcPts val="1800"/>
              </a:spcBef>
            </a:pPr>
            <a:r>
              <a:rPr lang="en-US" sz="4000" dirty="0"/>
              <a:t>Knowledge-augmented models</a:t>
            </a:r>
            <a:endParaRPr lang="nb-NO" sz="4000" dirty="0"/>
          </a:p>
        </p:txBody>
      </p:sp>
      <p:pic>
        <p:nvPicPr>
          <p:cNvPr id="7170" name="Picture 2" descr="Content Marketing Inspiration: 16 Pointless Websites That Went Viral -  Kaizen">
            <a:extLst>
              <a:ext uri="{FF2B5EF4-FFF2-40B4-BE49-F238E27FC236}">
                <a16:creationId xmlns:a16="http://schemas.microsoft.com/office/drawing/2014/main" id="{38E18E06-746B-1DB9-38DA-9660979F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585788"/>
            <a:ext cx="5444227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ovie: Automata develops $3,000 six-axis robotic arm">
            <a:extLst>
              <a:ext uri="{FF2B5EF4-FFF2-40B4-BE49-F238E27FC236}">
                <a16:creationId xmlns:a16="http://schemas.microsoft.com/office/drawing/2014/main" id="{8203CBDE-A68D-C286-5A5F-CBC63A1E8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0"/>
          <a:stretch/>
        </p:blipFill>
        <p:spPr bwMode="auto">
          <a:xfrm>
            <a:off x="6334125" y="2514600"/>
            <a:ext cx="2667000" cy="26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Knowledge graph - Wikipedia">
            <a:extLst>
              <a:ext uri="{FF2B5EF4-FFF2-40B4-BE49-F238E27FC236}">
                <a16:creationId xmlns:a16="http://schemas.microsoft.com/office/drawing/2014/main" id="{2E4FA5FD-962B-6605-805B-ADB6BCFF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29" y="4248150"/>
            <a:ext cx="2983023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3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Benefits and Applications of Large Language Models (LLMs)</vt:lpstr>
      <vt:lpstr>Transfer learning</vt:lpstr>
      <vt:lpstr>Document intelligence</vt:lpstr>
      <vt:lpstr>Content creation</vt:lpstr>
      <vt:lpstr>Interactive systems</vt:lpstr>
      <vt:lpstr>And many others!</vt:lpstr>
      <vt:lpstr>Next developments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Applications of Large Language Models (LLMs)</dc:title>
  <dc:creator>Pierre Lison</dc:creator>
  <cp:lastModifiedBy>Pierre Lison</cp:lastModifiedBy>
  <cp:revision>1</cp:revision>
  <dcterms:created xsi:type="dcterms:W3CDTF">2023-02-20T12:26:48Z</dcterms:created>
  <dcterms:modified xsi:type="dcterms:W3CDTF">2023-02-20T14:59:13Z</dcterms:modified>
</cp:coreProperties>
</file>