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handoutMasterIdLst>
    <p:handoutMasterId r:id="rId19"/>
  </p:handoutMasterIdLst>
  <p:sldIdLst>
    <p:sldId id="256" r:id="rId5"/>
    <p:sldId id="262" r:id="rId6"/>
    <p:sldId id="263" r:id="rId7"/>
    <p:sldId id="258" r:id="rId8"/>
    <p:sldId id="261" r:id="rId9"/>
    <p:sldId id="260" r:id="rId10"/>
    <p:sldId id="265" r:id="rId11"/>
    <p:sldId id="264" r:id="rId12"/>
    <p:sldId id="266" r:id="rId13"/>
    <p:sldId id="269" r:id="rId14"/>
    <p:sldId id="272" r:id="rId15"/>
    <p:sldId id="284" r:id="rId16"/>
    <p:sldId id="267" r:id="rId17"/>
  </p:sldIdLst>
  <p:sldSz cx="9144000" cy="5143500" type="screen16x9"/>
  <p:notesSz cx="6883400" cy="9906000"/>
  <p:defaultTextStyle>
    <a:defPPr>
      <a:defRPr lang="nb-NO"/>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FFFFFF"/>
    <a:srgbClr val="082E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2C1AFE-9892-4C3C-9370-6DCA8E3D4DFF}" v="135" dt="2022-11-21T09:29:03.9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7" autoAdjust="0"/>
    <p:restoredTop sz="94673" autoAdjust="0"/>
  </p:normalViewPr>
  <p:slideViewPr>
    <p:cSldViewPr>
      <p:cViewPr varScale="1">
        <p:scale>
          <a:sx n="100" d="100"/>
          <a:sy n="100" d="100"/>
        </p:scale>
        <p:origin x="72" y="28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ierre Lison" userId="a8a9df96-d69d-4b67-b9bd-4018f7d77187" providerId="ADAL" clId="{762C1AFE-9892-4C3C-9370-6DCA8E3D4DFF}"/>
    <pc:docChg chg="modSld">
      <pc:chgData name="Pierre Lison" userId="a8a9df96-d69d-4b67-b9bd-4018f7d77187" providerId="ADAL" clId="{762C1AFE-9892-4C3C-9370-6DCA8E3D4DFF}" dt="2022-11-21T09:29:03.939" v="258" actId="114"/>
      <pc:docMkLst>
        <pc:docMk/>
      </pc:docMkLst>
      <pc:sldChg chg="modSp">
        <pc:chgData name="Pierre Lison" userId="a8a9df96-d69d-4b67-b9bd-4018f7d77187" providerId="ADAL" clId="{762C1AFE-9892-4C3C-9370-6DCA8E3D4DFF}" dt="2022-11-21T09:27:56.917" v="249" actId="14100"/>
        <pc:sldMkLst>
          <pc:docMk/>
          <pc:sldMk cId="978723059" sldId="256"/>
        </pc:sldMkLst>
        <pc:spChg chg="mod">
          <ac:chgData name="Pierre Lison" userId="a8a9df96-d69d-4b67-b9bd-4018f7d77187" providerId="ADAL" clId="{762C1AFE-9892-4C3C-9370-6DCA8E3D4DFF}" dt="2022-11-21T09:27:56.917" v="249" actId="14100"/>
          <ac:spMkLst>
            <pc:docMk/>
            <pc:sldMk cId="978723059" sldId="256"/>
            <ac:spMk id="4" creationId="{00000000-0000-0000-0000-000000000000}"/>
          </ac:spMkLst>
        </pc:spChg>
      </pc:sldChg>
      <pc:sldChg chg="addSp modSp mod modAnim">
        <pc:chgData name="Pierre Lison" userId="a8a9df96-d69d-4b67-b9bd-4018f7d77187" providerId="ADAL" clId="{762C1AFE-9892-4C3C-9370-6DCA8E3D4DFF}" dt="2022-11-21T00:44:20.473" v="24"/>
        <pc:sldMkLst>
          <pc:docMk/>
          <pc:sldMk cId="1690102053" sldId="260"/>
        </pc:sldMkLst>
        <pc:spChg chg="mod">
          <ac:chgData name="Pierre Lison" userId="a8a9df96-d69d-4b67-b9bd-4018f7d77187" providerId="ADAL" clId="{762C1AFE-9892-4C3C-9370-6DCA8E3D4DFF}" dt="2022-11-21T00:44:16.602" v="22" actId="20577"/>
          <ac:spMkLst>
            <pc:docMk/>
            <pc:sldMk cId="1690102053" sldId="260"/>
            <ac:spMk id="6" creationId="{9CFD33B2-0275-4EB7-8C2F-63ECABE0F592}"/>
          </ac:spMkLst>
        </pc:spChg>
        <pc:spChg chg="add mod">
          <ac:chgData name="Pierre Lison" userId="a8a9df96-d69d-4b67-b9bd-4018f7d77187" providerId="ADAL" clId="{762C1AFE-9892-4C3C-9370-6DCA8E3D4DFF}" dt="2022-11-21T00:44:18.672" v="23"/>
          <ac:spMkLst>
            <pc:docMk/>
            <pc:sldMk cId="1690102053" sldId="260"/>
            <ac:spMk id="106" creationId="{7740F2EE-3DD1-4EEB-A8F3-EACAA884451A}"/>
          </ac:spMkLst>
        </pc:spChg>
      </pc:sldChg>
      <pc:sldChg chg="addSp modSp modAnim">
        <pc:chgData name="Pierre Lison" userId="a8a9df96-d69d-4b67-b9bd-4018f7d77187" providerId="ADAL" clId="{762C1AFE-9892-4C3C-9370-6DCA8E3D4DFF}" dt="2022-11-21T00:44:43.979" v="26"/>
        <pc:sldMkLst>
          <pc:docMk/>
          <pc:sldMk cId="1292090061" sldId="261"/>
        </pc:sldMkLst>
        <pc:spChg chg="mod">
          <ac:chgData name="Pierre Lison" userId="a8a9df96-d69d-4b67-b9bd-4018f7d77187" providerId="ADAL" clId="{762C1AFE-9892-4C3C-9370-6DCA8E3D4DFF}" dt="2022-11-21T00:44:03.466" v="17" actId="20577"/>
          <ac:spMkLst>
            <pc:docMk/>
            <pc:sldMk cId="1292090061" sldId="261"/>
            <ac:spMk id="6" creationId="{9CFD33B2-0275-4EB7-8C2F-63ECABE0F592}"/>
          </ac:spMkLst>
        </pc:spChg>
        <pc:spChg chg="mod">
          <ac:chgData name="Pierre Lison" userId="a8a9df96-d69d-4b67-b9bd-4018f7d77187" providerId="ADAL" clId="{762C1AFE-9892-4C3C-9370-6DCA8E3D4DFF}" dt="2022-11-21T00:43:35.964" v="13" actId="164"/>
          <ac:spMkLst>
            <pc:docMk/>
            <pc:sldMk cId="1292090061" sldId="261"/>
            <ac:spMk id="76" creationId="{3FC441B7-BFBE-4CB5-BCB4-869A680C6D54}"/>
          </ac:spMkLst>
        </pc:spChg>
        <pc:spChg chg="add mod">
          <ac:chgData name="Pierre Lison" userId="a8a9df96-d69d-4b67-b9bd-4018f7d77187" providerId="ADAL" clId="{762C1AFE-9892-4C3C-9370-6DCA8E3D4DFF}" dt="2022-11-21T00:43:57.380" v="16"/>
          <ac:spMkLst>
            <pc:docMk/>
            <pc:sldMk cId="1292090061" sldId="261"/>
            <ac:spMk id="79" creationId="{677A335A-923C-4C49-9808-D74828BEA0B3}"/>
          </ac:spMkLst>
        </pc:spChg>
        <pc:spChg chg="mod">
          <ac:chgData name="Pierre Lison" userId="a8a9df96-d69d-4b67-b9bd-4018f7d77187" providerId="ADAL" clId="{762C1AFE-9892-4C3C-9370-6DCA8E3D4DFF}" dt="2022-11-21T00:43:35.964" v="13" actId="164"/>
          <ac:spMkLst>
            <pc:docMk/>
            <pc:sldMk cId="1292090061" sldId="261"/>
            <ac:spMk id="108" creationId="{5D44DBCC-4F8C-468D-8393-22B38CD7F870}"/>
          </ac:spMkLst>
        </pc:spChg>
        <pc:spChg chg="mod">
          <ac:chgData name="Pierre Lison" userId="a8a9df96-d69d-4b67-b9bd-4018f7d77187" providerId="ADAL" clId="{762C1AFE-9892-4C3C-9370-6DCA8E3D4DFF}" dt="2022-11-21T00:43:35.964" v="13" actId="164"/>
          <ac:spMkLst>
            <pc:docMk/>
            <pc:sldMk cId="1292090061" sldId="261"/>
            <ac:spMk id="109" creationId="{15088F38-B268-480E-8141-69F46C66D993}"/>
          </ac:spMkLst>
        </pc:spChg>
        <pc:spChg chg="mod">
          <ac:chgData name="Pierre Lison" userId="a8a9df96-d69d-4b67-b9bd-4018f7d77187" providerId="ADAL" clId="{762C1AFE-9892-4C3C-9370-6DCA8E3D4DFF}" dt="2022-11-21T00:43:35.964" v="13" actId="164"/>
          <ac:spMkLst>
            <pc:docMk/>
            <pc:sldMk cId="1292090061" sldId="261"/>
            <ac:spMk id="110" creationId="{7BBF4C18-45CC-43A7-8E51-285CBBF3E097}"/>
          </ac:spMkLst>
        </pc:spChg>
        <pc:grpChg chg="add mod">
          <ac:chgData name="Pierre Lison" userId="a8a9df96-d69d-4b67-b9bd-4018f7d77187" providerId="ADAL" clId="{762C1AFE-9892-4C3C-9370-6DCA8E3D4DFF}" dt="2022-11-21T00:43:35.964" v="13" actId="164"/>
          <ac:grpSpMkLst>
            <pc:docMk/>
            <pc:sldMk cId="1292090061" sldId="261"/>
            <ac:grpSpMk id="5" creationId="{4FC4C964-78E8-45CB-96DB-3A9B52AC1455}"/>
          </ac:grpSpMkLst>
        </pc:grpChg>
      </pc:sldChg>
      <pc:sldChg chg="modSp">
        <pc:chgData name="Pierre Lison" userId="a8a9df96-d69d-4b67-b9bd-4018f7d77187" providerId="ADAL" clId="{762C1AFE-9892-4C3C-9370-6DCA8E3D4DFF}" dt="2022-11-21T00:56:43.638" v="247" actId="1037"/>
        <pc:sldMkLst>
          <pc:docMk/>
          <pc:sldMk cId="2351896672" sldId="262"/>
        </pc:sldMkLst>
        <pc:spChg chg="mod">
          <ac:chgData name="Pierre Lison" userId="a8a9df96-d69d-4b67-b9bd-4018f7d77187" providerId="ADAL" clId="{762C1AFE-9892-4C3C-9370-6DCA8E3D4DFF}" dt="2022-11-21T00:56:17.072" v="239" actId="14100"/>
          <ac:spMkLst>
            <pc:docMk/>
            <pc:sldMk cId="2351896672" sldId="262"/>
            <ac:spMk id="3" creationId="{87295CA4-4527-4116-A7BB-93D38C2AA297}"/>
          </ac:spMkLst>
        </pc:spChg>
        <pc:spChg chg="mod">
          <ac:chgData name="Pierre Lison" userId="a8a9df96-d69d-4b67-b9bd-4018f7d77187" providerId="ADAL" clId="{762C1AFE-9892-4C3C-9370-6DCA8E3D4DFF}" dt="2022-11-21T00:56:32.688" v="243" actId="1076"/>
          <ac:spMkLst>
            <pc:docMk/>
            <pc:sldMk cId="2351896672" sldId="262"/>
            <ac:spMk id="5" creationId="{F3E7030F-A8EB-4328-B187-0521C85943BF}"/>
          </ac:spMkLst>
        </pc:spChg>
        <pc:spChg chg="mod">
          <ac:chgData name="Pierre Lison" userId="a8a9df96-d69d-4b67-b9bd-4018f7d77187" providerId="ADAL" clId="{762C1AFE-9892-4C3C-9370-6DCA8E3D4DFF}" dt="2022-11-21T00:56:32.688" v="243" actId="1076"/>
          <ac:spMkLst>
            <pc:docMk/>
            <pc:sldMk cId="2351896672" sldId="262"/>
            <ac:spMk id="6" creationId="{C80BFD8C-3807-435F-9B07-B9E8332EC443}"/>
          </ac:spMkLst>
        </pc:spChg>
        <pc:spChg chg="mod">
          <ac:chgData name="Pierre Lison" userId="a8a9df96-d69d-4b67-b9bd-4018f7d77187" providerId="ADAL" clId="{762C1AFE-9892-4C3C-9370-6DCA8E3D4DFF}" dt="2022-11-21T00:56:43.638" v="247" actId="1037"/>
          <ac:spMkLst>
            <pc:docMk/>
            <pc:sldMk cId="2351896672" sldId="262"/>
            <ac:spMk id="10" creationId="{F7FAF24D-2504-48E1-A11E-9BBC155D88A7}"/>
          </ac:spMkLst>
        </pc:spChg>
        <pc:grpChg chg="mod">
          <ac:chgData name="Pierre Lison" userId="a8a9df96-d69d-4b67-b9bd-4018f7d77187" providerId="ADAL" clId="{762C1AFE-9892-4C3C-9370-6DCA8E3D4DFF}" dt="2022-11-21T00:56:32.688" v="243" actId="1076"/>
          <ac:grpSpMkLst>
            <pc:docMk/>
            <pc:sldMk cId="2351896672" sldId="262"/>
            <ac:grpSpMk id="7" creationId="{DB1D7E3C-27E4-4F49-BB3B-60D67E9D83FA}"/>
          </ac:grpSpMkLst>
        </pc:grpChg>
      </pc:sldChg>
      <pc:sldChg chg="modSp">
        <pc:chgData name="Pierre Lison" userId="a8a9df96-d69d-4b67-b9bd-4018f7d77187" providerId="ADAL" clId="{762C1AFE-9892-4C3C-9370-6DCA8E3D4DFF}" dt="2022-11-21T09:28:23.918" v="257" actId="20577"/>
        <pc:sldMkLst>
          <pc:docMk/>
          <pc:sldMk cId="1633856336" sldId="263"/>
        </pc:sldMkLst>
        <pc:spChg chg="mod">
          <ac:chgData name="Pierre Lison" userId="a8a9df96-d69d-4b67-b9bd-4018f7d77187" providerId="ADAL" clId="{762C1AFE-9892-4C3C-9370-6DCA8E3D4DFF}" dt="2022-11-21T09:28:23.918" v="257" actId="20577"/>
          <ac:spMkLst>
            <pc:docMk/>
            <pc:sldMk cId="1633856336" sldId="263"/>
            <ac:spMk id="3" creationId="{D80AEE88-B4C7-474D-884D-A57241375098}"/>
          </ac:spMkLst>
        </pc:spChg>
      </pc:sldChg>
      <pc:sldChg chg="addSp modSp mod modAnim">
        <pc:chgData name="Pierre Lison" userId="a8a9df96-d69d-4b67-b9bd-4018f7d77187" providerId="ADAL" clId="{762C1AFE-9892-4C3C-9370-6DCA8E3D4DFF}" dt="2022-11-21T09:29:03.939" v="258" actId="114"/>
        <pc:sldMkLst>
          <pc:docMk/>
          <pc:sldMk cId="845417922" sldId="264"/>
        </pc:sldMkLst>
        <pc:spChg chg="mod">
          <ac:chgData name="Pierre Lison" userId="a8a9df96-d69d-4b67-b9bd-4018f7d77187" providerId="ADAL" clId="{762C1AFE-9892-4C3C-9370-6DCA8E3D4DFF}" dt="2022-11-21T09:29:03.939" v="258" actId="114"/>
          <ac:spMkLst>
            <pc:docMk/>
            <pc:sldMk cId="845417922" sldId="264"/>
            <ac:spMk id="3" creationId="{DFD812C2-2AB2-4483-9A53-1BB3BAB14EB9}"/>
          </ac:spMkLst>
        </pc:spChg>
        <pc:spChg chg="mod">
          <ac:chgData name="Pierre Lison" userId="a8a9df96-d69d-4b67-b9bd-4018f7d77187" providerId="ADAL" clId="{762C1AFE-9892-4C3C-9370-6DCA8E3D4DFF}" dt="2022-11-21T00:50:13.024" v="123" actId="1036"/>
          <ac:spMkLst>
            <pc:docMk/>
            <pc:sldMk cId="845417922" sldId="264"/>
            <ac:spMk id="6" creationId="{12C3CE29-58D7-4F51-9487-5F45C1420CDC}"/>
          </ac:spMkLst>
        </pc:spChg>
        <pc:spChg chg="add mod">
          <ac:chgData name="Pierre Lison" userId="a8a9df96-d69d-4b67-b9bd-4018f7d77187" providerId="ADAL" clId="{762C1AFE-9892-4C3C-9370-6DCA8E3D4DFF}" dt="2022-11-21T00:50:22.560" v="127" actId="14100"/>
          <ac:spMkLst>
            <pc:docMk/>
            <pc:sldMk cId="845417922" sldId="264"/>
            <ac:spMk id="8" creationId="{6795CCD1-D225-4204-A5C3-08A86AD58322}"/>
          </ac:spMkLst>
        </pc:spChg>
      </pc:sldChg>
      <pc:sldChg chg="addSp modSp mod">
        <pc:chgData name="Pierre Lison" userId="a8a9df96-d69d-4b67-b9bd-4018f7d77187" providerId="ADAL" clId="{762C1AFE-9892-4C3C-9370-6DCA8E3D4DFF}" dt="2022-11-21T09:27:42.506" v="248" actId="20577"/>
        <pc:sldMkLst>
          <pc:docMk/>
          <pc:sldMk cId="3115779738" sldId="267"/>
        </pc:sldMkLst>
        <pc:spChg chg="mod">
          <ac:chgData name="Pierre Lison" userId="a8a9df96-d69d-4b67-b9bd-4018f7d77187" providerId="ADAL" clId="{762C1AFE-9892-4C3C-9370-6DCA8E3D4DFF}" dt="2022-11-21T09:27:42.506" v="248" actId="20577"/>
          <ac:spMkLst>
            <pc:docMk/>
            <pc:sldMk cId="3115779738" sldId="267"/>
            <ac:spMk id="3" creationId="{EF36A4F1-6573-4D01-B2E4-56E33B6631F3}"/>
          </ac:spMkLst>
        </pc:spChg>
        <pc:picChg chg="add mod">
          <ac:chgData name="Pierre Lison" userId="a8a9df96-d69d-4b67-b9bd-4018f7d77187" providerId="ADAL" clId="{762C1AFE-9892-4C3C-9370-6DCA8E3D4DFF}" dt="2022-11-21T00:54:29.933" v="233" actId="1076"/>
          <ac:picMkLst>
            <pc:docMk/>
            <pc:sldMk cId="3115779738" sldId="267"/>
            <ac:picMk id="3074" creationId="{975C1AAA-8301-4E47-952E-844ABC179863}"/>
          </ac:picMkLst>
        </pc:picChg>
        <pc:picChg chg="add mod">
          <ac:chgData name="Pierre Lison" userId="a8a9df96-d69d-4b67-b9bd-4018f7d77187" providerId="ADAL" clId="{762C1AFE-9892-4C3C-9370-6DCA8E3D4DFF}" dt="2022-11-21T00:54:53.269" v="237" actId="14100"/>
          <ac:picMkLst>
            <pc:docMk/>
            <pc:sldMk cId="3115779738" sldId="267"/>
            <ac:picMk id="3076" creationId="{B90B7876-C14E-4234-8ADD-077FC9EDE192}"/>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82807"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939" tIns="47969" rIns="95939" bIns="47969" numCol="1" anchor="t" anchorCtr="0" compatLnSpc="1">
            <a:prstTxWarp prst="textNoShape">
              <a:avLst/>
            </a:prstTxWarp>
          </a:bodyPr>
          <a:lstStyle>
            <a:lvl1pPr>
              <a:defRPr sz="1000">
                <a:latin typeface="Palatino" pitchFamily="18" charset="0"/>
              </a:defRPr>
            </a:lvl1pPr>
          </a:lstStyle>
          <a:p>
            <a:endParaRPr lang="nb-NO"/>
          </a:p>
        </p:txBody>
      </p:sp>
      <p:sp>
        <p:nvSpPr>
          <p:cNvPr id="9219" name="Rectangle 3"/>
          <p:cNvSpPr>
            <a:spLocks noGrp="1" noChangeArrowheads="1"/>
          </p:cNvSpPr>
          <p:nvPr>
            <p:ph type="dt" sz="quarter" idx="1"/>
          </p:nvPr>
        </p:nvSpPr>
        <p:spPr bwMode="auto">
          <a:xfrm>
            <a:off x="3900593" y="0"/>
            <a:ext cx="2982807"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939" tIns="47969" rIns="95939" bIns="47969" numCol="1" anchor="t" anchorCtr="0" compatLnSpc="1">
            <a:prstTxWarp prst="textNoShape">
              <a:avLst/>
            </a:prstTxWarp>
          </a:bodyPr>
          <a:lstStyle>
            <a:lvl1pPr algn="r">
              <a:defRPr sz="1000">
                <a:latin typeface="Palatino" pitchFamily="18" charset="0"/>
              </a:defRPr>
            </a:lvl1pPr>
          </a:lstStyle>
          <a:p>
            <a:endParaRPr lang="nb-NO"/>
          </a:p>
        </p:txBody>
      </p:sp>
      <p:sp>
        <p:nvSpPr>
          <p:cNvPr id="9220" name="Rectangle 4"/>
          <p:cNvSpPr>
            <a:spLocks noGrp="1" noChangeArrowheads="1"/>
          </p:cNvSpPr>
          <p:nvPr>
            <p:ph type="ftr" sz="quarter" idx="2"/>
          </p:nvPr>
        </p:nvSpPr>
        <p:spPr bwMode="auto">
          <a:xfrm>
            <a:off x="0" y="9410700"/>
            <a:ext cx="2982807"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939" tIns="47969" rIns="95939" bIns="47969" numCol="1" anchor="b" anchorCtr="0" compatLnSpc="1">
            <a:prstTxWarp prst="textNoShape">
              <a:avLst/>
            </a:prstTxWarp>
          </a:bodyPr>
          <a:lstStyle>
            <a:lvl1pPr>
              <a:defRPr sz="1000">
                <a:latin typeface="Palatino" pitchFamily="18" charset="0"/>
              </a:defRPr>
            </a:lvl1pPr>
          </a:lstStyle>
          <a:p>
            <a:endParaRPr lang="nb-NO"/>
          </a:p>
        </p:txBody>
      </p:sp>
      <p:sp>
        <p:nvSpPr>
          <p:cNvPr id="9221" name="Rectangle 5"/>
          <p:cNvSpPr>
            <a:spLocks noGrp="1" noChangeArrowheads="1"/>
          </p:cNvSpPr>
          <p:nvPr>
            <p:ph type="sldNum" sz="quarter" idx="3"/>
          </p:nvPr>
        </p:nvSpPr>
        <p:spPr bwMode="auto">
          <a:xfrm>
            <a:off x="3900593" y="9410700"/>
            <a:ext cx="2982807"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939" tIns="47969" rIns="95939" bIns="47969" numCol="1" anchor="b" anchorCtr="0" compatLnSpc="1">
            <a:prstTxWarp prst="textNoShape">
              <a:avLst/>
            </a:prstTxWarp>
          </a:bodyPr>
          <a:lstStyle>
            <a:lvl1pPr algn="r">
              <a:defRPr sz="1000">
                <a:latin typeface="Palatino" pitchFamily="18" charset="0"/>
              </a:defRPr>
            </a:lvl1pPr>
          </a:lstStyle>
          <a:p>
            <a:fld id="{DCBD22C0-2821-4EDC-9675-67372AD7718A}" type="slidenum">
              <a:rPr lang="nb-NO"/>
              <a:pPr/>
              <a:t>‹#›</a:t>
            </a:fld>
            <a:endParaRPr lang="nb-NO"/>
          </a:p>
        </p:txBody>
      </p:sp>
    </p:spTree>
    <p:extLst>
      <p:ext uri="{BB962C8B-B14F-4D97-AF65-F5344CB8AC3E}">
        <p14:creationId xmlns:p14="http://schemas.microsoft.com/office/powerpoint/2010/main" val="392850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82807"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939" tIns="47969" rIns="95939" bIns="47969" numCol="1" anchor="t" anchorCtr="0" compatLnSpc="1">
            <a:prstTxWarp prst="textNoShape">
              <a:avLst/>
            </a:prstTxWarp>
          </a:bodyPr>
          <a:lstStyle>
            <a:lvl1pPr>
              <a:defRPr sz="1300" b="1">
                <a:solidFill>
                  <a:schemeClr val="bg1"/>
                </a:solidFill>
              </a:defRPr>
            </a:lvl1pPr>
          </a:lstStyle>
          <a:p>
            <a:endParaRPr lang="nb-NO"/>
          </a:p>
        </p:txBody>
      </p:sp>
      <p:sp>
        <p:nvSpPr>
          <p:cNvPr id="16387" name="Rectangle 3"/>
          <p:cNvSpPr>
            <a:spLocks noGrp="1" noChangeArrowheads="1"/>
          </p:cNvSpPr>
          <p:nvPr>
            <p:ph type="dt" idx="1"/>
          </p:nvPr>
        </p:nvSpPr>
        <p:spPr bwMode="auto">
          <a:xfrm>
            <a:off x="3900593" y="0"/>
            <a:ext cx="2982807"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939" tIns="47969" rIns="95939" bIns="47969" numCol="1" anchor="t" anchorCtr="0" compatLnSpc="1">
            <a:prstTxWarp prst="textNoShape">
              <a:avLst/>
            </a:prstTxWarp>
          </a:bodyPr>
          <a:lstStyle>
            <a:lvl1pPr algn="r">
              <a:defRPr sz="1300" b="1">
                <a:solidFill>
                  <a:schemeClr val="bg1"/>
                </a:solidFill>
              </a:defRPr>
            </a:lvl1pPr>
          </a:lstStyle>
          <a:p>
            <a:endParaRPr lang="nb-NO"/>
          </a:p>
        </p:txBody>
      </p:sp>
      <p:sp>
        <p:nvSpPr>
          <p:cNvPr id="16388" name="Rectangle 4"/>
          <p:cNvSpPr>
            <a:spLocks noGrp="1" noRot="1" noChangeAspect="1" noChangeArrowheads="1" noTextEdit="1"/>
          </p:cNvSpPr>
          <p:nvPr>
            <p:ph type="sldImg" idx="2"/>
          </p:nvPr>
        </p:nvSpPr>
        <p:spPr bwMode="auto">
          <a:xfrm>
            <a:off x="139700" y="742950"/>
            <a:ext cx="6604000" cy="37147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6389" name="Rectangle 5"/>
          <p:cNvSpPr>
            <a:spLocks noGrp="1" noChangeArrowheads="1"/>
          </p:cNvSpPr>
          <p:nvPr>
            <p:ph type="body" sz="quarter" idx="3"/>
          </p:nvPr>
        </p:nvSpPr>
        <p:spPr bwMode="auto">
          <a:xfrm>
            <a:off x="917787" y="4705350"/>
            <a:ext cx="5047827" cy="445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939" tIns="47969" rIns="95939" bIns="47969" numCol="1" anchor="t" anchorCtr="0" compatLnSpc="1">
            <a:prstTxWarp prst="textNoShape">
              <a:avLst/>
            </a:prstTxWarp>
          </a:bodyPr>
          <a:lstStyle/>
          <a:p>
            <a:pPr lvl="0"/>
            <a:r>
              <a:rPr lang="nb-NO"/>
              <a:t>Click to edit Master text styles</a:t>
            </a:r>
          </a:p>
          <a:p>
            <a:pPr lvl="1"/>
            <a:r>
              <a:rPr lang="nb-NO"/>
              <a:t>Second level</a:t>
            </a:r>
          </a:p>
          <a:p>
            <a:pPr lvl="2"/>
            <a:r>
              <a:rPr lang="nb-NO"/>
              <a:t>Third level</a:t>
            </a:r>
          </a:p>
          <a:p>
            <a:pPr lvl="3"/>
            <a:r>
              <a:rPr lang="nb-NO"/>
              <a:t>Fourth level</a:t>
            </a:r>
          </a:p>
          <a:p>
            <a:pPr lvl="4"/>
            <a:r>
              <a:rPr lang="nb-NO"/>
              <a:t>Fifth level</a:t>
            </a:r>
          </a:p>
        </p:txBody>
      </p:sp>
      <p:sp>
        <p:nvSpPr>
          <p:cNvPr id="16390" name="Rectangle 6"/>
          <p:cNvSpPr>
            <a:spLocks noGrp="1" noChangeArrowheads="1"/>
          </p:cNvSpPr>
          <p:nvPr>
            <p:ph type="ftr" sz="quarter" idx="4"/>
          </p:nvPr>
        </p:nvSpPr>
        <p:spPr bwMode="auto">
          <a:xfrm>
            <a:off x="0" y="9410700"/>
            <a:ext cx="2982807"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939" tIns="47969" rIns="95939" bIns="47969" numCol="1" anchor="b" anchorCtr="0" compatLnSpc="1">
            <a:prstTxWarp prst="textNoShape">
              <a:avLst/>
            </a:prstTxWarp>
          </a:bodyPr>
          <a:lstStyle>
            <a:lvl1pPr>
              <a:defRPr sz="1300" b="1">
                <a:solidFill>
                  <a:schemeClr val="bg1"/>
                </a:solidFill>
              </a:defRPr>
            </a:lvl1pPr>
          </a:lstStyle>
          <a:p>
            <a:endParaRPr lang="nb-NO"/>
          </a:p>
        </p:txBody>
      </p:sp>
      <p:sp>
        <p:nvSpPr>
          <p:cNvPr id="16391" name="Rectangle 7"/>
          <p:cNvSpPr>
            <a:spLocks noGrp="1" noChangeArrowheads="1"/>
          </p:cNvSpPr>
          <p:nvPr>
            <p:ph type="sldNum" sz="quarter" idx="5"/>
          </p:nvPr>
        </p:nvSpPr>
        <p:spPr bwMode="auto">
          <a:xfrm>
            <a:off x="3900593" y="9410700"/>
            <a:ext cx="2982807"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939" tIns="47969" rIns="95939" bIns="47969" numCol="1" anchor="b" anchorCtr="0" compatLnSpc="1">
            <a:prstTxWarp prst="textNoShape">
              <a:avLst/>
            </a:prstTxWarp>
          </a:bodyPr>
          <a:lstStyle>
            <a:lvl1pPr algn="r">
              <a:defRPr sz="1300" b="1">
                <a:solidFill>
                  <a:schemeClr val="bg1"/>
                </a:solidFill>
              </a:defRPr>
            </a:lvl1pPr>
          </a:lstStyle>
          <a:p>
            <a:fld id="{AEA76827-FC0C-42F6-AC0F-8E03D8C8032E}" type="slidenum">
              <a:rPr lang="nb-NO"/>
              <a:pPr/>
              <a:t>‹#›</a:t>
            </a:fld>
            <a:endParaRPr lang="nb-NO"/>
          </a:p>
        </p:txBody>
      </p:sp>
    </p:spTree>
    <p:extLst>
      <p:ext uri="{BB962C8B-B14F-4D97-AF65-F5344CB8AC3E}">
        <p14:creationId xmlns:p14="http://schemas.microsoft.com/office/powerpoint/2010/main" val="183042785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Palatino" pitchFamily="18" charset="0"/>
        <a:ea typeface="+mn-ea"/>
        <a:cs typeface="+mn-cs"/>
      </a:defRPr>
    </a:lvl1pPr>
    <a:lvl2pPr marL="457200" algn="l" rtl="0" fontAlgn="base">
      <a:spcBef>
        <a:spcPct val="30000"/>
      </a:spcBef>
      <a:spcAft>
        <a:spcPct val="0"/>
      </a:spcAft>
      <a:defRPr sz="1200" kern="1200">
        <a:solidFill>
          <a:schemeClr val="tx1"/>
        </a:solidFill>
        <a:latin typeface="Palatino" pitchFamily="18" charset="0"/>
        <a:ea typeface="+mn-ea"/>
        <a:cs typeface="+mn-cs"/>
      </a:defRPr>
    </a:lvl2pPr>
    <a:lvl3pPr marL="914400" algn="l" rtl="0" fontAlgn="base">
      <a:spcBef>
        <a:spcPct val="30000"/>
      </a:spcBef>
      <a:spcAft>
        <a:spcPct val="0"/>
      </a:spcAft>
      <a:defRPr sz="1200" kern="1200">
        <a:solidFill>
          <a:schemeClr val="tx1"/>
        </a:solidFill>
        <a:latin typeface="Palatino" pitchFamily="18" charset="0"/>
        <a:ea typeface="+mn-ea"/>
        <a:cs typeface="+mn-cs"/>
      </a:defRPr>
    </a:lvl3pPr>
    <a:lvl4pPr marL="1371600" algn="l" rtl="0" fontAlgn="base">
      <a:spcBef>
        <a:spcPct val="30000"/>
      </a:spcBef>
      <a:spcAft>
        <a:spcPct val="0"/>
      </a:spcAft>
      <a:defRPr sz="1200" kern="1200">
        <a:solidFill>
          <a:schemeClr val="tx1"/>
        </a:solidFill>
        <a:latin typeface="Palatino" pitchFamily="18" charset="0"/>
        <a:ea typeface="+mn-ea"/>
        <a:cs typeface="+mn-cs"/>
      </a:defRPr>
    </a:lvl4pPr>
    <a:lvl5pPr marL="1828800" algn="l" rtl="0" fontAlgn="base">
      <a:spcBef>
        <a:spcPct val="30000"/>
      </a:spcBef>
      <a:spcAft>
        <a:spcPct val="0"/>
      </a:spcAft>
      <a:defRPr sz="1200" kern="1200">
        <a:solidFill>
          <a:schemeClr val="tx1"/>
        </a:solidFill>
        <a:latin typeface="Palatino"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dirty="0"/>
              <a:t>Svaret markert med rød ring sier det motsatte av de andre (og av fasiten)</a:t>
            </a:r>
          </a:p>
        </p:txBody>
      </p:sp>
      <p:sp>
        <p:nvSpPr>
          <p:cNvPr id="4" name="Slide Number Placeholder 3"/>
          <p:cNvSpPr>
            <a:spLocks noGrp="1"/>
          </p:cNvSpPr>
          <p:nvPr>
            <p:ph type="sldNum" sz="quarter" idx="5"/>
          </p:nvPr>
        </p:nvSpPr>
        <p:spPr/>
        <p:txBody>
          <a:bodyPr/>
          <a:lstStyle/>
          <a:p>
            <a:fld id="{AEA76827-FC0C-42F6-AC0F-8E03D8C8032E}" type="slidenum">
              <a:rPr lang="nb-NO" smtClean="0"/>
              <a:pPr/>
              <a:t>10</a:t>
            </a:fld>
            <a:endParaRPr lang="nb-NO"/>
          </a:p>
        </p:txBody>
      </p:sp>
    </p:spTree>
    <p:extLst>
      <p:ext uri="{BB962C8B-B14F-4D97-AF65-F5344CB8AC3E}">
        <p14:creationId xmlns:p14="http://schemas.microsoft.com/office/powerpoint/2010/main" val="2542197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dirty="0"/>
              <a:t>Svarene er i hvert fall relatert til takst </a:t>
            </a:r>
          </a:p>
        </p:txBody>
      </p:sp>
      <p:sp>
        <p:nvSpPr>
          <p:cNvPr id="4" name="Slide Number Placeholder 3"/>
          <p:cNvSpPr>
            <a:spLocks noGrp="1"/>
          </p:cNvSpPr>
          <p:nvPr>
            <p:ph type="sldNum" sz="quarter" idx="5"/>
          </p:nvPr>
        </p:nvSpPr>
        <p:spPr/>
        <p:txBody>
          <a:bodyPr/>
          <a:lstStyle/>
          <a:p>
            <a:fld id="{AEA76827-FC0C-42F6-AC0F-8E03D8C8032E}" type="slidenum">
              <a:rPr lang="nb-NO" smtClean="0"/>
              <a:pPr/>
              <a:t>11</a:t>
            </a:fld>
            <a:endParaRPr lang="nb-NO"/>
          </a:p>
        </p:txBody>
      </p:sp>
    </p:spTree>
    <p:extLst>
      <p:ext uri="{BB962C8B-B14F-4D97-AF65-F5344CB8AC3E}">
        <p14:creationId xmlns:p14="http://schemas.microsoft.com/office/powerpoint/2010/main" val="14759849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dirty="0"/>
          </a:p>
          <a:p>
            <a:r>
              <a:rPr lang="nb-NO" dirty="0"/>
              <a:t>CONTEXT</a:t>
            </a:r>
          </a:p>
          <a:p>
            <a:r>
              <a:rPr lang="nb-NO" dirty="0"/>
              <a:t> Dette er en samtale mellom Petter, som er kunde hos forsikringsselskapet, og en saksbehandler i forsikringsselskapet. Samtalen gjelder forsikring av privat eiendom. Hendelsen det er snakk om er kategorisert som "Skade etter åpen ild". Saksbehandler: Takk, saken din er registrert. Du vil bli kontaktet i løpet av neste arbeidsdag. Hvis vi trenger mer informasjon fra deg, gir vi deg beskjed. Du kan følge saken din her Petter: Hei. Syns dette begynner å dra ut i tid. Vi har fått redusert/begrenset bruken av vår fritidsbolig. SSG har vært 1 ganger på befaring, sist sammen med elektriker. Fikk da beskjed om at ting skulle skje ganske snarlig. Hva er det som skjer? Med vennlig hilsen Petter </a:t>
            </a:r>
            <a:r>
              <a:rPr lang="nb-NO" dirty="0" err="1"/>
              <a:t>Petter</a:t>
            </a:r>
            <a:r>
              <a:rPr lang="nb-NO" dirty="0"/>
              <a:t>: Hei Har behov for at dere ringer meg onsdag 10.10 før </a:t>
            </a:r>
            <a:r>
              <a:rPr lang="nb-NO" dirty="0" err="1"/>
              <a:t>kl</a:t>
            </a:r>
            <a:r>
              <a:rPr lang="nb-NO" dirty="0"/>
              <a:t> 1000 Petter: Hei Venter fortsatt på tilbakemelding etter </a:t>
            </a:r>
            <a:r>
              <a:rPr lang="nb-NO" dirty="0" err="1"/>
              <a:t>tlfsamtale</a:t>
            </a:r>
            <a:r>
              <a:rPr lang="nb-NO" dirty="0"/>
              <a:t> med dere onsdag 10.10.10. Saksbehandler: Hei! Ja, her har jeg glemt å gi deg en tilbakemelding, beklager at jeg glemte det. Materialer til utbedring er bestilt og mottatt av elektriker. Det er derfor ikke mulig å utbetale kontant i saken. Har snakket med prosjektleder og bedt ham om å kontakte deg for avtale om utbedring av skaden. Ønsker deg en fin helg. Petter: Hei. Takk for beskjed. Han har tatt kontakt. Han sa at deler av saken skulle tilbys som et kontant oppgjør. Bla det renholdet som vi har gjort selv og det som gjenstår å gjøre av dette. I tillegg er det en del andre komponenter som har vært lagret i dette rommet som også må erstattes i </a:t>
            </a:r>
            <a:r>
              <a:rPr lang="nb-NO" dirty="0" err="1"/>
              <a:t>flg</a:t>
            </a:r>
            <a:r>
              <a:rPr lang="nb-NO" dirty="0"/>
              <a:t> SSG. Dette er bla et annet nød aggregat, laserovn, vannpumpe, skrumaskiner ol. Per tok bilder av dette vet ikke hvordan dette kommer fram av rapporten fra SSG. Men dette er elementer som vi ønsker å ta som kontant oppgjør i tillegg til rengjøringen. Saksbehandler: </a:t>
            </a:r>
          </a:p>
          <a:p>
            <a:r>
              <a:rPr lang="nb-NO" dirty="0"/>
              <a:t>TARGET</a:t>
            </a:r>
          </a:p>
          <a:p>
            <a:r>
              <a:rPr lang="nb-NO" dirty="0"/>
              <a:t> Hei! Ser at renhold er satt til kontant, men liste over innbo er ikke mottatt. Du må melde innbo til SSG, de skal lage en liste sammen med deg på det.</a:t>
            </a:r>
          </a:p>
          <a:p>
            <a:r>
              <a:rPr lang="nb-NO" dirty="0"/>
              <a:t>PREDICTION</a:t>
            </a:r>
          </a:p>
          <a:p>
            <a:r>
              <a:rPr lang="nb-NO" dirty="0"/>
              <a:t> ['Hei! Dette må du ta med prosjektleder.'</a:t>
            </a:r>
          </a:p>
          <a:p>
            <a:r>
              <a:rPr lang="nb-NO" dirty="0"/>
              <a:t> 'Hei! Dette må du ta opp med prosjektleder.'</a:t>
            </a:r>
          </a:p>
          <a:p>
            <a:r>
              <a:rPr lang="nb-NO" dirty="0"/>
              <a:t> 'Hei! Har bedt vår leverandør SSG Norge AS ved prosjektleder Julie og ta kontakt med deg for videre avtaler.'</a:t>
            </a:r>
          </a:p>
          <a:p>
            <a:r>
              <a:rPr lang="nb-NO" dirty="0"/>
              <a:t> 'Hei! Har bedt vår leverandør SSG Norge AS ved prosjektleder Fredrik og ta kontakt med deg for videre avtaler.'</a:t>
            </a:r>
          </a:p>
          <a:p>
            <a:r>
              <a:rPr lang="nb-NO" dirty="0"/>
              <a:t> 'Hei! Har bedt vår leverandør SSG Norge AS ved prosjektleder Kari og ta kontakt med deg for videre avtaler.'</a:t>
            </a:r>
          </a:p>
          <a:p>
            <a:r>
              <a:rPr lang="nb-NO" dirty="0"/>
              <a:t> 'Hei! Har bedt vår leverandør SSG Norge AS ved prosjektleder Håkon ta kontakt med deg for videre avtaler.'</a:t>
            </a:r>
          </a:p>
          <a:p>
            <a:r>
              <a:rPr lang="nb-NO" dirty="0"/>
              <a:t> 'Hei! Har bedt vår leverandør SSG Norge AS ved prosjektleder Ingrid og ta kontakt med deg for videre avtaler.'</a:t>
            </a:r>
          </a:p>
          <a:p>
            <a:r>
              <a:rPr lang="nb-NO" dirty="0"/>
              <a:t> 'Hei! Har bedt vår leverandør SSG Norge AS ved prosjektleder Nadia og ta kontakt med deg for videre avtaler.'</a:t>
            </a:r>
          </a:p>
          <a:p>
            <a:r>
              <a:rPr lang="nb-NO" dirty="0"/>
              <a:t> 'Hei! Har bedt vår leverandør SSG Norge AS ved prosjektleder Julie og ta kontakt med dere for videre avtaler.'</a:t>
            </a:r>
          </a:p>
          <a:p>
            <a:r>
              <a:rPr lang="nb-NO" dirty="0"/>
              <a:t> 'Hei! Har bedt vår leverandør SSG Norge AS ved prosjektleder Fatima ta kontakt med deg for videre avtaler.’]</a:t>
            </a:r>
          </a:p>
          <a:p>
            <a:r>
              <a:rPr lang="nb-NO" b="1" dirty="0"/>
              <a:t>- Prosjektleder finnes også i kontekst</a:t>
            </a:r>
          </a:p>
          <a:p>
            <a:endParaRPr lang="nb-NO" dirty="0"/>
          </a:p>
        </p:txBody>
      </p:sp>
      <p:sp>
        <p:nvSpPr>
          <p:cNvPr id="4" name="Slide Number Placeholder 3"/>
          <p:cNvSpPr>
            <a:spLocks noGrp="1"/>
          </p:cNvSpPr>
          <p:nvPr>
            <p:ph type="sldNum" sz="quarter" idx="5"/>
          </p:nvPr>
        </p:nvSpPr>
        <p:spPr/>
        <p:txBody>
          <a:bodyPr/>
          <a:lstStyle/>
          <a:p>
            <a:fld id="{AEA76827-FC0C-42F6-AC0F-8E03D8C8032E}" type="slidenum">
              <a:rPr lang="nb-NO" smtClean="0"/>
              <a:pPr/>
              <a:t>12</a:t>
            </a:fld>
            <a:endParaRPr lang="nb-NO"/>
          </a:p>
        </p:txBody>
      </p:sp>
    </p:spTree>
    <p:extLst>
      <p:ext uri="{BB962C8B-B14F-4D97-AF65-F5344CB8AC3E}">
        <p14:creationId xmlns:p14="http://schemas.microsoft.com/office/powerpoint/2010/main" val="52585578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tx2"/>
        </a:solidFill>
        <a:effectLst/>
      </p:bgPr>
    </p:bg>
    <p:spTree>
      <p:nvGrpSpPr>
        <p:cNvPr id="1" name=""/>
        <p:cNvGrpSpPr/>
        <p:nvPr/>
      </p:nvGrpSpPr>
      <p:grpSpPr>
        <a:xfrm>
          <a:off x="0" y="0"/>
          <a:ext cx="0" cy="0"/>
          <a:chOff x="0" y="0"/>
          <a:chExt cx="0" cy="0"/>
        </a:xfrm>
      </p:grpSpPr>
      <p:sp>
        <p:nvSpPr>
          <p:cNvPr id="13318" name="Text Box 6"/>
          <p:cNvSpPr txBox="1">
            <a:spLocks noChangeArrowheads="1"/>
          </p:cNvSpPr>
          <p:nvPr/>
        </p:nvSpPr>
        <p:spPr bwMode="white">
          <a:xfrm>
            <a:off x="6754688" y="175742"/>
            <a:ext cx="22098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a:r>
              <a:rPr lang="nb-NO" sz="1400" b="1" dirty="0">
                <a:solidFill>
                  <a:schemeClr val="tx2"/>
                </a:solidFill>
              </a:rPr>
              <a:t>www.nr.no</a:t>
            </a:r>
            <a:endParaRPr lang="nb-NO" sz="1400" dirty="0">
              <a:solidFill>
                <a:schemeClr val="tx2"/>
              </a:solidFill>
              <a:latin typeface="Times New Roman" pitchFamily="18" charset="0"/>
            </a:endParaRPr>
          </a:p>
        </p:txBody>
      </p:sp>
      <p:sp>
        <p:nvSpPr>
          <p:cNvPr id="13316" name="Rectangle 4"/>
          <p:cNvSpPr>
            <a:spLocks noGrp="1" noChangeArrowheads="1"/>
          </p:cNvSpPr>
          <p:nvPr>
            <p:ph type="ctrTitle" hasCustomPrompt="1"/>
          </p:nvPr>
        </p:nvSpPr>
        <p:spPr>
          <a:xfrm>
            <a:off x="251520" y="1131591"/>
            <a:ext cx="5904656" cy="1008112"/>
          </a:xfrm>
          <a:noFill/>
        </p:spPr>
        <p:txBody>
          <a:bodyPr anchor="t"/>
          <a:lstStyle>
            <a:lvl1pPr>
              <a:defRPr>
                <a:solidFill>
                  <a:schemeClr val="accent4"/>
                </a:solidFill>
                <a:effectLst>
                  <a:outerShdw blurRad="50800" dist="50800" dir="5400000" algn="ctr" rotWithShape="0">
                    <a:schemeClr val="bg2"/>
                  </a:outerShdw>
                </a:effectLst>
              </a:defRPr>
            </a:lvl1pPr>
          </a:lstStyle>
          <a:p>
            <a:pPr lvl="0"/>
            <a:r>
              <a:rPr lang="en-GB" noProof="0" dirty="0"/>
              <a:t>Click to edit title</a:t>
            </a:r>
          </a:p>
        </p:txBody>
      </p:sp>
      <p:sp>
        <p:nvSpPr>
          <p:cNvPr id="13317" name="Rectangle 5"/>
          <p:cNvSpPr>
            <a:spLocks noGrp="1" noChangeArrowheads="1"/>
          </p:cNvSpPr>
          <p:nvPr>
            <p:ph type="subTitle" idx="1" hasCustomPrompt="1"/>
          </p:nvPr>
        </p:nvSpPr>
        <p:spPr bwMode="white">
          <a:xfrm>
            <a:off x="251520" y="2283718"/>
            <a:ext cx="5688632" cy="720080"/>
          </a:xfrm>
        </p:spPr>
        <p:txBody>
          <a:bodyPr/>
          <a:lstStyle>
            <a:lvl1pPr marL="0" indent="0">
              <a:buFont typeface="Times New Roman" pitchFamily="18" charset="0"/>
              <a:buNone/>
              <a:defRPr sz="2200" b="0">
                <a:solidFill>
                  <a:schemeClr val="accent4"/>
                </a:solidFill>
              </a:defRPr>
            </a:lvl1pPr>
          </a:lstStyle>
          <a:p>
            <a:pPr lvl="0"/>
            <a:r>
              <a:rPr lang="en-GB" noProof="0" dirty="0"/>
              <a:t>Click to edit subtitle</a:t>
            </a:r>
          </a:p>
        </p:txBody>
      </p:sp>
      <p:sp>
        <p:nvSpPr>
          <p:cNvPr id="5" name="Text Placeholder 4"/>
          <p:cNvSpPr>
            <a:spLocks noGrp="1"/>
          </p:cNvSpPr>
          <p:nvPr>
            <p:ph type="body" sz="quarter" idx="10" hasCustomPrompt="1"/>
          </p:nvPr>
        </p:nvSpPr>
        <p:spPr>
          <a:xfrm>
            <a:off x="251520" y="3147815"/>
            <a:ext cx="5616624" cy="576064"/>
          </a:xfrm>
        </p:spPr>
        <p:txBody>
          <a:bodyPr/>
          <a:lstStyle>
            <a:lvl1pPr marL="0" indent="0">
              <a:buNone/>
              <a:defRPr sz="2400" b="0">
                <a:solidFill>
                  <a:schemeClr val="accent4"/>
                </a:solidFill>
              </a:defRPr>
            </a:lvl1pPr>
          </a:lstStyle>
          <a:p>
            <a:r>
              <a:rPr lang="en-GB" sz="2800" baseline="0" noProof="0" dirty="0"/>
              <a:t>[Authors]</a:t>
            </a:r>
            <a:endParaRPr lang="en-GB" sz="2800" noProof="0" dirty="0"/>
          </a:p>
        </p:txBody>
      </p:sp>
      <p:sp>
        <p:nvSpPr>
          <p:cNvPr id="7" name="Text Placeholder 6"/>
          <p:cNvSpPr>
            <a:spLocks noGrp="1"/>
          </p:cNvSpPr>
          <p:nvPr>
            <p:ph type="body" sz="quarter" idx="11" hasCustomPrompt="1"/>
          </p:nvPr>
        </p:nvSpPr>
        <p:spPr>
          <a:xfrm>
            <a:off x="251520" y="3939902"/>
            <a:ext cx="5616624" cy="432048"/>
          </a:xfrm>
        </p:spPr>
        <p:txBody>
          <a:bodyPr/>
          <a:lstStyle>
            <a:lvl1pPr marL="0" indent="0">
              <a:buNone/>
              <a:defRPr sz="2400">
                <a:solidFill>
                  <a:schemeClr val="accent4"/>
                </a:solidFill>
              </a:defRPr>
            </a:lvl1pPr>
          </a:lstStyle>
          <a:p>
            <a:r>
              <a:rPr lang="en-GB" sz="2200" noProof="0" dirty="0"/>
              <a:t>[Location]</a:t>
            </a:r>
          </a:p>
        </p:txBody>
      </p:sp>
      <p:sp>
        <p:nvSpPr>
          <p:cNvPr id="9" name="Text Placeholder 8"/>
          <p:cNvSpPr>
            <a:spLocks noGrp="1"/>
          </p:cNvSpPr>
          <p:nvPr>
            <p:ph type="body" sz="quarter" idx="12" hasCustomPrompt="1"/>
          </p:nvPr>
        </p:nvSpPr>
        <p:spPr>
          <a:xfrm>
            <a:off x="251520" y="4515967"/>
            <a:ext cx="5616624" cy="465599"/>
          </a:xfrm>
        </p:spPr>
        <p:txBody>
          <a:bodyPr/>
          <a:lstStyle>
            <a:lvl1pPr marL="0" marR="0" indent="0" algn="l" defTabSz="914400" rtl="0" eaLnBrk="1" fontAlgn="base" latinLnBrk="0" hangingPunct="1">
              <a:lnSpc>
                <a:spcPct val="100000"/>
              </a:lnSpc>
              <a:spcBef>
                <a:spcPct val="50000"/>
              </a:spcBef>
              <a:spcAft>
                <a:spcPct val="0"/>
              </a:spcAft>
              <a:buClrTx/>
              <a:buSzPct val="80000"/>
              <a:buFont typeface="Times New Roman" pitchFamily="18" charset="0"/>
              <a:buNone/>
              <a:tabLst/>
              <a:defRPr sz="2400">
                <a:solidFill>
                  <a:schemeClr val="accent4"/>
                </a:solidFill>
              </a:defRPr>
            </a:lvl1pPr>
          </a:lstStyle>
          <a:p>
            <a:pPr marL="0" marR="0" lvl="0" indent="0" algn="l" defTabSz="914400" rtl="0" eaLnBrk="1" fontAlgn="base" latinLnBrk="0" hangingPunct="1">
              <a:lnSpc>
                <a:spcPct val="100000"/>
              </a:lnSpc>
              <a:spcBef>
                <a:spcPct val="50000"/>
              </a:spcBef>
              <a:spcAft>
                <a:spcPct val="0"/>
              </a:spcAft>
              <a:buClrTx/>
              <a:buSzPct val="80000"/>
              <a:buFont typeface="Times New Roman" pitchFamily="18" charset="0"/>
              <a:buNone/>
              <a:tabLst/>
              <a:defRPr/>
            </a:pPr>
            <a:r>
              <a:rPr lang="en-GB" sz="2200" noProof="0" dirty="0"/>
              <a:t>[Date]</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84168" y="1923678"/>
            <a:ext cx="3490647" cy="4869160"/>
          </a:xfrm>
          <a:prstGeom prst="rect">
            <a:avLst/>
          </a:prstGeom>
        </p:spPr>
      </p:pic>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1520" y="186971"/>
            <a:ext cx="3419873" cy="670294"/>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tx1"/>
                </a:solidFill>
              </a:defRPr>
            </a:lvl1pPr>
          </a:lstStyle>
          <a:p>
            <a:r>
              <a:rPr lang="en-US" noProof="0"/>
              <a:t>Click to edit Master title style</a:t>
            </a:r>
            <a:endParaRPr lang="en-GB" noProof="0" dirty="0"/>
          </a:p>
        </p:txBody>
      </p:sp>
      <p:sp>
        <p:nvSpPr>
          <p:cNvPr id="3" name="Content Placeholder 2"/>
          <p:cNvSpPr>
            <a:spLocks noGrp="1"/>
          </p:cNvSpPr>
          <p:nvPr>
            <p:ph idx="1"/>
          </p:nvPr>
        </p:nvSpPr>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4" name="Slide Number Placeholder 3"/>
          <p:cNvSpPr>
            <a:spLocks noGrp="1"/>
          </p:cNvSpPr>
          <p:nvPr>
            <p:ph type="sldNum" sz="quarter" idx="10"/>
          </p:nvPr>
        </p:nvSpPr>
        <p:spPr/>
        <p:txBody>
          <a:bodyPr/>
          <a:lstStyle>
            <a:lvl1pPr>
              <a:defRPr>
                <a:solidFill>
                  <a:schemeClr val="tx1"/>
                </a:solidFill>
              </a:defRPr>
            </a:lvl1pPr>
          </a:lstStyle>
          <a:p>
            <a:fld id="{3E97971C-2FE7-4FD3-B01F-4B5E83D933F8}" type="slidenum">
              <a:rPr lang="en-GB" noProof="0" smtClean="0"/>
              <a:pPr/>
              <a:t>‹#›</a:t>
            </a:fld>
            <a:endParaRPr lang="en-GB" noProof="0" dirty="0"/>
          </a:p>
        </p:txBody>
      </p:sp>
      <p:sp>
        <p:nvSpPr>
          <p:cNvPr id="5" name="Footer Placeholder 4"/>
          <p:cNvSpPr>
            <a:spLocks noGrp="1"/>
          </p:cNvSpPr>
          <p:nvPr>
            <p:ph type="ftr" sz="quarter" idx="11"/>
          </p:nvPr>
        </p:nvSpPr>
        <p:spPr/>
        <p:txBody>
          <a:bodyPr/>
          <a:lstStyle>
            <a:lvl1pPr>
              <a:defRPr/>
            </a:lvl1pPr>
          </a:lstStyle>
          <a:p>
            <a:endParaRPr lang="en-GB" noProof="0" dirty="0"/>
          </a:p>
        </p:txBody>
      </p:sp>
    </p:spTree>
    <p:extLst>
      <p:ext uri="{BB962C8B-B14F-4D97-AF65-F5344CB8AC3E}">
        <p14:creationId xmlns:p14="http://schemas.microsoft.com/office/powerpoint/2010/main" val="2848194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dirty="0"/>
          </a:p>
        </p:txBody>
      </p:sp>
      <p:sp>
        <p:nvSpPr>
          <p:cNvPr id="3" name="Slide Number Placeholder 2"/>
          <p:cNvSpPr>
            <a:spLocks noGrp="1"/>
          </p:cNvSpPr>
          <p:nvPr>
            <p:ph type="sldNum" sz="quarter" idx="10"/>
          </p:nvPr>
        </p:nvSpPr>
        <p:spPr/>
        <p:txBody>
          <a:bodyPr/>
          <a:lstStyle/>
          <a:p>
            <a:fld id="{4D89F689-C7C1-4E27-8890-76F63A669A8F}" type="slidenum">
              <a:rPr lang="en-GB" noProof="0" smtClean="0"/>
              <a:pPr/>
              <a:t>‹#›</a:t>
            </a:fld>
            <a:endParaRPr lang="en-GB" noProof="0" dirty="0"/>
          </a:p>
        </p:txBody>
      </p:sp>
      <p:sp>
        <p:nvSpPr>
          <p:cNvPr id="4" name="Footer Placeholder 3"/>
          <p:cNvSpPr>
            <a:spLocks noGrp="1"/>
          </p:cNvSpPr>
          <p:nvPr>
            <p:ph type="ftr" sz="quarter" idx="11"/>
          </p:nvPr>
        </p:nvSpPr>
        <p:spPr/>
        <p:txBody>
          <a:bodyPr/>
          <a:lstStyle/>
          <a:p>
            <a:endParaRPr lang="en-GB" noProof="0" dirty="0"/>
          </a:p>
        </p:txBody>
      </p:sp>
    </p:spTree>
    <p:extLst>
      <p:ext uri="{BB962C8B-B14F-4D97-AF65-F5344CB8AC3E}">
        <p14:creationId xmlns:p14="http://schemas.microsoft.com/office/powerpoint/2010/main" val="1804427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dirty="0"/>
          </a:p>
        </p:txBody>
      </p:sp>
      <p:sp>
        <p:nvSpPr>
          <p:cNvPr id="3" name="Content Placeholder 2"/>
          <p:cNvSpPr>
            <a:spLocks noGrp="1"/>
          </p:cNvSpPr>
          <p:nvPr>
            <p:ph sz="half" idx="1"/>
          </p:nvPr>
        </p:nvSpPr>
        <p:spPr>
          <a:xfrm>
            <a:off x="762000" y="1143000"/>
            <a:ext cx="3733800" cy="3086100"/>
          </a:xfrm>
          <a:noFill/>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1800"/>
            </a:lvl6pPr>
            <a:lvl7pPr>
              <a:defRPr sz="1800"/>
            </a:lvl7pPr>
            <a:lvl8pPr>
              <a:defRPr sz="1800"/>
            </a:lvl8pPr>
            <a:lvl9pPr>
              <a:defRPr sz="18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4" name="Content Placeholder 3"/>
          <p:cNvSpPr>
            <a:spLocks noGrp="1"/>
          </p:cNvSpPr>
          <p:nvPr>
            <p:ph sz="half" idx="2"/>
          </p:nvPr>
        </p:nvSpPr>
        <p:spPr>
          <a:xfrm>
            <a:off x="4648200" y="1143000"/>
            <a:ext cx="3733800" cy="308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5" name="Slide Number Placeholder 4"/>
          <p:cNvSpPr>
            <a:spLocks noGrp="1"/>
          </p:cNvSpPr>
          <p:nvPr>
            <p:ph type="sldNum" sz="quarter" idx="10"/>
          </p:nvPr>
        </p:nvSpPr>
        <p:spPr/>
        <p:txBody>
          <a:bodyPr/>
          <a:lstStyle>
            <a:lvl1pPr>
              <a:defRPr/>
            </a:lvl1pPr>
          </a:lstStyle>
          <a:p>
            <a:fld id="{4086E72B-8DDA-4312-9150-1363B5FB6C12}" type="slidenum">
              <a:rPr lang="en-GB" noProof="0" smtClean="0"/>
              <a:pPr/>
              <a:t>‹#›</a:t>
            </a:fld>
            <a:endParaRPr lang="en-GB" noProof="0" dirty="0"/>
          </a:p>
        </p:txBody>
      </p:sp>
      <p:sp>
        <p:nvSpPr>
          <p:cNvPr id="6" name="Footer Placeholder 5"/>
          <p:cNvSpPr>
            <a:spLocks noGrp="1"/>
          </p:cNvSpPr>
          <p:nvPr>
            <p:ph type="ftr" sz="quarter" idx="11"/>
          </p:nvPr>
        </p:nvSpPr>
        <p:spPr/>
        <p:txBody>
          <a:bodyPr/>
          <a:lstStyle>
            <a:lvl1pPr>
              <a:defRPr/>
            </a:lvl1pPr>
          </a:lstStyle>
          <a:p>
            <a:endParaRPr lang="en-GB" noProof="0" dirty="0"/>
          </a:p>
        </p:txBody>
      </p:sp>
    </p:spTree>
    <p:extLst>
      <p:ext uri="{BB962C8B-B14F-4D97-AF65-F5344CB8AC3E}">
        <p14:creationId xmlns:p14="http://schemas.microsoft.com/office/powerpoint/2010/main" val="2899621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0E94D6A6-41BD-49BB-84F3-C9210A972E85}" type="slidenum">
              <a:rPr lang="en-GB" noProof="0" smtClean="0"/>
              <a:pPr/>
              <a:t>‹#›</a:t>
            </a:fld>
            <a:endParaRPr lang="en-GB" noProof="0" dirty="0"/>
          </a:p>
        </p:txBody>
      </p:sp>
      <p:sp>
        <p:nvSpPr>
          <p:cNvPr id="3" name="Footer Placeholder 2"/>
          <p:cNvSpPr>
            <a:spLocks noGrp="1"/>
          </p:cNvSpPr>
          <p:nvPr>
            <p:ph type="ftr" sz="quarter" idx="11"/>
          </p:nvPr>
        </p:nvSpPr>
        <p:spPr/>
        <p:txBody>
          <a:bodyPr/>
          <a:lstStyle>
            <a:lvl1pPr>
              <a:defRPr/>
            </a:lvl1pPr>
          </a:lstStyle>
          <a:p>
            <a:endParaRPr lang="en-GB" noProof="0" dirty="0"/>
          </a:p>
        </p:txBody>
      </p:sp>
    </p:spTree>
    <p:extLst>
      <p:ext uri="{BB962C8B-B14F-4D97-AF65-F5344CB8AC3E}">
        <p14:creationId xmlns:p14="http://schemas.microsoft.com/office/powerpoint/2010/main" val="2928897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04789"/>
            <a:ext cx="3008313" cy="871538"/>
          </a:xfrm>
        </p:spPr>
        <p:txBody>
          <a:bodyPr/>
          <a:lstStyle>
            <a:lvl1pPr algn="l">
              <a:defRPr sz="2000" b="1"/>
            </a:lvl1pPr>
          </a:lstStyle>
          <a:p>
            <a:r>
              <a:rPr lang="en-US" noProof="0"/>
              <a:t>Click to edit Master title style</a:t>
            </a:r>
            <a:endParaRPr lang="en-GB" noProof="0" dirty="0"/>
          </a:p>
        </p:txBody>
      </p:sp>
      <p:sp>
        <p:nvSpPr>
          <p:cNvPr id="3" name="Content Placeholder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4" name="Text Placeholder 3"/>
          <p:cNvSpPr>
            <a:spLocks noGrp="1"/>
          </p:cNvSpPr>
          <p:nvPr>
            <p:ph type="body" sz="half" idx="2"/>
          </p:nvPr>
        </p:nvSpPr>
        <p:spPr>
          <a:xfrm>
            <a:off x="457205"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Click to edit Master text styles</a:t>
            </a:r>
          </a:p>
        </p:txBody>
      </p:sp>
      <p:sp>
        <p:nvSpPr>
          <p:cNvPr id="5" name="Slide Number Placeholder 4"/>
          <p:cNvSpPr>
            <a:spLocks noGrp="1"/>
          </p:cNvSpPr>
          <p:nvPr>
            <p:ph type="sldNum" sz="quarter" idx="10"/>
          </p:nvPr>
        </p:nvSpPr>
        <p:spPr/>
        <p:txBody>
          <a:bodyPr/>
          <a:lstStyle>
            <a:lvl1pPr>
              <a:defRPr/>
            </a:lvl1pPr>
          </a:lstStyle>
          <a:p>
            <a:fld id="{4AEDDD13-8D6F-4F24-AAFE-488D04EDC9FA}" type="slidenum">
              <a:rPr lang="en-GB" noProof="0" smtClean="0"/>
              <a:pPr/>
              <a:t>‹#›</a:t>
            </a:fld>
            <a:endParaRPr lang="en-GB" noProof="0" dirty="0"/>
          </a:p>
        </p:txBody>
      </p:sp>
      <p:sp>
        <p:nvSpPr>
          <p:cNvPr id="6" name="Footer Placeholder 5"/>
          <p:cNvSpPr>
            <a:spLocks noGrp="1"/>
          </p:cNvSpPr>
          <p:nvPr>
            <p:ph type="ftr" sz="quarter" idx="11"/>
          </p:nvPr>
        </p:nvSpPr>
        <p:spPr/>
        <p:txBody>
          <a:bodyPr/>
          <a:lstStyle>
            <a:lvl1pPr>
              <a:defRPr/>
            </a:lvl1pPr>
          </a:lstStyle>
          <a:p>
            <a:endParaRPr lang="en-GB" noProof="0" dirty="0"/>
          </a:p>
        </p:txBody>
      </p:sp>
    </p:spTree>
    <p:extLst>
      <p:ext uri="{BB962C8B-B14F-4D97-AF65-F5344CB8AC3E}">
        <p14:creationId xmlns:p14="http://schemas.microsoft.com/office/powerpoint/2010/main" val="813870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971600" y="465516"/>
            <a:ext cx="72008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GB" noProof="0" dirty="0"/>
          </a:p>
        </p:txBody>
      </p:sp>
      <p:sp>
        <p:nvSpPr>
          <p:cNvPr id="4" name="Text Placeholder 3"/>
          <p:cNvSpPr>
            <a:spLocks noGrp="1"/>
          </p:cNvSpPr>
          <p:nvPr>
            <p:ph type="body" sz="half" idx="2"/>
          </p:nvPr>
        </p:nvSpPr>
        <p:spPr>
          <a:xfrm>
            <a:off x="971600" y="3795887"/>
            <a:ext cx="72008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Click to edit Master text styles</a:t>
            </a:r>
          </a:p>
        </p:txBody>
      </p:sp>
      <p:sp>
        <p:nvSpPr>
          <p:cNvPr id="5" name="Slide Number Placeholder 4"/>
          <p:cNvSpPr>
            <a:spLocks noGrp="1"/>
          </p:cNvSpPr>
          <p:nvPr>
            <p:ph type="sldNum" sz="quarter" idx="10"/>
          </p:nvPr>
        </p:nvSpPr>
        <p:spPr/>
        <p:txBody>
          <a:bodyPr/>
          <a:lstStyle>
            <a:lvl1pPr>
              <a:defRPr/>
            </a:lvl1pPr>
          </a:lstStyle>
          <a:p>
            <a:fld id="{52D7D3A0-5D3C-4DC3-9F57-3B372D08EE57}" type="slidenum">
              <a:rPr lang="en-GB" noProof="0" smtClean="0"/>
              <a:pPr/>
              <a:t>‹#›</a:t>
            </a:fld>
            <a:endParaRPr lang="en-GB" noProof="0" dirty="0"/>
          </a:p>
        </p:txBody>
      </p:sp>
      <p:sp>
        <p:nvSpPr>
          <p:cNvPr id="6" name="Footer Placeholder 5"/>
          <p:cNvSpPr>
            <a:spLocks noGrp="1"/>
          </p:cNvSpPr>
          <p:nvPr>
            <p:ph type="ftr" sz="quarter" idx="11"/>
          </p:nvPr>
        </p:nvSpPr>
        <p:spPr/>
        <p:txBody>
          <a:bodyPr/>
          <a:lstStyle>
            <a:lvl1pPr>
              <a:defRPr/>
            </a:lvl1pPr>
          </a:lstStyle>
          <a:p>
            <a:endParaRPr lang="en-GB" noProof="0" dirty="0"/>
          </a:p>
        </p:txBody>
      </p:sp>
    </p:spTree>
    <p:extLst>
      <p:ext uri="{BB962C8B-B14F-4D97-AF65-F5344CB8AC3E}">
        <p14:creationId xmlns:p14="http://schemas.microsoft.com/office/powerpoint/2010/main" val="942165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4"/>
          <p:cNvSpPr>
            <a:spLocks noChangeArrowheads="1"/>
          </p:cNvSpPr>
          <p:nvPr/>
        </p:nvSpPr>
        <p:spPr bwMode="auto">
          <a:xfrm>
            <a:off x="0" y="0"/>
            <a:ext cx="9144000" cy="51435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b-NO"/>
          </a:p>
        </p:txBody>
      </p:sp>
      <p:sp>
        <p:nvSpPr>
          <p:cNvPr id="1026" name="Rectangle 2"/>
          <p:cNvSpPr>
            <a:spLocks noGrp="1" noChangeArrowheads="1"/>
          </p:cNvSpPr>
          <p:nvPr>
            <p:ph type="title"/>
          </p:nvPr>
        </p:nvSpPr>
        <p:spPr bwMode="white">
          <a:xfrm>
            <a:off x="251520" y="195486"/>
            <a:ext cx="8640960" cy="756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GB" noProof="0" dirty="0"/>
              <a:t>Click to edit title</a:t>
            </a:r>
          </a:p>
        </p:txBody>
      </p:sp>
      <p:sp>
        <p:nvSpPr>
          <p:cNvPr id="1027" name="Rectangle 3"/>
          <p:cNvSpPr>
            <a:spLocks noGrp="1" noChangeArrowheads="1"/>
          </p:cNvSpPr>
          <p:nvPr>
            <p:ph type="body" idx="1"/>
          </p:nvPr>
        </p:nvSpPr>
        <p:spPr bwMode="auto">
          <a:xfrm>
            <a:off x="251520" y="1143000"/>
            <a:ext cx="8640960" cy="3086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dirty="0"/>
              <a:t>Click to edit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039" name="Rectangle 15"/>
          <p:cNvSpPr>
            <a:spLocks noGrp="1" noChangeArrowheads="1"/>
          </p:cNvSpPr>
          <p:nvPr>
            <p:ph type="sldNum" sz="quarter" idx="4"/>
          </p:nvPr>
        </p:nvSpPr>
        <p:spPr bwMode="auto">
          <a:xfrm>
            <a:off x="8498904" y="4731990"/>
            <a:ext cx="393576" cy="216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chemeClr val="tx1"/>
                </a:solidFill>
              </a:defRPr>
            </a:lvl1pPr>
          </a:lstStyle>
          <a:p>
            <a:fld id="{4D89F689-C7C1-4E27-8890-76F63A669A8F}" type="slidenum">
              <a:rPr lang="nb-NO" smtClean="0"/>
              <a:pPr/>
              <a:t>‹#›</a:t>
            </a:fld>
            <a:endParaRPr lang="nb-NO" dirty="0"/>
          </a:p>
        </p:txBody>
      </p:sp>
      <p:sp>
        <p:nvSpPr>
          <p:cNvPr id="1042" name="Rectangle 18"/>
          <p:cNvSpPr>
            <a:spLocks noGrp="1" noChangeArrowheads="1"/>
          </p:cNvSpPr>
          <p:nvPr>
            <p:ph type="ftr" sz="quarter" idx="3"/>
          </p:nvPr>
        </p:nvSpPr>
        <p:spPr bwMode="white">
          <a:xfrm>
            <a:off x="1691680" y="4490815"/>
            <a:ext cx="6552728" cy="449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defRPr sz="1400" b="1">
                <a:solidFill>
                  <a:schemeClr val="tx2"/>
                </a:solidFill>
              </a:defRPr>
            </a:lvl1pPr>
          </a:lstStyle>
          <a:p>
            <a:endParaRPr lang="en-GB" noProof="0" dirty="0"/>
          </a:p>
        </p:txBody>
      </p:sp>
      <p:pic>
        <p:nvPicPr>
          <p:cNvPr id="8" name="Picture 2"/>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251520" y="4511125"/>
            <a:ext cx="963613" cy="39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65" r:id="rId3"/>
    <p:sldLayoutId id="2147483652" r:id="rId4"/>
    <p:sldLayoutId id="2147483655" r:id="rId5"/>
    <p:sldLayoutId id="2147483656" r:id="rId6"/>
    <p:sldLayoutId id="2147483657" r:id="rId7"/>
  </p:sldLayoutIdLst>
  <p:hf hdr="0" ftr="0" dt="0"/>
  <p:txStyles>
    <p:titleStyle>
      <a:lvl1pPr algn="l" rtl="0" eaLnBrk="1" fontAlgn="base" hangingPunct="1">
        <a:lnSpc>
          <a:spcPct val="90000"/>
        </a:lnSpc>
        <a:spcBef>
          <a:spcPct val="0"/>
        </a:spcBef>
        <a:spcAft>
          <a:spcPct val="0"/>
        </a:spcAft>
        <a:defRPr sz="3600" b="1">
          <a:solidFill>
            <a:schemeClr val="tx1"/>
          </a:solidFill>
          <a:latin typeface="+mj-lt"/>
          <a:ea typeface="+mj-ea"/>
          <a:cs typeface="+mj-cs"/>
        </a:defRPr>
      </a:lvl1pPr>
      <a:lvl2pPr algn="l" rtl="0" eaLnBrk="1" fontAlgn="base" hangingPunct="1">
        <a:lnSpc>
          <a:spcPct val="90000"/>
        </a:lnSpc>
        <a:spcBef>
          <a:spcPct val="0"/>
        </a:spcBef>
        <a:spcAft>
          <a:spcPct val="0"/>
        </a:spcAft>
        <a:defRPr sz="3600" b="1">
          <a:solidFill>
            <a:schemeClr val="tx2"/>
          </a:solidFill>
          <a:latin typeface="Arial" charset="0"/>
        </a:defRPr>
      </a:lvl2pPr>
      <a:lvl3pPr algn="l" rtl="0" eaLnBrk="1" fontAlgn="base" hangingPunct="1">
        <a:lnSpc>
          <a:spcPct val="90000"/>
        </a:lnSpc>
        <a:spcBef>
          <a:spcPct val="0"/>
        </a:spcBef>
        <a:spcAft>
          <a:spcPct val="0"/>
        </a:spcAft>
        <a:defRPr sz="3600" b="1">
          <a:solidFill>
            <a:schemeClr val="tx2"/>
          </a:solidFill>
          <a:latin typeface="Arial" charset="0"/>
        </a:defRPr>
      </a:lvl3pPr>
      <a:lvl4pPr algn="l" rtl="0" eaLnBrk="1" fontAlgn="base" hangingPunct="1">
        <a:lnSpc>
          <a:spcPct val="90000"/>
        </a:lnSpc>
        <a:spcBef>
          <a:spcPct val="0"/>
        </a:spcBef>
        <a:spcAft>
          <a:spcPct val="0"/>
        </a:spcAft>
        <a:defRPr sz="3600" b="1">
          <a:solidFill>
            <a:schemeClr val="tx2"/>
          </a:solidFill>
          <a:latin typeface="Arial" charset="0"/>
        </a:defRPr>
      </a:lvl4pPr>
      <a:lvl5pPr algn="l" rtl="0" eaLnBrk="1" fontAlgn="base" hangingPunct="1">
        <a:lnSpc>
          <a:spcPct val="90000"/>
        </a:lnSpc>
        <a:spcBef>
          <a:spcPct val="0"/>
        </a:spcBef>
        <a:spcAft>
          <a:spcPct val="0"/>
        </a:spcAft>
        <a:defRPr sz="3600" b="1">
          <a:solidFill>
            <a:schemeClr val="tx2"/>
          </a:solidFill>
          <a:latin typeface="Arial" charset="0"/>
        </a:defRPr>
      </a:lvl5pPr>
      <a:lvl6pPr marL="457200" algn="l" rtl="0" eaLnBrk="1" fontAlgn="base" hangingPunct="1">
        <a:lnSpc>
          <a:spcPct val="90000"/>
        </a:lnSpc>
        <a:spcBef>
          <a:spcPct val="0"/>
        </a:spcBef>
        <a:spcAft>
          <a:spcPct val="0"/>
        </a:spcAft>
        <a:defRPr sz="3600" b="1">
          <a:solidFill>
            <a:schemeClr val="tx2"/>
          </a:solidFill>
          <a:latin typeface="Arial" charset="0"/>
        </a:defRPr>
      </a:lvl6pPr>
      <a:lvl7pPr marL="914400" algn="l" rtl="0" eaLnBrk="1" fontAlgn="base" hangingPunct="1">
        <a:lnSpc>
          <a:spcPct val="90000"/>
        </a:lnSpc>
        <a:spcBef>
          <a:spcPct val="0"/>
        </a:spcBef>
        <a:spcAft>
          <a:spcPct val="0"/>
        </a:spcAft>
        <a:defRPr sz="3600" b="1">
          <a:solidFill>
            <a:schemeClr val="tx2"/>
          </a:solidFill>
          <a:latin typeface="Arial" charset="0"/>
        </a:defRPr>
      </a:lvl7pPr>
      <a:lvl8pPr marL="1371600" algn="l" rtl="0" eaLnBrk="1" fontAlgn="base" hangingPunct="1">
        <a:lnSpc>
          <a:spcPct val="90000"/>
        </a:lnSpc>
        <a:spcBef>
          <a:spcPct val="0"/>
        </a:spcBef>
        <a:spcAft>
          <a:spcPct val="0"/>
        </a:spcAft>
        <a:defRPr sz="3600" b="1">
          <a:solidFill>
            <a:schemeClr val="tx2"/>
          </a:solidFill>
          <a:latin typeface="Arial" charset="0"/>
        </a:defRPr>
      </a:lvl8pPr>
      <a:lvl9pPr marL="1828800" algn="l" rtl="0" eaLnBrk="1" fontAlgn="base" hangingPunct="1">
        <a:lnSpc>
          <a:spcPct val="90000"/>
        </a:lnSpc>
        <a:spcBef>
          <a:spcPct val="0"/>
        </a:spcBef>
        <a:spcAft>
          <a:spcPct val="0"/>
        </a:spcAft>
        <a:defRPr sz="3600" b="1">
          <a:solidFill>
            <a:schemeClr val="tx2"/>
          </a:solidFill>
          <a:latin typeface="Arial" charset="0"/>
        </a:defRPr>
      </a:lvl9pPr>
    </p:titleStyle>
    <p:bodyStyle>
      <a:lvl1pPr marL="457200" indent="-457200" algn="l" rtl="0" eaLnBrk="1" fontAlgn="base" hangingPunct="1">
        <a:spcBef>
          <a:spcPct val="50000"/>
        </a:spcBef>
        <a:spcAft>
          <a:spcPct val="0"/>
        </a:spcAft>
        <a:buSzPct val="80000"/>
        <a:buFont typeface="Times New Roman" pitchFamily="18" charset="0"/>
        <a:buChar char="►"/>
        <a:defRPr sz="2400" baseline="0">
          <a:solidFill>
            <a:schemeClr val="tx1"/>
          </a:solidFill>
          <a:latin typeface="+mn-lt"/>
          <a:ea typeface="+mn-ea"/>
          <a:cs typeface="+mn-cs"/>
        </a:defRPr>
      </a:lvl1pPr>
      <a:lvl2pPr marL="893763" indent="-419100" algn="l" rtl="0" eaLnBrk="1" fontAlgn="base" hangingPunct="1">
        <a:spcBef>
          <a:spcPct val="20000"/>
        </a:spcBef>
        <a:spcAft>
          <a:spcPct val="0"/>
        </a:spcAft>
        <a:buChar char="▪"/>
        <a:defRPr sz="2200">
          <a:solidFill>
            <a:schemeClr val="tx1"/>
          </a:solidFill>
          <a:latin typeface="+mn-lt"/>
        </a:defRPr>
      </a:lvl2pPr>
      <a:lvl3pPr marL="1230313" indent="-381000" algn="l" rtl="0" eaLnBrk="1" fontAlgn="base" hangingPunct="1">
        <a:spcBef>
          <a:spcPct val="20000"/>
        </a:spcBef>
        <a:spcAft>
          <a:spcPct val="0"/>
        </a:spcAft>
        <a:buChar char="◦"/>
        <a:defRPr sz="2000">
          <a:solidFill>
            <a:schemeClr val="tx1"/>
          </a:solidFill>
          <a:latin typeface="+mn-lt"/>
        </a:defRPr>
      </a:lvl3pPr>
      <a:lvl4pPr marL="1622425" indent="-381000" algn="l" rtl="0" eaLnBrk="1" fontAlgn="base" hangingPunct="1">
        <a:spcBef>
          <a:spcPct val="20000"/>
        </a:spcBef>
        <a:spcAft>
          <a:spcPct val="0"/>
        </a:spcAft>
        <a:buChar char="·"/>
        <a:defRPr sz="2000">
          <a:solidFill>
            <a:schemeClr val="tx1"/>
          </a:solidFill>
          <a:latin typeface="+mn-lt"/>
        </a:defRPr>
      </a:lvl4pPr>
      <a:lvl5pPr marL="2006600" indent="-381000" algn="l" rtl="0" eaLnBrk="1" fontAlgn="base" hangingPunct="1">
        <a:spcBef>
          <a:spcPct val="20000"/>
        </a:spcBef>
        <a:spcAft>
          <a:spcPct val="0"/>
        </a:spcAft>
        <a:buSzPct val="75000"/>
        <a:buChar char="▫"/>
        <a:defRPr sz="2000">
          <a:solidFill>
            <a:schemeClr val="tx1"/>
          </a:solidFill>
          <a:latin typeface="+mn-lt"/>
        </a:defRPr>
      </a:lvl5pPr>
      <a:lvl6pPr marL="2463800" indent="-381000" algn="l" rtl="0" eaLnBrk="1" fontAlgn="base" hangingPunct="1">
        <a:spcBef>
          <a:spcPct val="20000"/>
        </a:spcBef>
        <a:spcAft>
          <a:spcPct val="0"/>
        </a:spcAft>
        <a:buSzPct val="75000"/>
        <a:buChar char="▫"/>
        <a:defRPr sz="2000">
          <a:solidFill>
            <a:schemeClr val="tx1"/>
          </a:solidFill>
          <a:latin typeface="+mn-lt"/>
        </a:defRPr>
      </a:lvl6pPr>
      <a:lvl7pPr marL="2921000" indent="-381000" algn="l" rtl="0" eaLnBrk="1" fontAlgn="base" hangingPunct="1">
        <a:spcBef>
          <a:spcPct val="20000"/>
        </a:spcBef>
        <a:spcAft>
          <a:spcPct val="0"/>
        </a:spcAft>
        <a:buSzPct val="75000"/>
        <a:buChar char="▫"/>
        <a:defRPr sz="2000">
          <a:solidFill>
            <a:schemeClr val="tx1"/>
          </a:solidFill>
          <a:latin typeface="+mn-lt"/>
        </a:defRPr>
      </a:lvl7pPr>
      <a:lvl8pPr marL="3378200" indent="-381000" algn="l" rtl="0" eaLnBrk="1" fontAlgn="base" hangingPunct="1">
        <a:spcBef>
          <a:spcPct val="20000"/>
        </a:spcBef>
        <a:spcAft>
          <a:spcPct val="0"/>
        </a:spcAft>
        <a:buSzPct val="75000"/>
        <a:buChar char="▫"/>
        <a:defRPr sz="2000">
          <a:solidFill>
            <a:schemeClr val="tx1"/>
          </a:solidFill>
          <a:latin typeface="+mn-lt"/>
        </a:defRPr>
      </a:lvl8pPr>
      <a:lvl9pPr marL="3835400" indent="-381000" algn="l" rtl="0" eaLnBrk="1" fontAlgn="base" hangingPunct="1">
        <a:spcBef>
          <a:spcPct val="20000"/>
        </a:spcBef>
        <a:spcAft>
          <a:spcPct val="0"/>
        </a:spcAft>
        <a:buSzPct val="75000"/>
        <a:buChar char="▫"/>
        <a:defRPr sz="2000">
          <a:solidFill>
            <a:schemeClr val="tx1"/>
          </a:solidFill>
          <a:latin typeface="+mn-lt"/>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131590"/>
            <a:ext cx="6552728" cy="1944215"/>
          </a:xfrm>
        </p:spPr>
        <p:txBody>
          <a:bodyPr/>
          <a:lstStyle/>
          <a:p>
            <a:pPr>
              <a:lnSpc>
                <a:spcPct val="100000"/>
              </a:lnSpc>
            </a:pPr>
            <a:r>
              <a:rPr lang="en-US" sz="4000" dirty="0"/>
              <a:t>Neural language models applied to customer service dialogues</a:t>
            </a:r>
            <a:endParaRPr lang="nb-NO" sz="4000" dirty="0"/>
          </a:p>
        </p:txBody>
      </p:sp>
      <p:sp>
        <p:nvSpPr>
          <p:cNvPr id="4" name="Text Placeholder 3"/>
          <p:cNvSpPr>
            <a:spLocks noGrp="1"/>
          </p:cNvSpPr>
          <p:nvPr>
            <p:ph type="body" sz="quarter" idx="10"/>
          </p:nvPr>
        </p:nvSpPr>
        <p:spPr>
          <a:xfrm>
            <a:off x="323528" y="3291830"/>
            <a:ext cx="5616624" cy="936104"/>
          </a:xfrm>
        </p:spPr>
        <p:txBody>
          <a:bodyPr/>
          <a:lstStyle/>
          <a:p>
            <a:r>
              <a:rPr lang="en-US" dirty="0"/>
              <a:t>Pierre Lison, Marie Fleisje,                     &amp; </a:t>
            </a:r>
            <a:r>
              <a:rPr lang="en-US" dirty="0" err="1"/>
              <a:t>Gjensidige</a:t>
            </a:r>
            <a:endParaRPr lang="nb-NO" dirty="0"/>
          </a:p>
        </p:txBody>
      </p:sp>
      <p:sp>
        <p:nvSpPr>
          <p:cNvPr id="5" name="Text Placeholder 4"/>
          <p:cNvSpPr>
            <a:spLocks noGrp="1"/>
          </p:cNvSpPr>
          <p:nvPr>
            <p:ph type="body" sz="quarter" idx="11"/>
          </p:nvPr>
        </p:nvSpPr>
        <p:spPr>
          <a:xfrm>
            <a:off x="251520" y="4299943"/>
            <a:ext cx="5616624" cy="432048"/>
          </a:xfrm>
        </p:spPr>
        <p:txBody>
          <a:bodyPr/>
          <a:lstStyle/>
          <a:p>
            <a:r>
              <a:rPr lang="en-US" dirty="0" err="1"/>
              <a:t>BigInsight</a:t>
            </a:r>
            <a:r>
              <a:rPr lang="en-US" dirty="0"/>
              <a:t> Day, 21.11.2022</a:t>
            </a:r>
            <a:endParaRPr lang="nb-NO" dirty="0"/>
          </a:p>
        </p:txBody>
      </p:sp>
      <p:pic>
        <p:nvPicPr>
          <p:cNvPr id="2050" name="Picture 2" descr="Gjensidige Forsikring – Store norske leksikon">
            <a:extLst>
              <a:ext uri="{FF2B5EF4-FFF2-40B4-BE49-F238E27FC236}">
                <a16:creationId xmlns:a16="http://schemas.microsoft.com/office/drawing/2014/main" id="{666AA113-1C28-45E8-AAC0-C2691D962E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39414" y="339502"/>
            <a:ext cx="2241176" cy="13745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87230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930B7-FBCF-4BE8-BFD3-AC125D516729}"/>
              </a:ext>
            </a:extLst>
          </p:cNvPr>
          <p:cNvSpPr>
            <a:spLocks noGrp="1"/>
          </p:cNvSpPr>
          <p:nvPr>
            <p:ph type="title"/>
          </p:nvPr>
        </p:nvSpPr>
        <p:spPr/>
        <p:txBody>
          <a:bodyPr/>
          <a:lstStyle/>
          <a:p>
            <a:r>
              <a:rPr lang="nb-NO" dirty="0" err="1"/>
              <a:t>Example</a:t>
            </a:r>
            <a:r>
              <a:rPr lang="nb-NO" dirty="0"/>
              <a:t> 1</a:t>
            </a:r>
          </a:p>
        </p:txBody>
      </p:sp>
      <p:sp>
        <p:nvSpPr>
          <p:cNvPr id="3" name="Content Placeholder 2">
            <a:extLst>
              <a:ext uri="{FF2B5EF4-FFF2-40B4-BE49-F238E27FC236}">
                <a16:creationId xmlns:a16="http://schemas.microsoft.com/office/drawing/2014/main" id="{8AACD4CB-F475-49A2-A8A3-6CACF006D5B0}"/>
              </a:ext>
            </a:extLst>
          </p:cNvPr>
          <p:cNvSpPr>
            <a:spLocks noGrp="1"/>
          </p:cNvSpPr>
          <p:nvPr>
            <p:ph idx="1"/>
          </p:nvPr>
        </p:nvSpPr>
        <p:spPr/>
        <p:txBody>
          <a:bodyPr/>
          <a:lstStyle/>
          <a:p>
            <a:endParaRPr lang="nb-NO" dirty="0"/>
          </a:p>
        </p:txBody>
      </p:sp>
      <p:sp>
        <p:nvSpPr>
          <p:cNvPr id="4" name="Slide Number Placeholder 3">
            <a:extLst>
              <a:ext uri="{FF2B5EF4-FFF2-40B4-BE49-F238E27FC236}">
                <a16:creationId xmlns:a16="http://schemas.microsoft.com/office/drawing/2014/main" id="{8B47378F-A0DF-408B-8108-81045A83A941}"/>
              </a:ext>
            </a:extLst>
          </p:cNvPr>
          <p:cNvSpPr>
            <a:spLocks noGrp="1"/>
          </p:cNvSpPr>
          <p:nvPr>
            <p:ph type="sldNum" sz="quarter" idx="10"/>
          </p:nvPr>
        </p:nvSpPr>
        <p:spPr/>
        <p:txBody>
          <a:bodyPr/>
          <a:lstStyle/>
          <a:p>
            <a:fld id="{3E97971C-2FE7-4FD3-B01F-4B5E83D933F8}" type="slidenum">
              <a:rPr lang="en-GB" noProof="0" smtClean="0"/>
              <a:pPr/>
              <a:t>10</a:t>
            </a:fld>
            <a:endParaRPr lang="en-GB" noProof="0" dirty="0"/>
          </a:p>
        </p:txBody>
      </p:sp>
      <p:sp>
        <p:nvSpPr>
          <p:cNvPr id="6" name="TextBox 5">
            <a:extLst>
              <a:ext uri="{FF2B5EF4-FFF2-40B4-BE49-F238E27FC236}">
                <a16:creationId xmlns:a16="http://schemas.microsoft.com/office/drawing/2014/main" id="{E74EFDD9-6C12-49C0-9835-C1F9441F2B32}"/>
              </a:ext>
            </a:extLst>
          </p:cNvPr>
          <p:cNvSpPr txBox="1"/>
          <p:nvPr/>
        </p:nvSpPr>
        <p:spPr bwMode="white">
          <a:xfrm>
            <a:off x="251520" y="1143001"/>
            <a:ext cx="4392488" cy="3323987"/>
          </a:xfrm>
          <a:prstGeom prst="rect">
            <a:avLst/>
          </a:prstGeom>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spAutoFit/>
          </a:bodyPr>
          <a:lstStyle/>
          <a:p>
            <a:pPr marL="0" marR="0" indent="0">
              <a:spcBef>
                <a:spcPts val="0"/>
              </a:spcBef>
              <a:spcAft>
                <a:spcPts val="0"/>
              </a:spcAft>
              <a:buNone/>
            </a:pPr>
            <a:r>
              <a:rPr lang="nb-NO" sz="1000" dirty="0">
                <a:effectLst/>
                <a:latin typeface="+mj-lt"/>
              </a:rPr>
              <a:t>Dette er en samtale mellom Jakob, som er kunde hos forsikringsselskapet, og en saksbehandler i forsikringsselskapet. Samtalen gjelder forsikring av motor. Hendelsen det er snakk om er kategorisert som "Sammenstøt i rundkjøring". </a:t>
            </a:r>
          </a:p>
          <a:p>
            <a:pPr marL="0" marR="0" indent="0">
              <a:spcBef>
                <a:spcPts val="0"/>
              </a:spcBef>
              <a:spcAft>
                <a:spcPts val="0"/>
              </a:spcAft>
              <a:buNone/>
            </a:pPr>
            <a:r>
              <a:rPr lang="nb-NO" sz="1000" b="1" dirty="0">
                <a:effectLst/>
                <a:latin typeface="+mj-lt"/>
              </a:rPr>
              <a:t>Saksbehandler</a:t>
            </a:r>
            <a:r>
              <a:rPr lang="nb-NO" sz="1000" dirty="0">
                <a:effectLst/>
                <a:latin typeface="+mj-lt"/>
              </a:rPr>
              <a:t>: Takk! Vi har registrert saken din. Vi kontakter deg hvis vi har behov for flere opplysninger. Ved behov for umiddelbar veihjelp, ta kontakt på telefon 100 10000. I dokumentet «Informasjon om saken» finner du viktig informasjon om hva du må gjøre videre. Merk: Det kan ta noen minutter før dokumentet dukker opp i chatten. På denne siden vil du motta informasjon underveis i saken. Her kan du også skrive meldinger direkte til saksbehandleren din om du har spørsmål eller mer informasjon til oss. </a:t>
            </a:r>
          </a:p>
          <a:p>
            <a:pPr marL="0" marR="0" indent="0">
              <a:spcBef>
                <a:spcPts val="0"/>
              </a:spcBef>
              <a:spcAft>
                <a:spcPts val="0"/>
              </a:spcAft>
              <a:buNone/>
            </a:pPr>
            <a:r>
              <a:rPr lang="nb-NO" sz="1000" b="1" dirty="0">
                <a:effectLst/>
                <a:latin typeface="+mj-lt"/>
              </a:rPr>
              <a:t>Saksbehandler</a:t>
            </a:r>
            <a:r>
              <a:rPr lang="nb-NO" sz="1000" dirty="0">
                <a:effectLst/>
                <a:latin typeface="+mj-lt"/>
              </a:rPr>
              <a:t>: Hei, Har du registreringsnummeret til motparten? </a:t>
            </a:r>
          </a:p>
          <a:p>
            <a:pPr marL="0" marR="0" indent="0">
              <a:spcBef>
                <a:spcPts val="0"/>
              </a:spcBef>
              <a:spcAft>
                <a:spcPts val="0"/>
              </a:spcAft>
              <a:buNone/>
            </a:pPr>
            <a:r>
              <a:rPr lang="nb-NO" sz="1000" b="1" dirty="0">
                <a:effectLst/>
                <a:latin typeface="+mj-lt"/>
              </a:rPr>
              <a:t>Jakob</a:t>
            </a:r>
            <a:r>
              <a:rPr lang="nb-NO" sz="1000" dirty="0">
                <a:effectLst/>
                <a:latin typeface="+mj-lt"/>
              </a:rPr>
              <a:t>: Hei! Nei, dessverre. Da jeg så at det ikke var noen synlig skade på bilen min, så tenkte jeg ikke over å få </a:t>
            </a:r>
            <a:r>
              <a:rPr lang="nb-NO" sz="1000" dirty="0" err="1">
                <a:effectLst/>
                <a:latin typeface="+mj-lt"/>
              </a:rPr>
              <a:t>regnr</a:t>
            </a:r>
            <a:r>
              <a:rPr lang="nb-NO" sz="1000" dirty="0">
                <a:effectLst/>
                <a:latin typeface="+mj-lt"/>
              </a:rPr>
              <a:t> og slikt. Jeg tenkte på i etterkant at det kanskje var lurt å sjekke om det var noe skade innvendig. Da jeg ringte inn til dere i går så fikk jeg beskjed om at dere dekker timen for å se om det er noen indre skader. </a:t>
            </a:r>
            <a:r>
              <a:rPr lang="nb-NO" sz="1000" dirty="0" err="1">
                <a:effectLst/>
                <a:latin typeface="+mj-lt"/>
              </a:rPr>
              <a:t>Mvh</a:t>
            </a:r>
            <a:r>
              <a:rPr lang="nb-NO" sz="1000" dirty="0">
                <a:effectLst/>
                <a:latin typeface="+mj-lt"/>
              </a:rPr>
              <a:t> </a:t>
            </a:r>
          </a:p>
          <a:p>
            <a:pPr marL="0" marR="0" indent="0">
              <a:spcBef>
                <a:spcPts val="0"/>
              </a:spcBef>
              <a:spcAft>
                <a:spcPts val="0"/>
              </a:spcAft>
              <a:buNone/>
            </a:pPr>
            <a:r>
              <a:rPr lang="nb-NO" sz="1000" b="1" dirty="0">
                <a:effectLst/>
                <a:latin typeface="+mj-lt"/>
              </a:rPr>
              <a:t>Saksbehandler</a:t>
            </a:r>
            <a:r>
              <a:rPr lang="nb-NO" sz="1000" dirty="0">
                <a:effectLst/>
                <a:latin typeface="+mj-lt"/>
              </a:rPr>
              <a:t>: Hei Ok, </a:t>
            </a:r>
            <a:r>
              <a:rPr lang="nb-NO" sz="1000" dirty="0" err="1">
                <a:effectLst/>
                <a:latin typeface="+mj-lt"/>
              </a:rPr>
              <a:t>evt</a:t>
            </a:r>
            <a:r>
              <a:rPr lang="nb-NO" sz="1000" dirty="0">
                <a:effectLst/>
                <a:latin typeface="+mj-lt"/>
              </a:rPr>
              <a:t> skader må da belastes din kasko dekning. </a:t>
            </a:r>
            <a:r>
              <a:rPr lang="nb-NO" sz="1000" b="1" dirty="0">
                <a:effectLst/>
                <a:latin typeface="+mj-lt"/>
              </a:rPr>
              <a:t>Jakob</a:t>
            </a:r>
            <a:r>
              <a:rPr lang="nb-NO" sz="1000" dirty="0">
                <a:effectLst/>
                <a:latin typeface="+mj-lt"/>
              </a:rPr>
              <a:t>: Hei, Det er forståelig. </a:t>
            </a:r>
            <a:r>
              <a:rPr lang="nb-NO" sz="1000" dirty="0">
                <a:effectLst/>
                <a:highlight>
                  <a:srgbClr val="FFFF00"/>
                </a:highlight>
                <a:latin typeface="+mj-lt"/>
              </a:rPr>
              <a:t>Men jeg lurer på om det er dere som dekker timen for å se om det eventuelt er noe skade</a:t>
            </a:r>
            <a:r>
              <a:rPr lang="nb-NO" sz="1000" dirty="0">
                <a:effectLst/>
                <a:latin typeface="+mj-lt"/>
              </a:rPr>
              <a:t>? </a:t>
            </a:r>
          </a:p>
          <a:p>
            <a:pPr marL="0" marR="0" indent="0">
              <a:spcBef>
                <a:spcPts val="0"/>
              </a:spcBef>
              <a:spcAft>
                <a:spcPts val="0"/>
              </a:spcAft>
              <a:buNone/>
            </a:pPr>
            <a:r>
              <a:rPr lang="nb-NO" sz="1000" b="1" dirty="0">
                <a:effectLst/>
                <a:latin typeface="+mj-lt"/>
              </a:rPr>
              <a:t>Saksbehandler</a:t>
            </a:r>
            <a:r>
              <a:rPr lang="nb-NO" sz="1000" dirty="0">
                <a:effectLst/>
                <a:latin typeface="+mj-lt"/>
              </a:rPr>
              <a:t>:</a:t>
            </a:r>
          </a:p>
        </p:txBody>
      </p:sp>
      <p:sp>
        <p:nvSpPr>
          <p:cNvPr id="7" name="TextBox 6">
            <a:extLst>
              <a:ext uri="{FF2B5EF4-FFF2-40B4-BE49-F238E27FC236}">
                <a16:creationId xmlns:a16="http://schemas.microsoft.com/office/drawing/2014/main" id="{A351CDF0-4EAF-4B6E-B281-8781E0E3103C}"/>
              </a:ext>
            </a:extLst>
          </p:cNvPr>
          <p:cNvSpPr txBox="1"/>
          <p:nvPr/>
        </p:nvSpPr>
        <p:spPr bwMode="white">
          <a:xfrm>
            <a:off x="5328277" y="1164385"/>
            <a:ext cx="2312751" cy="246221"/>
          </a:xfrm>
          <a:prstGeom prst="rect">
            <a:avLst/>
          </a:prstGeom>
          <a:solidFill>
            <a:srgbClr val="D2FADE"/>
          </a:solidFill>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spAutoFit/>
          </a:bodyPr>
          <a:lstStyle/>
          <a:p>
            <a:r>
              <a:rPr lang="nb-NO" sz="1000" dirty="0">
                <a:highlight>
                  <a:srgbClr val="FFFF00"/>
                </a:highlight>
              </a:rPr>
              <a:t>Ja, taksering dekkes på forsikringen</a:t>
            </a:r>
            <a:r>
              <a:rPr lang="nb-NO" sz="1000" dirty="0"/>
              <a:t>.</a:t>
            </a:r>
          </a:p>
        </p:txBody>
      </p:sp>
      <p:sp>
        <p:nvSpPr>
          <p:cNvPr id="8" name="TextBox 7">
            <a:extLst>
              <a:ext uri="{FF2B5EF4-FFF2-40B4-BE49-F238E27FC236}">
                <a16:creationId xmlns:a16="http://schemas.microsoft.com/office/drawing/2014/main" id="{3D62A2B1-A090-4123-9B62-1C4022339AD8}"/>
              </a:ext>
            </a:extLst>
          </p:cNvPr>
          <p:cNvSpPr txBox="1"/>
          <p:nvPr/>
        </p:nvSpPr>
        <p:spPr bwMode="white">
          <a:xfrm>
            <a:off x="5328277" y="3181966"/>
            <a:ext cx="2312751" cy="253916"/>
          </a:xfrm>
          <a:prstGeom prst="rect">
            <a:avLst/>
          </a:prstGeom>
          <a:solidFill>
            <a:srgbClr val="FFCC99"/>
          </a:solidFill>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spAutoFit/>
          </a:bodyPr>
          <a:lstStyle/>
          <a:p>
            <a:pPr marL="0" marR="0" indent="0">
              <a:spcBef>
                <a:spcPts val="0"/>
              </a:spcBef>
              <a:spcAft>
                <a:spcPts val="0"/>
              </a:spcAft>
              <a:buNone/>
            </a:pPr>
            <a:r>
              <a:rPr lang="nb-NO" sz="1050" dirty="0">
                <a:effectLst/>
                <a:latin typeface="+mj-lt"/>
              </a:rPr>
              <a:t>Hei Det er ikke noe vi dekker.</a:t>
            </a:r>
            <a:endParaRPr lang="nb-NO" sz="1050" dirty="0">
              <a:solidFill>
                <a:schemeClr val="bg1"/>
              </a:solidFill>
              <a:effectLst/>
              <a:latin typeface="+mj-lt"/>
            </a:endParaRPr>
          </a:p>
        </p:txBody>
      </p:sp>
      <p:sp>
        <p:nvSpPr>
          <p:cNvPr id="9" name="TextBox 8">
            <a:extLst>
              <a:ext uri="{FF2B5EF4-FFF2-40B4-BE49-F238E27FC236}">
                <a16:creationId xmlns:a16="http://schemas.microsoft.com/office/drawing/2014/main" id="{BAB88929-6185-4B18-8285-DFFEE9EA90D1}"/>
              </a:ext>
            </a:extLst>
          </p:cNvPr>
          <p:cNvSpPr txBox="1"/>
          <p:nvPr/>
        </p:nvSpPr>
        <p:spPr bwMode="white">
          <a:xfrm>
            <a:off x="5328278" y="2818023"/>
            <a:ext cx="2312751" cy="261610"/>
          </a:xfrm>
          <a:prstGeom prst="rect">
            <a:avLst/>
          </a:prstGeom>
          <a:solidFill>
            <a:srgbClr val="FFCC99"/>
          </a:solidFill>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spAutoFit/>
          </a:bodyPr>
          <a:lstStyle/>
          <a:p>
            <a:pPr marL="0" marR="0" indent="0">
              <a:spcBef>
                <a:spcPts val="0"/>
              </a:spcBef>
              <a:spcAft>
                <a:spcPts val="0"/>
              </a:spcAft>
              <a:buNone/>
            </a:pPr>
            <a:r>
              <a:rPr lang="nb-NO" sz="1050" dirty="0">
                <a:solidFill>
                  <a:schemeClr val="bg1"/>
                </a:solidFill>
                <a:latin typeface="+mj-lt"/>
              </a:rPr>
              <a:t>Hei Det er ikke noe problem.</a:t>
            </a:r>
            <a:endParaRPr lang="nb-NO" sz="1050" dirty="0">
              <a:solidFill>
                <a:schemeClr val="bg1"/>
              </a:solidFill>
              <a:effectLst/>
              <a:latin typeface="+mj-lt"/>
            </a:endParaRPr>
          </a:p>
        </p:txBody>
      </p:sp>
      <p:sp>
        <p:nvSpPr>
          <p:cNvPr id="10" name="TextBox 9">
            <a:extLst>
              <a:ext uri="{FF2B5EF4-FFF2-40B4-BE49-F238E27FC236}">
                <a16:creationId xmlns:a16="http://schemas.microsoft.com/office/drawing/2014/main" id="{6AC3145B-4683-441D-8D4C-66757DC7E922}"/>
              </a:ext>
            </a:extLst>
          </p:cNvPr>
          <p:cNvSpPr txBox="1"/>
          <p:nvPr/>
        </p:nvSpPr>
        <p:spPr bwMode="white">
          <a:xfrm>
            <a:off x="5328277" y="2125007"/>
            <a:ext cx="2312751" cy="261610"/>
          </a:xfrm>
          <a:prstGeom prst="rect">
            <a:avLst/>
          </a:prstGeom>
          <a:solidFill>
            <a:srgbClr val="FFCC99"/>
          </a:solidFill>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spAutoFit/>
          </a:bodyPr>
          <a:lstStyle/>
          <a:p>
            <a:pPr marL="0" marR="0" indent="0">
              <a:spcBef>
                <a:spcPts val="0"/>
              </a:spcBef>
              <a:spcAft>
                <a:spcPts val="0"/>
              </a:spcAft>
              <a:buNone/>
            </a:pPr>
            <a:r>
              <a:rPr lang="nb-NO" sz="1050" dirty="0">
                <a:effectLst/>
                <a:latin typeface="+mj-lt"/>
              </a:rPr>
              <a:t>Hei </a:t>
            </a:r>
            <a:r>
              <a:rPr lang="nb-NO" sz="1050" dirty="0">
                <a:solidFill>
                  <a:schemeClr val="bg1"/>
                </a:solidFill>
                <a:highlight>
                  <a:srgbClr val="FFFF00"/>
                </a:highlight>
                <a:latin typeface="+mj-lt"/>
              </a:rPr>
              <a:t>Det stemmer</a:t>
            </a:r>
            <a:r>
              <a:rPr lang="nb-NO" sz="1050" dirty="0">
                <a:solidFill>
                  <a:schemeClr val="bg1"/>
                </a:solidFill>
                <a:latin typeface="+mj-lt"/>
              </a:rPr>
              <a:t>.</a:t>
            </a:r>
            <a:endParaRPr lang="nb-NO" sz="1050" dirty="0">
              <a:solidFill>
                <a:schemeClr val="bg1"/>
              </a:solidFill>
              <a:effectLst/>
              <a:latin typeface="+mj-lt"/>
            </a:endParaRPr>
          </a:p>
        </p:txBody>
      </p:sp>
      <p:sp>
        <p:nvSpPr>
          <p:cNvPr id="11" name="TextBox 10">
            <a:extLst>
              <a:ext uri="{FF2B5EF4-FFF2-40B4-BE49-F238E27FC236}">
                <a16:creationId xmlns:a16="http://schemas.microsoft.com/office/drawing/2014/main" id="{B7606468-F8C9-4AFB-8DFD-C343BE99B39A}"/>
              </a:ext>
            </a:extLst>
          </p:cNvPr>
          <p:cNvSpPr txBox="1"/>
          <p:nvPr/>
        </p:nvSpPr>
        <p:spPr bwMode="white">
          <a:xfrm>
            <a:off x="5328277" y="2482350"/>
            <a:ext cx="2312751" cy="253916"/>
          </a:xfrm>
          <a:prstGeom prst="rect">
            <a:avLst/>
          </a:prstGeom>
          <a:solidFill>
            <a:srgbClr val="FFCC99"/>
          </a:solidFill>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spAutoFit/>
          </a:bodyPr>
          <a:lstStyle/>
          <a:p>
            <a:pPr marL="0" marR="0" indent="0">
              <a:spcBef>
                <a:spcPts val="0"/>
              </a:spcBef>
              <a:spcAft>
                <a:spcPts val="0"/>
              </a:spcAft>
              <a:buNone/>
            </a:pPr>
            <a:r>
              <a:rPr lang="nb-NO" sz="1050" dirty="0">
                <a:effectLst/>
                <a:latin typeface="+mj-lt"/>
              </a:rPr>
              <a:t>Hei Vi dekker timen for taksering.</a:t>
            </a:r>
            <a:endParaRPr lang="nb-NO" sz="1050" dirty="0">
              <a:solidFill>
                <a:schemeClr val="bg1"/>
              </a:solidFill>
              <a:effectLst/>
              <a:latin typeface="+mj-lt"/>
            </a:endParaRPr>
          </a:p>
        </p:txBody>
      </p:sp>
      <p:sp>
        <p:nvSpPr>
          <p:cNvPr id="12" name="TextBox 11">
            <a:extLst>
              <a:ext uri="{FF2B5EF4-FFF2-40B4-BE49-F238E27FC236}">
                <a16:creationId xmlns:a16="http://schemas.microsoft.com/office/drawing/2014/main" id="{8B11E642-2FDE-49B4-989B-82F21A1764E8}"/>
              </a:ext>
            </a:extLst>
          </p:cNvPr>
          <p:cNvSpPr txBox="1"/>
          <p:nvPr/>
        </p:nvSpPr>
        <p:spPr bwMode="white">
          <a:xfrm>
            <a:off x="5328277" y="3511039"/>
            <a:ext cx="2312751" cy="415498"/>
          </a:xfrm>
          <a:prstGeom prst="rect">
            <a:avLst/>
          </a:prstGeom>
          <a:solidFill>
            <a:srgbClr val="FFCC99"/>
          </a:solidFill>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spAutoFit/>
          </a:bodyPr>
          <a:lstStyle/>
          <a:p>
            <a:pPr marL="0" marR="0" indent="0">
              <a:spcBef>
                <a:spcPts val="0"/>
              </a:spcBef>
              <a:spcAft>
                <a:spcPts val="0"/>
              </a:spcAft>
              <a:buNone/>
            </a:pPr>
            <a:r>
              <a:rPr lang="nb-NO" sz="1050" dirty="0">
                <a:effectLst/>
                <a:latin typeface="+mj-lt"/>
              </a:rPr>
              <a:t>Hei Ja, vi dekker timen for taksering.</a:t>
            </a:r>
            <a:endParaRPr lang="nb-NO" sz="1050" dirty="0">
              <a:solidFill>
                <a:schemeClr val="bg1"/>
              </a:solidFill>
              <a:effectLst/>
              <a:latin typeface="+mj-lt"/>
            </a:endParaRPr>
          </a:p>
        </p:txBody>
      </p:sp>
      <p:sp>
        <p:nvSpPr>
          <p:cNvPr id="13" name="Oval 12">
            <a:extLst>
              <a:ext uri="{FF2B5EF4-FFF2-40B4-BE49-F238E27FC236}">
                <a16:creationId xmlns:a16="http://schemas.microsoft.com/office/drawing/2014/main" id="{A4C6165F-9E7D-42F9-AD4E-EECB02C525A7}"/>
              </a:ext>
            </a:extLst>
          </p:cNvPr>
          <p:cNvSpPr/>
          <p:nvPr/>
        </p:nvSpPr>
        <p:spPr bwMode="auto">
          <a:xfrm>
            <a:off x="5148064" y="3181966"/>
            <a:ext cx="2492964" cy="284735"/>
          </a:xfrm>
          <a:prstGeom prst="ellipse">
            <a:avLst/>
          </a:prstGeom>
          <a:noFill/>
          <a:ln w="127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nb-NO" sz="2000" b="0" i="0" u="none" strike="noStrike" cap="none" normalizeH="0" baseline="0">
              <a:ln>
                <a:noFill/>
              </a:ln>
              <a:solidFill>
                <a:schemeClr val="tx1"/>
              </a:solidFill>
              <a:effectLst/>
              <a:latin typeface="Arial" charset="0"/>
            </a:endParaRPr>
          </a:p>
        </p:txBody>
      </p:sp>
      <p:sp>
        <p:nvSpPr>
          <p:cNvPr id="14" name="TextBox 13">
            <a:extLst>
              <a:ext uri="{FF2B5EF4-FFF2-40B4-BE49-F238E27FC236}">
                <a16:creationId xmlns:a16="http://schemas.microsoft.com/office/drawing/2014/main" id="{C23F0582-B1CA-4175-AD8C-04027F2CEBC7}"/>
              </a:ext>
            </a:extLst>
          </p:cNvPr>
          <p:cNvSpPr txBox="1"/>
          <p:nvPr/>
        </p:nvSpPr>
        <p:spPr bwMode="white">
          <a:xfrm>
            <a:off x="6228184" y="4076813"/>
            <a:ext cx="72008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r>
              <a:rPr lang="nb-NO" baseline="0" dirty="0"/>
              <a:t>…</a:t>
            </a:r>
          </a:p>
        </p:txBody>
      </p:sp>
      <p:sp>
        <p:nvSpPr>
          <p:cNvPr id="15" name="TextBox 14">
            <a:extLst>
              <a:ext uri="{FF2B5EF4-FFF2-40B4-BE49-F238E27FC236}">
                <a16:creationId xmlns:a16="http://schemas.microsoft.com/office/drawing/2014/main" id="{F866B17C-44C5-479F-8090-A7368C73905B}"/>
              </a:ext>
            </a:extLst>
          </p:cNvPr>
          <p:cNvSpPr txBox="1"/>
          <p:nvPr/>
        </p:nvSpPr>
        <p:spPr bwMode="white">
          <a:xfrm>
            <a:off x="7655808" y="1164385"/>
            <a:ext cx="117706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r>
              <a:rPr lang="nb-NO" sz="1000" b="1" baseline="0" dirty="0"/>
              <a:t>Target</a:t>
            </a:r>
          </a:p>
        </p:txBody>
      </p:sp>
      <p:sp>
        <p:nvSpPr>
          <p:cNvPr id="17" name="TextBox 16">
            <a:extLst>
              <a:ext uri="{FF2B5EF4-FFF2-40B4-BE49-F238E27FC236}">
                <a16:creationId xmlns:a16="http://schemas.microsoft.com/office/drawing/2014/main" id="{0B6D7311-ED5C-40F9-8B5D-19ABA0D9ED59}"/>
              </a:ext>
            </a:extLst>
          </p:cNvPr>
          <p:cNvSpPr txBox="1"/>
          <p:nvPr/>
        </p:nvSpPr>
        <p:spPr bwMode="white">
          <a:xfrm>
            <a:off x="7727099" y="2033731"/>
            <a:ext cx="117706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r>
              <a:rPr lang="nb-NO" sz="1000" b="1" dirty="0" err="1"/>
              <a:t>Responses</a:t>
            </a:r>
            <a:r>
              <a:rPr lang="nb-NO" sz="1000" b="1" dirty="0"/>
              <a:t> </a:t>
            </a:r>
            <a:r>
              <a:rPr lang="nb-NO" sz="1000" b="1" dirty="0" err="1"/>
              <a:t>generated</a:t>
            </a:r>
            <a:r>
              <a:rPr lang="nb-NO" sz="1000" b="1" dirty="0"/>
              <a:t> by </a:t>
            </a:r>
            <a:r>
              <a:rPr lang="nb-NO" sz="1000" b="1" dirty="0" err="1"/>
              <a:t>the</a:t>
            </a:r>
            <a:r>
              <a:rPr lang="nb-NO" sz="1000" b="1" dirty="0"/>
              <a:t> </a:t>
            </a:r>
            <a:r>
              <a:rPr lang="nb-NO" sz="1000" b="1" dirty="0" err="1"/>
              <a:t>model</a:t>
            </a:r>
            <a:endParaRPr lang="nb-NO" sz="1000" b="1" baseline="0" dirty="0"/>
          </a:p>
        </p:txBody>
      </p:sp>
      <p:cxnSp>
        <p:nvCxnSpPr>
          <p:cNvPr id="19" name="Straight Arrow Connector 18">
            <a:extLst>
              <a:ext uri="{FF2B5EF4-FFF2-40B4-BE49-F238E27FC236}">
                <a16:creationId xmlns:a16="http://schemas.microsoft.com/office/drawing/2014/main" id="{75A73E05-437D-48A8-9940-83DBBB19E382}"/>
              </a:ext>
            </a:extLst>
          </p:cNvPr>
          <p:cNvCxnSpPr/>
          <p:nvPr/>
        </p:nvCxnSpPr>
        <p:spPr bwMode="auto">
          <a:xfrm>
            <a:off x="8100392" y="2609308"/>
            <a:ext cx="0" cy="1369092"/>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TextBox 19">
            <a:extLst>
              <a:ext uri="{FF2B5EF4-FFF2-40B4-BE49-F238E27FC236}">
                <a16:creationId xmlns:a16="http://schemas.microsoft.com/office/drawing/2014/main" id="{00093EC3-FA7A-47CE-8419-034934625449}"/>
              </a:ext>
            </a:extLst>
          </p:cNvPr>
          <p:cNvSpPr txBox="1"/>
          <p:nvPr/>
        </p:nvSpPr>
        <p:spPr bwMode="white">
          <a:xfrm>
            <a:off x="8091244" y="2710758"/>
            <a:ext cx="117706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r>
              <a:rPr lang="nb-NO" sz="800" baseline="0" dirty="0" err="1"/>
              <a:t>Sorted</a:t>
            </a:r>
            <a:r>
              <a:rPr lang="nb-NO" sz="800" baseline="0" dirty="0"/>
              <a:t> by </a:t>
            </a:r>
          </a:p>
          <a:p>
            <a:r>
              <a:rPr lang="nb-NO" sz="800" baseline="0" dirty="0" err="1"/>
              <a:t>descending</a:t>
            </a:r>
            <a:r>
              <a:rPr lang="nb-NO" sz="800" baseline="0" dirty="0"/>
              <a:t> </a:t>
            </a:r>
            <a:r>
              <a:rPr lang="nb-NO" sz="800" baseline="0" dirty="0" err="1"/>
              <a:t>probability</a:t>
            </a:r>
            <a:endParaRPr lang="nb-NO" sz="800" baseline="0" dirty="0"/>
          </a:p>
        </p:txBody>
      </p:sp>
      <p:sp>
        <p:nvSpPr>
          <p:cNvPr id="21" name="TextBox 20">
            <a:extLst>
              <a:ext uri="{FF2B5EF4-FFF2-40B4-BE49-F238E27FC236}">
                <a16:creationId xmlns:a16="http://schemas.microsoft.com/office/drawing/2014/main" id="{A6A58F68-4DBB-479D-AB20-AA199C4ECCC7}"/>
              </a:ext>
            </a:extLst>
          </p:cNvPr>
          <p:cNvSpPr txBox="1"/>
          <p:nvPr/>
        </p:nvSpPr>
        <p:spPr bwMode="white">
          <a:xfrm>
            <a:off x="179512" y="896778"/>
            <a:ext cx="132346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r>
              <a:rPr lang="nb-NO" sz="1000" b="1" dirty="0"/>
              <a:t>Input to </a:t>
            </a:r>
            <a:r>
              <a:rPr lang="nb-NO" sz="1000" b="1" dirty="0" err="1"/>
              <a:t>model</a:t>
            </a:r>
            <a:r>
              <a:rPr lang="nb-NO" sz="1000" b="1" dirty="0"/>
              <a:t>:</a:t>
            </a:r>
            <a:endParaRPr lang="nb-NO" sz="1000" b="1" baseline="0" dirty="0"/>
          </a:p>
        </p:txBody>
      </p:sp>
      <p:sp>
        <p:nvSpPr>
          <p:cNvPr id="22" name="TextBox 21">
            <a:extLst>
              <a:ext uri="{FF2B5EF4-FFF2-40B4-BE49-F238E27FC236}">
                <a16:creationId xmlns:a16="http://schemas.microsoft.com/office/drawing/2014/main" id="{EF3AA08C-43D8-4D41-A63D-526D29524715}"/>
              </a:ext>
            </a:extLst>
          </p:cNvPr>
          <p:cNvSpPr txBox="1"/>
          <p:nvPr/>
        </p:nvSpPr>
        <p:spPr bwMode="white">
          <a:xfrm>
            <a:off x="6673547" y="4257270"/>
            <a:ext cx="1642869"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r>
              <a:rPr lang="nb-NO" sz="1000" dirty="0" err="1"/>
              <a:t>Except</a:t>
            </a:r>
            <a:r>
              <a:rPr lang="nb-NO" sz="1000" dirty="0"/>
              <a:t> </a:t>
            </a:r>
            <a:r>
              <a:rPr lang="nb-NO" sz="1000" dirty="0" err="1"/>
              <a:t>the</a:t>
            </a:r>
            <a:r>
              <a:rPr lang="nb-NO" sz="1000" dirty="0"/>
              <a:t> </a:t>
            </a:r>
            <a:r>
              <a:rPr lang="nb-NO" sz="1000" dirty="0" err="1"/>
              <a:t>one</a:t>
            </a:r>
            <a:r>
              <a:rPr lang="nb-NO" sz="1000" dirty="0"/>
              <a:t> </a:t>
            </a:r>
            <a:r>
              <a:rPr lang="nb-NO" sz="1000" dirty="0" err="1"/>
              <a:t>with</a:t>
            </a:r>
            <a:r>
              <a:rPr lang="nb-NO" sz="1000" dirty="0"/>
              <a:t> </a:t>
            </a:r>
            <a:r>
              <a:rPr lang="nb-NO" sz="1000" dirty="0" err="1"/>
              <a:t>the</a:t>
            </a:r>
            <a:r>
              <a:rPr lang="nb-NO" sz="1000" dirty="0"/>
              <a:t> red ring, </a:t>
            </a:r>
            <a:r>
              <a:rPr lang="nb-NO" sz="1000" dirty="0" err="1"/>
              <a:t>the</a:t>
            </a:r>
            <a:r>
              <a:rPr lang="nb-NO" sz="1000" dirty="0"/>
              <a:t> </a:t>
            </a:r>
            <a:r>
              <a:rPr lang="nb-NO" sz="1000" dirty="0" err="1"/>
              <a:t>generated</a:t>
            </a:r>
            <a:r>
              <a:rPr lang="nb-NO" sz="1000" dirty="0"/>
              <a:t> </a:t>
            </a:r>
            <a:r>
              <a:rPr lang="nb-NO" sz="1000" dirty="0" err="1"/>
              <a:t>answers</a:t>
            </a:r>
            <a:r>
              <a:rPr lang="nb-NO" sz="1000" dirty="0"/>
              <a:t> </a:t>
            </a:r>
            <a:r>
              <a:rPr lang="nb-NO" sz="1000" dirty="0" err="1"/>
              <a:t>are</a:t>
            </a:r>
            <a:r>
              <a:rPr lang="nb-NO" sz="1000" dirty="0"/>
              <a:t> </a:t>
            </a:r>
            <a:r>
              <a:rPr lang="nb-NO" sz="1000" dirty="0" err="1"/>
              <a:t>good</a:t>
            </a:r>
            <a:r>
              <a:rPr lang="nb-NO" sz="1000" dirty="0"/>
              <a:t> (w.r.t. </a:t>
            </a:r>
            <a:r>
              <a:rPr lang="nb-NO" sz="1000" dirty="0" err="1"/>
              <a:t>content</a:t>
            </a:r>
            <a:r>
              <a:rPr lang="nb-NO" sz="1000" dirty="0"/>
              <a:t> and </a:t>
            </a:r>
            <a:r>
              <a:rPr lang="nb-NO" sz="1000" dirty="0" err="1"/>
              <a:t>factuality</a:t>
            </a:r>
            <a:r>
              <a:rPr lang="nb-NO" sz="1000" dirty="0"/>
              <a:t>)</a:t>
            </a:r>
            <a:endParaRPr lang="nb-NO" sz="1000" baseline="0" dirty="0"/>
          </a:p>
        </p:txBody>
      </p:sp>
      <p:cxnSp>
        <p:nvCxnSpPr>
          <p:cNvPr id="26" name="Connector: Curved 25">
            <a:extLst>
              <a:ext uri="{FF2B5EF4-FFF2-40B4-BE49-F238E27FC236}">
                <a16:creationId xmlns:a16="http://schemas.microsoft.com/office/drawing/2014/main" id="{B85250D1-DA6E-4FB4-91E2-90ABBDC9F064}"/>
              </a:ext>
            </a:extLst>
          </p:cNvPr>
          <p:cNvCxnSpPr/>
          <p:nvPr/>
        </p:nvCxnSpPr>
        <p:spPr bwMode="auto">
          <a:xfrm rot="5400000" flipH="1" flipV="1">
            <a:off x="4355313" y="2269690"/>
            <a:ext cx="1801529" cy="1512167"/>
          </a:xfrm>
          <a:prstGeom prst="curvedConnector3">
            <a:avLst>
              <a:gd name="adj1" fmla="val 109508"/>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481190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FF33E-4538-48C3-8332-06F2297E9EB1}"/>
              </a:ext>
            </a:extLst>
          </p:cNvPr>
          <p:cNvSpPr>
            <a:spLocks noGrp="1"/>
          </p:cNvSpPr>
          <p:nvPr>
            <p:ph type="title"/>
          </p:nvPr>
        </p:nvSpPr>
        <p:spPr/>
        <p:txBody>
          <a:bodyPr/>
          <a:lstStyle/>
          <a:p>
            <a:r>
              <a:rPr lang="nb-NO" dirty="0" err="1"/>
              <a:t>Example</a:t>
            </a:r>
            <a:r>
              <a:rPr lang="nb-NO" dirty="0"/>
              <a:t> 2</a:t>
            </a:r>
          </a:p>
        </p:txBody>
      </p:sp>
      <p:sp>
        <p:nvSpPr>
          <p:cNvPr id="3" name="Content Placeholder 2">
            <a:extLst>
              <a:ext uri="{FF2B5EF4-FFF2-40B4-BE49-F238E27FC236}">
                <a16:creationId xmlns:a16="http://schemas.microsoft.com/office/drawing/2014/main" id="{1D6080F1-9C84-4B69-8FB6-88FAD7FF0944}"/>
              </a:ext>
            </a:extLst>
          </p:cNvPr>
          <p:cNvSpPr>
            <a:spLocks noGrp="1"/>
          </p:cNvSpPr>
          <p:nvPr>
            <p:ph idx="1"/>
          </p:nvPr>
        </p:nvSpPr>
        <p:spPr>
          <a:xfrm>
            <a:off x="251520" y="1143001"/>
            <a:ext cx="8640960" cy="3086100"/>
          </a:xfrm>
        </p:spPr>
        <p:txBody>
          <a:bodyPr/>
          <a:lstStyle/>
          <a:p>
            <a:r>
              <a:rPr lang="nb-NO" dirty="0"/>
              <a:t>Hei, det er helt i orden.</a:t>
            </a:r>
          </a:p>
        </p:txBody>
      </p:sp>
      <p:sp>
        <p:nvSpPr>
          <p:cNvPr id="4" name="Slide Number Placeholder 3">
            <a:extLst>
              <a:ext uri="{FF2B5EF4-FFF2-40B4-BE49-F238E27FC236}">
                <a16:creationId xmlns:a16="http://schemas.microsoft.com/office/drawing/2014/main" id="{4DEFA714-58DB-4779-BA71-2EF169C6A203}"/>
              </a:ext>
            </a:extLst>
          </p:cNvPr>
          <p:cNvSpPr>
            <a:spLocks noGrp="1"/>
          </p:cNvSpPr>
          <p:nvPr>
            <p:ph type="sldNum" sz="quarter" idx="10"/>
          </p:nvPr>
        </p:nvSpPr>
        <p:spPr/>
        <p:txBody>
          <a:bodyPr/>
          <a:lstStyle/>
          <a:p>
            <a:fld id="{3E97971C-2FE7-4FD3-B01F-4B5E83D933F8}" type="slidenum">
              <a:rPr lang="en-GB" noProof="0" smtClean="0"/>
              <a:pPr/>
              <a:t>11</a:t>
            </a:fld>
            <a:endParaRPr lang="en-GB" noProof="0" dirty="0"/>
          </a:p>
        </p:txBody>
      </p:sp>
      <p:sp>
        <p:nvSpPr>
          <p:cNvPr id="5" name="TextBox 4">
            <a:extLst>
              <a:ext uri="{FF2B5EF4-FFF2-40B4-BE49-F238E27FC236}">
                <a16:creationId xmlns:a16="http://schemas.microsoft.com/office/drawing/2014/main" id="{F25F325D-8281-4F20-BD4E-7AAB1348201B}"/>
              </a:ext>
            </a:extLst>
          </p:cNvPr>
          <p:cNvSpPr txBox="1"/>
          <p:nvPr/>
        </p:nvSpPr>
        <p:spPr bwMode="white">
          <a:xfrm>
            <a:off x="251520" y="1143001"/>
            <a:ext cx="4392488" cy="1169551"/>
          </a:xfrm>
          <a:prstGeom prst="rect">
            <a:avLst/>
          </a:prstGeom>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spAutoFit/>
          </a:bodyPr>
          <a:lstStyle/>
          <a:p>
            <a:pPr marL="0" marR="0" indent="0">
              <a:spcBef>
                <a:spcPts val="0"/>
              </a:spcBef>
              <a:spcAft>
                <a:spcPts val="0"/>
              </a:spcAft>
              <a:buNone/>
            </a:pPr>
            <a:r>
              <a:rPr lang="nb-NO" sz="1000" dirty="0">
                <a:effectLst/>
                <a:latin typeface="+mj-lt"/>
              </a:rPr>
              <a:t>Dette er en samtale mellom Kristoffer, som er kunde hos forsikringsselskapet, og en saksbehandler i forsikringsselskapet. Samtalen gjelder forsikring av motor. Hendelsen det er snakk om er kategorisert som "Sammenstøt i rundkjøring". </a:t>
            </a:r>
          </a:p>
          <a:p>
            <a:pPr marL="0" marR="0" indent="0">
              <a:spcBef>
                <a:spcPts val="0"/>
              </a:spcBef>
              <a:spcAft>
                <a:spcPts val="0"/>
              </a:spcAft>
              <a:buNone/>
            </a:pPr>
            <a:r>
              <a:rPr lang="nb-NO" sz="1000" b="1" dirty="0">
                <a:effectLst/>
                <a:latin typeface="+mj-lt"/>
              </a:rPr>
              <a:t>Kristoffer</a:t>
            </a:r>
            <a:r>
              <a:rPr lang="nb-NO" sz="1000" dirty="0">
                <a:effectLst/>
                <a:latin typeface="+mj-lt"/>
              </a:rPr>
              <a:t>: Hei. Jeg har fått bilen tilbake etter reparasjon. Kan jeg få opplysninger om skade takst og </a:t>
            </a:r>
            <a:r>
              <a:rPr lang="nb-NO" sz="1000" dirty="0" err="1">
                <a:effectLst/>
                <a:latin typeface="+mj-lt"/>
              </a:rPr>
              <a:t>biltakst</a:t>
            </a:r>
            <a:r>
              <a:rPr lang="nb-NO" sz="1000" dirty="0">
                <a:effectLst/>
                <a:latin typeface="+mj-lt"/>
              </a:rPr>
              <a:t>? På forhånd </a:t>
            </a:r>
            <a:r>
              <a:rPr lang="nb-NO" sz="1000" dirty="0" err="1">
                <a:effectLst/>
                <a:latin typeface="+mj-lt"/>
              </a:rPr>
              <a:t>takk.ø</a:t>
            </a:r>
            <a:r>
              <a:rPr lang="nb-NO" sz="1000" dirty="0">
                <a:effectLst/>
                <a:latin typeface="+mj-lt"/>
              </a:rPr>
              <a:t> </a:t>
            </a:r>
            <a:r>
              <a:rPr lang="nb-NO" sz="1000" b="1" dirty="0">
                <a:effectLst/>
                <a:latin typeface="+mj-lt"/>
              </a:rPr>
              <a:t>Saksbehandler</a:t>
            </a:r>
            <a:r>
              <a:rPr lang="nb-NO" sz="1000" dirty="0">
                <a:effectLst/>
                <a:latin typeface="+mj-lt"/>
              </a:rPr>
              <a:t>: </a:t>
            </a:r>
          </a:p>
        </p:txBody>
      </p:sp>
      <p:sp>
        <p:nvSpPr>
          <p:cNvPr id="7" name="TextBox 6">
            <a:extLst>
              <a:ext uri="{FF2B5EF4-FFF2-40B4-BE49-F238E27FC236}">
                <a16:creationId xmlns:a16="http://schemas.microsoft.com/office/drawing/2014/main" id="{F6DBEB23-F951-47A4-B386-1C8147D29AF0}"/>
              </a:ext>
            </a:extLst>
          </p:cNvPr>
          <p:cNvSpPr txBox="1"/>
          <p:nvPr/>
        </p:nvSpPr>
        <p:spPr bwMode="white">
          <a:xfrm>
            <a:off x="5260516" y="1167557"/>
            <a:ext cx="2695860" cy="707886"/>
          </a:xfrm>
          <a:prstGeom prst="rect">
            <a:avLst/>
          </a:prstGeom>
          <a:solidFill>
            <a:srgbClr val="D2FADE"/>
          </a:solidFill>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spAutoFit/>
          </a:bodyPr>
          <a:lstStyle/>
          <a:p>
            <a:r>
              <a:rPr lang="nb-NO" sz="1000" dirty="0"/>
              <a:t>Hei. Taksten er på kr 10.100. Ønsker du ytterligere informasjon om taksten eller ar det beløpet du ønsket informasjon om? Hører fra deg.</a:t>
            </a:r>
          </a:p>
        </p:txBody>
      </p:sp>
      <p:sp>
        <p:nvSpPr>
          <p:cNvPr id="9" name="TextBox 8">
            <a:extLst>
              <a:ext uri="{FF2B5EF4-FFF2-40B4-BE49-F238E27FC236}">
                <a16:creationId xmlns:a16="http://schemas.microsoft.com/office/drawing/2014/main" id="{9DEABA14-B9C0-403F-A43F-F27E1449B1CE}"/>
              </a:ext>
            </a:extLst>
          </p:cNvPr>
          <p:cNvSpPr txBox="1"/>
          <p:nvPr/>
        </p:nvSpPr>
        <p:spPr bwMode="white">
          <a:xfrm>
            <a:off x="5276551" y="2725868"/>
            <a:ext cx="2695864" cy="415498"/>
          </a:xfrm>
          <a:prstGeom prst="rect">
            <a:avLst/>
          </a:prstGeom>
          <a:solidFill>
            <a:srgbClr val="FFCC99"/>
          </a:solidFill>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spAutoFit/>
          </a:bodyPr>
          <a:lstStyle/>
          <a:p>
            <a:pPr marL="0" marR="0" indent="0">
              <a:spcBef>
                <a:spcPts val="0"/>
              </a:spcBef>
              <a:spcAft>
                <a:spcPts val="0"/>
              </a:spcAft>
              <a:buNone/>
            </a:pPr>
            <a:r>
              <a:rPr lang="nb-NO" sz="1050" dirty="0">
                <a:effectLst/>
                <a:latin typeface="+mj-lt"/>
              </a:rPr>
              <a:t>Hei, Vi har sendt deg takst og bilder på e-post. Ha en fin dag!</a:t>
            </a:r>
            <a:endParaRPr lang="nb-NO" sz="1050" dirty="0">
              <a:solidFill>
                <a:schemeClr val="bg1"/>
              </a:solidFill>
              <a:effectLst/>
              <a:latin typeface="+mj-lt"/>
            </a:endParaRPr>
          </a:p>
        </p:txBody>
      </p:sp>
      <p:sp>
        <p:nvSpPr>
          <p:cNvPr id="13" name="TextBox 12">
            <a:extLst>
              <a:ext uri="{FF2B5EF4-FFF2-40B4-BE49-F238E27FC236}">
                <a16:creationId xmlns:a16="http://schemas.microsoft.com/office/drawing/2014/main" id="{270B64D1-03AF-40E1-8771-A3BE9B7D83CF}"/>
              </a:ext>
            </a:extLst>
          </p:cNvPr>
          <p:cNvSpPr txBox="1"/>
          <p:nvPr/>
        </p:nvSpPr>
        <p:spPr bwMode="white">
          <a:xfrm>
            <a:off x="5260509" y="2089993"/>
            <a:ext cx="3055907" cy="253916"/>
          </a:xfrm>
          <a:prstGeom prst="rect">
            <a:avLst/>
          </a:prstGeom>
          <a:solidFill>
            <a:srgbClr val="FFCC99"/>
          </a:solidFill>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spAutoFit/>
          </a:bodyPr>
          <a:lstStyle/>
          <a:p>
            <a:pPr marL="0" marR="0" indent="0">
              <a:spcBef>
                <a:spcPts val="0"/>
              </a:spcBef>
              <a:spcAft>
                <a:spcPts val="0"/>
              </a:spcAft>
              <a:buNone/>
            </a:pPr>
            <a:r>
              <a:rPr lang="nb-NO" sz="1050" dirty="0">
                <a:effectLst/>
                <a:latin typeface="+mj-lt"/>
              </a:rPr>
              <a:t>Hei, Vi har sendt deg takst og bilder på e-post.</a:t>
            </a:r>
            <a:endParaRPr lang="nb-NO" sz="1050" dirty="0">
              <a:solidFill>
                <a:schemeClr val="bg1"/>
              </a:solidFill>
              <a:effectLst/>
              <a:latin typeface="+mj-lt"/>
            </a:endParaRPr>
          </a:p>
        </p:txBody>
      </p:sp>
      <p:sp>
        <p:nvSpPr>
          <p:cNvPr id="20" name="TextBox 19">
            <a:extLst>
              <a:ext uri="{FF2B5EF4-FFF2-40B4-BE49-F238E27FC236}">
                <a16:creationId xmlns:a16="http://schemas.microsoft.com/office/drawing/2014/main" id="{6BB060B4-68C4-4815-9505-E70A655165AA}"/>
              </a:ext>
            </a:extLst>
          </p:cNvPr>
          <p:cNvSpPr txBox="1"/>
          <p:nvPr/>
        </p:nvSpPr>
        <p:spPr bwMode="white">
          <a:xfrm>
            <a:off x="5260510" y="3499330"/>
            <a:ext cx="2312751" cy="415498"/>
          </a:xfrm>
          <a:prstGeom prst="rect">
            <a:avLst/>
          </a:prstGeom>
          <a:solidFill>
            <a:srgbClr val="FFCC99"/>
          </a:solidFill>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spAutoFit/>
          </a:bodyPr>
          <a:lstStyle/>
          <a:p>
            <a:pPr marL="0" marR="0" indent="0">
              <a:spcBef>
                <a:spcPts val="0"/>
              </a:spcBef>
              <a:spcAft>
                <a:spcPts val="0"/>
              </a:spcAft>
              <a:buNone/>
            </a:pPr>
            <a:r>
              <a:rPr lang="nb-NO" sz="1050" dirty="0">
                <a:effectLst/>
                <a:latin typeface="+mj-lt"/>
              </a:rPr>
              <a:t>Hei, Takst er mottatt og godkjent. Du kan bestille time for reparasjon.</a:t>
            </a:r>
            <a:endParaRPr lang="nb-NO" sz="1050" dirty="0">
              <a:solidFill>
                <a:schemeClr val="bg1"/>
              </a:solidFill>
              <a:effectLst/>
              <a:latin typeface="+mj-lt"/>
            </a:endParaRPr>
          </a:p>
        </p:txBody>
      </p:sp>
      <p:sp>
        <p:nvSpPr>
          <p:cNvPr id="21" name="TextBox 20">
            <a:extLst>
              <a:ext uri="{FF2B5EF4-FFF2-40B4-BE49-F238E27FC236}">
                <a16:creationId xmlns:a16="http://schemas.microsoft.com/office/drawing/2014/main" id="{04515887-FF53-4B55-9CCB-CFE8A5D4B0A8}"/>
              </a:ext>
            </a:extLst>
          </p:cNvPr>
          <p:cNvSpPr txBox="1"/>
          <p:nvPr/>
        </p:nvSpPr>
        <p:spPr bwMode="white">
          <a:xfrm>
            <a:off x="6264443" y="3857294"/>
            <a:ext cx="72008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r>
              <a:rPr lang="nb-NO" baseline="0" dirty="0"/>
              <a:t>…</a:t>
            </a:r>
          </a:p>
        </p:txBody>
      </p:sp>
      <p:sp>
        <p:nvSpPr>
          <p:cNvPr id="14" name="TextBox 13">
            <a:extLst>
              <a:ext uri="{FF2B5EF4-FFF2-40B4-BE49-F238E27FC236}">
                <a16:creationId xmlns:a16="http://schemas.microsoft.com/office/drawing/2014/main" id="{6EF5C27F-A0DA-416A-9DA6-C5C9F51B602A}"/>
              </a:ext>
            </a:extLst>
          </p:cNvPr>
          <p:cNvSpPr txBox="1"/>
          <p:nvPr/>
        </p:nvSpPr>
        <p:spPr bwMode="white">
          <a:xfrm>
            <a:off x="6264443" y="2301763"/>
            <a:ext cx="72008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r>
              <a:rPr lang="nb-NO" baseline="0" dirty="0"/>
              <a:t>…</a:t>
            </a:r>
          </a:p>
        </p:txBody>
      </p:sp>
      <p:sp>
        <p:nvSpPr>
          <p:cNvPr id="16" name="TextBox 15">
            <a:extLst>
              <a:ext uri="{FF2B5EF4-FFF2-40B4-BE49-F238E27FC236}">
                <a16:creationId xmlns:a16="http://schemas.microsoft.com/office/drawing/2014/main" id="{8824DE62-93ED-4668-9513-4EFF081268D0}"/>
              </a:ext>
            </a:extLst>
          </p:cNvPr>
          <p:cNvSpPr txBox="1"/>
          <p:nvPr/>
        </p:nvSpPr>
        <p:spPr bwMode="white">
          <a:xfrm>
            <a:off x="6264443" y="3078147"/>
            <a:ext cx="72008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r>
              <a:rPr lang="nb-NO" baseline="0" dirty="0"/>
              <a:t>…</a:t>
            </a:r>
          </a:p>
        </p:txBody>
      </p:sp>
    </p:spTree>
    <p:extLst>
      <p:ext uri="{BB962C8B-B14F-4D97-AF65-F5344CB8AC3E}">
        <p14:creationId xmlns:p14="http://schemas.microsoft.com/office/powerpoint/2010/main" val="17905163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2A726-03BF-442E-B81F-BFCB1C85DC49}"/>
              </a:ext>
            </a:extLst>
          </p:cNvPr>
          <p:cNvSpPr>
            <a:spLocks noGrp="1"/>
          </p:cNvSpPr>
          <p:nvPr>
            <p:ph type="title"/>
          </p:nvPr>
        </p:nvSpPr>
        <p:spPr/>
        <p:txBody>
          <a:bodyPr/>
          <a:lstStyle/>
          <a:p>
            <a:r>
              <a:rPr lang="nb-NO" dirty="0" err="1"/>
              <a:t>Example</a:t>
            </a:r>
            <a:r>
              <a:rPr lang="nb-NO" dirty="0"/>
              <a:t> 3</a:t>
            </a:r>
          </a:p>
        </p:txBody>
      </p:sp>
      <p:sp>
        <p:nvSpPr>
          <p:cNvPr id="3" name="Content Placeholder 2">
            <a:extLst>
              <a:ext uri="{FF2B5EF4-FFF2-40B4-BE49-F238E27FC236}">
                <a16:creationId xmlns:a16="http://schemas.microsoft.com/office/drawing/2014/main" id="{001ED688-48CC-475D-BF45-16CFF4F83EC9}"/>
              </a:ext>
            </a:extLst>
          </p:cNvPr>
          <p:cNvSpPr>
            <a:spLocks noGrp="1"/>
          </p:cNvSpPr>
          <p:nvPr>
            <p:ph idx="1"/>
          </p:nvPr>
        </p:nvSpPr>
        <p:spPr/>
        <p:txBody>
          <a:bodyPr/>
          <a:lstStyle/>
          <a:p>
            <a:endParaRPr lang="nb-NO" dirty="0"/>
          </a:p>
        </p:txBody>
      </p:sp>
      <p:sp>
        <p:nvSpPr>
          <p:cNvPr id="4" name="Slide Number Placeholder 3">
            <a:extLst>
              <a:ext uri="{FF2B5EF4-FFF2-40B4-BE49-F238E27FC236}">
                <a16:creationId xmlns:a16="http://schemas.microsoft.com/office/drawing/2014/main" id="{A6212F7E-A25A-450F-B3FD-3B8E7173CAEF}"/>
              </a:ext>
            </a:extLst>
          </p:cNvPr>
          <p:cNvSpPr>
            <a:spLocks noGrp="1"/>
          </p:cNvSpPr>
          <p:nvPr>
            <p:ph type="sldNum" sz="quarter" idx="10"/>
          </p:nvPr>
        </p:nvSpPr>
        <p:spPr/>
        <p:txBody>
          <a:bodyPr/>
          <a:lstStyle/>
          <a:p>
            <a:fld id="{3E97971C-2FE7-4FD3-B01F-4B5E83D933F8}" type="slidenum">
              <a:rPr lang="en-GB" noProof="0" smtClean="0"/>
              <a:pPr/>
              <a:t>12</a:t>
            </a:fld>
            <a:endParaRPr lang="en-GB" noProof="0" dirty="0"/>
          </a:p>
        </p:txBody>
      </p:sp>
      <p:sp>
        <p:nvSpPr>
          <p:cNvPr id="5" name="TextBox 4">
            <a:extLst>
              <a:ext uri="{FF2B5EF4-FFF2-40B4-BE49-F238E27FC236}">
                <a16:creationId xmlns:a16="http://schemas.microsoft.com/office/drawing/2014/main" id="{DCAC4A26-25A0-4B5E-A7A8-988C96906B81}"/>
              </a:ext>
            </a:extLst>
          </p:cNvPr>
          <p:cNvSpPr txBox="1"/>
          <p:nvPr/>
        </p:nvSpPr>
        <p:spPr bwMode="white">
          <a:xfrm>
            <a:off x="251520" y="1143000"/>
            <a:ext cx="2753633" cy="3170099"/>
          </a:xfrm>
          <a:prstGeom prst="rect">
            <a:avLst/>
          </a:prstGeom>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spAutoFit/>
          </a:bodyPr>
          <a:lstStyle/>
          <a:p>
            <a:pPr marL="0" marR="0" indent="0">
              <a:spcBef>
                <a:spcPts val="0"/>
              </a:spcBef>
              <a:spcAft>
                <a:spcPts val="0"/>
              </a:spcAft>
              <a:buNone/>
            </a:pPr>
            <a:r>
              <a:rPr lang="nb-NO" sz="1000" dirty="0">
                <a:effectLst/>
                <a:latin typeface="+mj-lt"/>
              </a:rPr>
              <a:t>Dette er en samtale mellom Nadia, som er kunde hos forsikringsselskapet, og en saksbehandler i forsikringsselskapet. Samtalen gjelder forsikring av næringseiendom. Hendelsen det er snakk om er kategorisert som "Andre skader". </a:t>
            </a:r>
            <a:r>
              <a:rPr lang="nb-NO" sz="1000" b="1" dirty="0">
                <a:effectLst/>
                <a:latin typeface="+mj-lt"/>
              </a:rPr>
              <a:t>Saksbehandler: </a:t>
            </a:r>
            <a:r>
              <a:rPr lang="nb-NO" sz="1000" dirty="0">
                <a:effectLst/>
                <a:latin typeface="+mj-lt"/>
              </a:rPr>
              <a:t>Takk, saken er registrert. Vi tar kontakt med dere om vi trenger ytterligere informasjon. Har du spørsmål til saksbehandler kan du skrive en beskjed eller laste opp dokumenter direkte her. </a:t>
            </a:r>
          </a:p>
          <a:p>
            <a:pPr marL="0" marR="0" indent="0">
              <a:spcBef>
                <a:spcPts val="0"/>
              </a:spcBef>
              <a:spcAft>
                <a:spcPts val="0"/>
              </a:spcAft>
              <a:buNone/>
            </a:pPr>
            <a:r>
              <a:rPr lang="nb-NO" sz="1000" b="1" dirty="0">
                <a:effectLst/>
                <a:latin typeface="+mj-lt"/>
              </a:rPr>
              <a:t>Nadia: </a:t>
            </a:r>
            <a:r>
              <a:rPr lang="nb-NO" sz="1000" dirty="0">
                <a:effectLst/>
                <a:latin typeface="+mj-lt"/>
              </a:rPr>
              <a:t>Hei. Jeg har kontaktet fagkyndig hjelp for å se på skaden, og eventuelt dokumentere skaden og hva som kan gjøres for å reparere. Det er veldig hektisk for dem nå før jul, men dem skulle komme så snart det var mulig. Legger inn dokumentasjon og bilder her så snart jeg får det. </a:t>
            </a:r>
            <a:r>
              <a:rPr lang="nb-NO" sz="1000" dirty="0">
                <a:effectLst/>
                <a:highlight>
                  <a:srgbClr val="FFFF00"/>
                </a:highlight>
                <a:latin typeface="+mj-lt"/>
              </a:rPr>
              <a:t>God Jul. </a:t>
            </a:r>
            <a:r>
              <a:rPr lang="nb-NO" sz="1000" dirty="0" err="1">
                <a:effectLst/>
                <a:latin typeface="+mj-lt"/>
              </a:rPr>
              <a:t>Mvh</a:t>
            </a:r>
            <a:r>
              <a:rPr lang="nb-NO" sz="1000" dirty="0">
                <a:effectLst/>
                <a:latin typeface="+mj-lt"/>
              </a:rPr>
              <a:t>. </a:t>
            </a:r>
            <a:r>
              <a:rPr lang="nb-NO" sz="1000" i="1" dirty="0">
                <a:effectLst/>
                <a:latin typeface="+mj-lt"/>
              </a:rPr>
              <a:t>*ikke-anonymt-navn*</a:t>
            </a:r>
          </a:p>
          <a:p>
            <a:pPr marL="0" marR="0" indent="0">
              <a:spcBef>
                <a:spcPts val="0"/>
              </a:spcBef>
              <a:spcAft>
                <a:spcPts val="0"/>
              </a:spcAft>
              <a:buNone/>
            </a:pPr>
            <a:r>
              <a:rPr lang="nb-NO" sz="1000" b="1" dirty="0">
                <a:latin typeface="+mj-lt"/>
              </a:rPr>
              <a:t>Saksbehandler: </a:t>
            </a:r>
            <a:endParaRPr lang="nb-NO" sz="1000" dirty="0">
              <a:effectLst/>
              <a:latin typeface="+mj-lt"/>
            </a:endParaRPr>
          </a:p>
        </p:txBody>
      </p:sp>
      <p:sp>
        <p:nvSpPr>
          <p:cNvPr id="6" name="TextBox 5">
            <a:extLst>
              <a:ext uri="{FF2B5EF4-FFF2-40B4-BE49-F238E27FC236}">
                <a16:creationId xmlns:a16="http://schemas.microsoft.com/office/drawing/2014/main" id="{4AED7FC7-CCA4-4F78-9AF7-D61825A8D870}"/>
              </a:ext>
            </a:extLst>
          </p:cNvPr>
          <p:cNvSpPr txBox="1"/>
          <p:nvPr/>
        </p:nvSpPr>
        <p:spPr bwMode="white">
          <a:xfrm>
            <a:off x="5148064" y="3128003"/>
            <a:ext cx="2695864" cy="215444"/>
          </a:xfrm>
          <a:prstGeom prst="rect">
            <a:avLst/>
          </a:prstGeom>
          <a:solidFill>
            <a:srgbClr val="FFCC99"/>
          </a:solidFill>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spAutoFit/>
          </a:bodyPr>
          <a:lstStyle/>
          <a:p>
            <a:r>
              <a:rPr lang="nb-NO" sz="800" dirty="0"/>
              <a:t> Hei. Takk for oppdatering. </a:t>
            </a:r>
            <a:r>
              <a:rPr lang="nb-NO" sz="800" dirty="0" err="1"/>
              <a:t>Mvh</a:t>
            </a:r>
            <a:r>
              <a:rPr lang="nb-NO" sz="800" dirty="0"/>
              <a:t> Nadia</a:t>
            </a:r>
          </a:p>
        </p:txBody>
      </p:sp>
      <p:sp>
        <p:nvSpPr>
          <p:cNvPr id="7" name="TextBox 6">
            <a:extLst>
              <a:ext uri="{FF2B5EF4-FFF2-40B4-BE49-F238E27FC236}">
                <a16:creationId xmlns:a16="http://schemas.microsoft.com/office/drawing/2014/main" id="{4EE12E12-ADC4-4CB4-B33B-98C1CDAD703A}"/>
              </a:ext>
            </a:extLst>
          </p:cNvPr>
          <p:cNvSpPr txBox="1"/>
          <p:nvPr/>
        </p:nvSpPr>
        <p:spPr bwMode="white">
          <a:xfrm>
            <a:off x="5148064" y="1877654"/>
            <a:ext cx="2695864" cy="215444"/>
          </a:xfrm>
          <a:prstGeom prst="rect">
            <a:avLst/>
          </a:prstGeom>
          <a:solidFill>
            <a:srgbClr val="FFCC99"/>
          </a:solidFill>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spAutoFit/>
          </a:bodyPr>
          <a:lstStyle/>
          <a:p>
            <a:r>
              <a:rPr lang="nb-NO" sz="800" dirty="0"/>
              <a:t> Hei. Takk for oppdatering. </a:t>
            </a:r>
            <a:r>
              <a:rPr lang="nb-NO" sz="800" dirty="0">
                <a:highlight>
                  <a:srgbClr val="FFFF00"/>
                </a:highlight>
              </a:rPr>
              <a:t>God jul.</a:t>
            </a:r>
          </a:p>
        </p:txBody>
      </p:sp>
      <p:sp>
        <p:nvSpPr>
          <p:cNvPr id="8" name="TextBox 7">
            <a:extLst>
              <a:ext uri="{FF2B5EF4-FFF2-40B4-BE49-F238E27FC236}">
                <a16:creationId xmlns:a16="http://schemas.microsoft.com/office/drawing/2014/main" id="{694F670F-EA67-48D6-BD86-1DA21439EB45}"/>
              </a:ext>
            </a:extLst>
          </p:cNvPr>
          <p:cNvSpPr txBox="1"/>
          <p:nvPr/>
        </p:nvSpPr>
        <p:spPr bwMode="white">
          <a:xfrm>
            <a:off x="5153000" y="2129652"/>
            <a:ext cx="2695864" cy="215444"/>
          </a:xfrm>
          <a:prstGeom prst="rect">
            <a:avLst/>
          </a:prstGeom>
          <a:solidFill>
            <a:srgbClr val="FFCC99"/>
          </a:solidFill>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spAutoFit/>
          </a:bodyPr>
          <a:lstStyle/>
          <a:p>
            <a:r>
              <a:rPr lang="nb-NO" sz="800" dirty="0"/>
              <a:t> Hei. Takk for oppdatering. God Jul.</a:t>
            </a:r>
          </a:p>
        </p:txBody>
      </p:sp>
      <p:sp>
        <p:nvSpPr>
          <p:cNvPr id="9" name="TextBox 8">
            <a:extLst>
              <a:ext uri="{FF2B5EF4-FFF2-40B4-BE49-F238E27FC236}">
                <a16:creationId xmlns:a16="http://schemas.microsoft.com/office/drawing/2014/main" id="{9FDAE4AF-D17B-4A82-804D-109E49C308C8}"/>
              </a:ext>
            </a:extLst>
          </p:cNvPr>
          <p:cNvSpPr txBox="1"/>
          <p:nvPr/>
        </p:nvSpPr>
        <p:spPr bwMode="white">
          <a:xfrm>
            <a:off x="5148064" y="2370577"/>
            <a:ext cx="2695864" cy="215444"/>
          </a:xfrm>
          <a:prstGeom prst="rect">
            <a:avLst/>
          </a:prstGeom>
          <a:solidFill>
            <a:srgbClr val="FFCC99"/>
          </a:solidFill>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spAutoFit/>
          </a:bodyPr>
          <a:lstStyle/>
          <a:p>
            <a:r>
              <a:rPr lang="nb-NO" sz="800" dirty="0"/>
              <a:t> Hei. Takk for oppdatering. God jul til deg også.</a:t>
            </a:r>
          </a:p>
        </p:txBody>
      </p:sp>
      <p:sp>
        <p:nvSpPr>
          <p:cNvPr id="10" name="TextBox 9">
            <a:extLst>
              <a:ext uri="{FF2B5EF4-FFF2-40B4-BE49-F238E27FC236}">
                <a16:creationId xmlns:a16="http://schemas.microsoft.com/office/drawing/2014/main" id="{AC2C1E6B-2FCF-4894-8CB2-F4A62998F845}"/>
              </a:ext>
            </a:extLst>
          </p:cNvPr>
          <p:cNvSpPr txBox="1"/>
          <p:nvPr/>
        </p:nvSpPr>
        <p:spPr bwMode="white">
          <a:xfrm>
            <a:off x="5148064" y="2618322"/>
            <a:ext cx="2695864" cy="215444"/>
          </a:xfrm>
          <a:prstGeom prst="rect">
            <a:avLst/>
          </a:prstGeom>
          <a:solidFill>
            <a:srgbClr val="FFCC99"/>
          </a:solidFill>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spAutoFit/>
          </a:bodyPr>
          <a:lstStyle/>
          <a:p>
            <a:r>
              <a:rPr lang="nb-NO" sz="800" dirty="0"/>
              <a:t> Hei. Takk for tilbakemelding. God jul til deg også.</a:t>
            </a:r>
          </a:p>
        </p:txBody>
      </p:sp>
      <p:sp>
        <p:nvSpPr>
          <p:cNvPr id="11" name="TextBox 10">
            <a:extLst>
              <a:ext uri="{FF2B5EF4-FFF2-40B4-BE49-F238E27FC236}">
                <a16:creationId xmlns:a16="http://schemas.microsoft.com/office/drawing/2014/main" id="{95F8874A-1852-4950-82D8-BDB9482BEFB3}"/>
              </a:ext>
            </a:extLst>
          </p:cNvPr>
          <p:cNvSpPr txBox="1"/>
          <p:nvPr/>
        </p:nvSpPr>
        <p:spPr bwMode="white">
          <a:xfrm>
            <a:off x="5148064" y="2873467"/>
            <a:ext cx="2695864" cy="215444"/>
          </a:xfrm>
          <a:prstGeom prst="rect">
            <a:avLst/>
          </a:prstGeom>
          <a:solidFill>
            <a:srgbClr val="FFCC99"/>
          </a:solidFill>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spAutoFit/>
          </a:bodyPr>
          <a:lstStyle/>
          <a:p>
            <a:r>
              <a:rPr lang="nb-NO" sz="800" dirty="0"/>
              <a:t> Hei, og takk for tilbakemelding. God jul til deg også.</a:t>
            </a:r>
          </a:p>
        </p:txBody>
      </p:sp>
      <p:sp>
        <p:nvSpPr>
          <p:cNvPr id="12" name="TextBox 11">
            <a:extLst>
              <a:ext uri="{FF2B5EF4-FFF2-40B4-BE49-F238E27FC236}">
                <a16:creationId xmlns:a16="http://schemas.microsoft.com/office/drawing/2014/main" id="{E922840A-3713-4037-8236-B8AB1C1B1881}"/>
              </a:ext>
            </a:extLst>
          </p:cNvPr>
          <p:cNvSpPr txBox="1"/>
          <p:nvPr/>
        </p:nvSpPr>
        <p:spPr bwMode="white">
          <a:xfrm>
            <a:off x="5148064" y="3382538"/>
            <a:ext cx="2695864" cy="215444"/>
          </a:xfrm>
          <a:prstGeom prst="rect">
            <a:avLst/>
          </a:prstGeom>
          <a:solidFill>
            <a:srgbClr val="FFCC99"/>
          </a:solidFill>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spAutoFit/>
          </a:bodyPr>
          <a:lstStyle/>
          <a:p>
            <a:r>
              <a:rPr lang="nb-NO" sz="800" dirty="0"/>
              <a:t> Hei. Takk for oppdatering. God jul til dere også.</a:t>
            </a:r>
          </a:p>
        </p:txBody>
      </p:sp>
      <p:sp>
        <p:nvSpPr>
          <p:cNvPr id="13" name="TextBox 12">
            <a:extLst>
              <a:ext uri="{FF2B5EF4-FFF2-40B4-BE49-F238E27FC236}">
                <a16:creationId xmlns:a16="http://schemas.microsoft.com/office/drawing/2014/main" id="{E60AA88B-6A40-4904-9F12-845FB94BC450}"/>
              </a:ext>
            </a:extLst>
          </p:cNvPr>
          <p:cNvSpPr txBox="1"/>
          <p:nvPr/>
        </p:nvSpPr>
        <p:spPr bwMode="white">
          <a:xfrm>
            <a:off x="5148064" y="3649621"/>
            <a:ext cx="2695864" cy="215444"/>
          </a:xfrm>
          <a:prstGeom prst="rect">
            <a:avLst/>
          </a:prstGeom>
          <a:solidFill>
            <a:srgbClr val="FFCC99"/>
          </a:solidFill>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spAutoFit/>
          </a:bodyPr>
          <a:lstStyle/>
          <a:p>
            <a:r>
              <a:rPr lang="nb-NO" sz="800" dirty="0"/>
              <a:t> Hei, og takk for tilbakemelding. God jul til deg også!</a:t>
            </a:r>
          </a:p>
        </p:txBody>
      </p:sp>
      <p:sp>
        <p:nvSpPr>
          <p:cNvPr id="14" name="TextBox 13">
            <a:extLst>
              <a:ext uri="{FF2B5EF4-FFF2-40B4-BE49-F238E27FC236}">
                <a16:creationId xmlns:a16="http://schemas.microsoft.com/office/drawing/2014/main" id="{00DEE79E-CDF4-40E1-A5C1-64F9956E5079}"/>
              </a:ext>
            </a:extLst>
          </p:cNvPr>
          <p:cNvSpPr txBox="1"/>
          <p:nvPr/>
        </p:nvSpPr>
        <p:spPr bwMode="white">
          <a:xfrm>
            <a:off x="5148064" y="3890546"/>
            <a:ext cx="2695864" cy="338554"/>
          </a:xfrm>
          <a:prstGeom prst="rect">
            <a:avLst/>
          </a:prstGeom>
          <a:solidFill>
            <a:srgbClr val="FFCC99"/>
          </a:solidFill>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spAutoFit/>
          </a:bodyPr>
          <a:lstStyle/>
          <a:p>
            <a:r>
              <a:rPr lang="nb-NO" sz="800" dirty="0"/>
              <a:t> Hei. Takk for tilbakemelding, da avventer vi dokumentasjon.</a:t>
            </a:r>
          </a:p>
        </p:txBody>
      </p:sp>
      <p:sp>
        <p:nvSpPr>
          <p:cNvPr id="15" name="TextBox 14">
            <a:extLst>
              <a:ext uri="{FF2B5EF4-FFF2-40B4-BE49-F238E27FC236}">
                <a16:creationId xmlns:a16="http://schemas.microsoft.com/office/drawing/2014/main" id="{80B92142-89FC-47C8-9C09-787E6E62E921}"/>
              </a:ext>
            </a:extLst>
          </p:cNvPr>
          <p:cNvSpPr txBox="1"/>
          <p:nvPr/>
        </p:nvSpPr>
        <p:spPr bwMode="white">
          <a:xfrm>
            <a:off x="5148064" y="4284273"/>
            <a:ext cx="2695864" cy="338554"/>
          </a:xfrm>
          <a:prstGeom prst="rect">
            <a:avLst/>
          </a:prstGeom>
          <a:solidFill>
            <a:srgbClr val="FFCC99"/>
          </a:solidFill>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spAutoFit/>
          </a:bodyPr>
          <a:lstStyle/>
          <a:p>
            <a:pPr marL="0" marR="0" indent="0">
              <a:spcBef>
                <a:spcPts val="0"/>
              </a:spcBef>
              <a:spcAft>
                <a:spcPts val="0"/>
              </a:spcAft>
              <a:buNone/>
            </a:pPr>
            <a:r>
              <a:rPr lang="nb-NO" sz="800" dirty="0"/>
              <a:t>Hei. Takk for oppdatering, da avventer vi dokumentasjon.</a:t>
            </a:r>
            <a:endParaRPr lang="nb-NO" sz="1050" dirty="0">
              <a:solidFill>
                <a:schemeClr val="bg1"/>
              </a:solidFill>
              <a:effectLst/>
              <a:latin typeface="+mj-lt"/>
            </a:endParaRPr>
          </a:p>
        </p:txBody>
      </p:sp>
      <p:sp>
        <p:nvSpPr>
          <p:cNvPr id="17" name="Oval 16">
            <a:extLst>
              <a:ext uri="{FF2B5EF4-FFF2-40B4-BE49-F238E27FC236}">
                <a16:creationId xmlns:a16="http://schemas.microsoft.com/office/drawing/2014/main" id="{3F3D288B-FEA9-497F-B95E-1FB10E2216B7}"/>
              </a:ext>
            </a:extLst>
          </p:cNvPr>
          <p:cNvSpPr/>
          <p:nvPr/>
        </p:nvSpPr>
        <p:spPr bwMode="auto">
          <a:xfrm>
            <a:off x="6660232" y="3136888"/>
            <a:ext cx="432048" cy="200701"/>
          </a:xfrm>
          <a:prstGeom prst="ellipse">
            <a:avLst/>
          </a:prstGeom>
          <a:noFill/>
          <a:ln w="9525"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nb-NO" sz="2000" b="0" i="0" u="none" strike="noStrike" cap="none" normalizeH="0" baseline="0">
              <a:ln>
                <a:noFill/>
              </a:ln>
              <a:solidFill>
                <a:schemeClr val="tx1"/>
              </a:solidFill>
              <a:effectLst/>
              <a:latin typeface="Arial" charset="0"/>
            </a:endParaRPr>
          </a:p>
        </p:txBody>
      </p:sp>
      <p:sp>
        <p:nvSpPr>
          <p:cNvPr id="18" name="TextBox 17">
            <a:extLst>
              <a:ext uri="{FF2B5EF4-FFF2-40B4-BE49-F238E27FC236}">
                <a16:creationId xmlns:a16="http://schemas.microsoft.com/office/drawing/2014/main" id="{B65330DA-DF6B-4DF1-AE00-650A3E702F8C}"/>
              </a:ext>
            </a:extLst>
          </p:cNvPr>
          <p:cNvSpPr txBox="1"/>
          <p:nvPr/>
        </p:nvSpPr>
        <p:spPr bwMode="white">
          <a:xfrm>
            <a:off x="8047486" y="2706160"/>
            <a:ext cx="117706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r>
              <a:rPr lang="nb-NO" sz="1000" baseline="0" dirty="0"/>
              <a:t>Casehandler </a:t>
            </a:r>
            <a:r>
              <a:rPr lang="nb-NO" sz="1000" baseline="0" dirty="0" err="1"/>
              <a:t>answers</a:t>
            </a:r>
            <a:r>
              <a:rPr lang="nb-NO" sz="1000" baseline="0" dirty="0"/>
              <a:t> </a:t>
            </a:r>
            <a:r>
              <a:rPr lang="nb-NO" sz="1000" baseline="0" dirty="0" err="1"/>
              <a:t>with</a:t>
            </a:r>
            <a:r>
              <a:rPr lang="nb-NO" sz="1000" baseline="0" dirty="0"/>
              <a:t> </a:t>
            </a:r>
            <a:r>
              <a:rPr lang="nb-NO" sz="1000" baseline="0" dirty="0" err="1"/>
              <a:t>customer’s</a:t>
            </a:r>
            <a:r>
              <a:rPr lang="nb-NO" sz="1000" baseline="0" dirty="0"/>
              <a:t> </a:t>
            </a:r>
            <a:r>
              <a:rPr lang="nb-NO" sz="1000" baseline="0" dirty="0" err="1"/>
              <a:t>name</a:t>
            </a:r>
            <a:endParaRPr lang="nb-NO" sz="1000" baseline="0" dirty="0"/>
          </a:p>
        </p:txBody>
      </p:sp>
      <p:sp>
        <p:nvSpPr>
          <p:cNvPr id="27" name="TextBox 26">
            <a:extLst>
              <a:ext uri="{FF2B5EF4-FFF2-40B4-BE49-F238E27FC236}">
                <a16:creationId xmlns:a16="http://schemas.microsoft.com/office/drawing/2014/main" id="{5D5B06E3-B8DA-4947-A238-748966FE0834}"/>
              </a:ext>
            </a:extLst>
          </p:cNvPr>
          <p:cNvSpPr txBox="1"/>
          <p:nvPr/>
        </p:nvSpPr>
        <p:spPr bwMode="white">
          <a:xfrm>
            <a:off x="5156250" y="1149157"/>
            <a:ext cx="2695860" cy="215444"/>
          </a:xfrm>
          <a:prstGeom prst="rect">
            <a:avLst/>
          </a:prstGeom>
          <a:solidFill>
            <a:srgbClr val="D2FADE"/>
          </a:solidFill>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spAutoFit/>
          </a:bodyPr>
          <a:lstStyle/>
          <a:p>
            <a:r>
              <a:rPr lang="nb-NO" sz="800" dirty="0"/>
              <a:t> Hei Takk for melding. Da venter vi inn rapport. God jul!</a:t>
            </a:r>
          </a:p>
        </p:txBody>
      </p:sp>
      <p:sp>
        <p:nvSpPr>
          <p:cNvPr id="30" name="TextBox 29">
            <a:extLst>
              <a:ext uri="{FF2B5EF4-FFF2-40B4-BE49-F238E27FC236}">
                <a16:creationId xmlns:a16="http://schemas.microsoft.com/office/drawing/2014/main" id="{941E1917-2054-4CA4-A987-CDAE5DC1E47F}"/>
              </a:ext>
            </a:extLst>
          </p:cNvPr>
          <p:cNvSpPr txBox="1"/>
          <p:nvPr/>
        </p:nvSpPr>
        <p:spPr bwMode="white">
          <a:xfrm>
            <a:off x="3565650" y="2686050"/>
            <a:ext cx="1148605"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r>
              <a:rPr lang="nb-NO" sz="1050" baseline="0" dirty="0" err="1"/>
              <a:t>Customer</a:t>
            </a:r>
            <a:r>
              <a:rPr lang="nb-NO" sz="1050" baseline="0" dirty="0"/>
              <a:t> </a:t>
            </a:r>
            <a:r>
              <a:rPr lang="nb-NO" sz="1050" baseline="0" dirty="0" err="1"/>
              <a:t>writes</a:t>
            </a:r>
            <a:r>
              <a:rPr lang="nb-NO" sz="1050" baseline="0" dirty="0"/>
              <a:t> «god jul» – </a:t>
            </a:r>
            <a:r>
              <a:rPr lang="nb-NO" sz="1050" baseline="0" dirty="0" err="1"/>
              <a:t>the</a:t>
            </a:r>
            <a:r>
              <a:rPr lang="nb-NO" sz="1050" baseline="0" dirty="0"/>
              <a:t> </a:t>
            </a:r>
            <a:r>
              <a:rPr lang="nb-NO" sz="1050" baseline="0" dirty="0" err="1"/>
              <a:t>model</a:t>
            </a:r>
            <a:r>
              <a:rPr lang="nb-NO" sz="1050" baseline="0" dirty="0"/>
              <a:t> </a:t>
            </a:r>
            <a:r>
              <a:rPr lang="nb-NO" sz="1050" baseline="0" dirty="0" err="1"/>
              <a:t>answers</a:t>
            </a:r>
            <a:r>
              <a:rPr lang="nb-NO" sz="1050" baseline="0" dirty="0"/>
              <a:t> «god jul»!</a:t>
            </a:r>
          </a:p>
        </p:txBody>
      </p:sp>
      <p:cxnSp>
        <p:nvCxnSpPr>
          <p:cNvPr id="31" name="Straight Arrow Connector 30">
            <a:extLst>
              <a:ext uri="{FF2B5EF4-FFF2-40B4-BE49-F238E27FC236}">
                <a16:creationId xmlns:a16="http://schemas.microsoft.com/office/drawing/2014/main" id="{4E039002-7E81-42D6-A8F7-67C030058F4C}"/>
              </a:ext>
            </a:extLst>
          </p:cNvPr>
          <p:cNvCxnSpPr/>
          <p:nvPr/>
        </p:nvCxnSpPr>
        <p:spPr bwMode="auto">
          <a:xfrm flipH="1">
            <a:off x="7164288" y="2918507"/>
            <a:ext cx="1014748" cy="317218"/>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Straight Arrow Connector 31">
            <a:extLst>
              <a:ext uri="{FF2B5EF4-FFF2-40B4-BE49-F238E27FC236}">
                <a16:creationId xmlns:a16="http://schemas.microsoft.com/office/drawing/2014/main" id="{6929EEDB-F8D5-4D6B-9DAA-A7F17F222F28}"/>
              </a:ext>
            </a:extLst>
          </p:cNvPr>
          <p:cNvCxnSpPr/>
          <p:nvPr/>
        </p:nvCxnSpPr>
        <p:spPr bwMode="auto">
          <a:xfrm flipH="1">
            <a:off x="2768626" y="3382538"/>
            <a:ext cx="1155302" cy="452230"/>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Straight Arrow Connector 33">
            <a:extLst>
              <a:ext uri="{FF2B5EF4-FFF2-40B4-BE49-F238E27FC236}">
                <a16:creationId xmlns:a16="http://schemas.microsoft.com/office/drawing/2014/main" id="{BEE5CDA5-91E2-45F2-8357-BA66650E8DD3}"/>
              </a:ext>
            </a:extLst>
          </p:cNvPr>
          <p:cNvCxnSpPr>
            <a:endCxn id="7" idx="2"/>
          </p:cNvCxnSpPr>
          <p:nvPr/>
        </p:nvCxnSpPr>
        <p:spPr bwMode="auto">
          <a:xfrm flipV="1">
            <a:off x="4355976" y="2093098"/>
            <a:ext cx="2140020" cy="617660"/>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4464904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7577B-2B1F-4A60-8610-40582AF0471E}"/>
              </a:ext>
            </a:extLst>
          </p:cNvPr>
          <p:cNvSpPr>
            <a:spLocks noGrp="1"/>
          </p:cNvSpPr>
          <p:nvPr>
            <p:ph type="title"/>
          </p:nvPr>
        </p:nvSpPr>
        <p:spPr/>
        <p:txBody>
          <a:bodyPr/>
          <a:lstStyle/>
          <a:p>
            <a:r>
              <a:rPr lang="en-US" dirty="0"/>
              <a:t>Conclusions</a:t>
            </a:r>
            <a:endParaRPr lang="nb-NO" dirty="0"/>
          </a:p>
        </p:txBody>
      </p:sp>
      <p:sp>
        <p:nvSpPr>
          <p:cNvPr id="3" name="Content Placeholder 2">
            <a:extLst>
              <a:ext uri="{FF2B5EF4-FFF2-40B4-BE49-F238E27FC236}">
                <a16:creationId xmlns:a16="http://schemas.microsoft.com/office/drawing/2014/main" id="{EF36A4F1-6573-4D01-B2E4-56E33B6631F3}"/>
              </a:ext>
            </a:extLst>
          </p:cNvPr>
          <p:cNvSpPr>
            <a:spLocks noGrp="1"/>
          </p:cNvSpPr>
          <p:nvPr>
            <p:ph idx="1"/>
          </p:nvPr>
        </p:nvSpPr>
        <p:spPr>
          <a:xfrm>
            <a:off x="251520" y="1143000"/>
            <a:ext cx="8136904" cy="3086100"/>
          </a:xfrm>
        </p:spPr>
        <p:txBody>
          <a:bodyPr/>
          <a:lstStyle/>
          <a:p>
            <a:r>
              <a:rPr lang="en-US" dirty="0"/>
              <a:t>The model has learned to                                               “write like a case-handler”</a:t>
            </a:r>
          </a:p>
          <a:p>
            <a:r>
              <a:rPr lang="en-US" dirty="0"/>
              <a:t>But does not have the domain                               knowledge to answer </a:t>
            </a:r>
            <a:r>
              <a:rPr lang="en-US" i="1" dirty="0"/>
              <a:t>factual questions</a:t>
            </a:r>
          </a:p>
          <a:p>
            <a:r>
              <a:rPr lang="nb-NO" dirty="0" err="1"/>
              <a:t>Left</a:t>
            </a:r>
            <a:r>
              <a:rPr lang="nb-NO" dirty="0"/>
              <a:t> for </a:t>
            </a:r>
            <a:r>
              <a:rPr lang="nb-NO" dirty="0" err="1"/>
              <a:t>future</a:t>
            </a:r>
            <a:r>
              <a:rPr lang="nb-NO" dirty="0"/>
              <a:t> </a:t>
            </a:r>
            <a:r>
              <a:rPr lang="nb-NO" dirty="0" err="1"/>
              <a:t>work</a:t>
            </a:r>
            <a:r>
              <a:rPr lang="nb-NO" dirty="0"/>
              <a:t>:</a:t>
            </a:r>
          </a:p>
          <a:p>
            <a:pPr lvl="1"/>
            <a:r>
              <a:rPr lang="nb-NO" dirty="0"/>
              <a:t>How to </a:t>
            </a:r>
            <a:r>
              <a:rPr lang="nb-NO" dirty="0" err="1"/>
              <a:t>model</a:t>
            </a:r>
            <a:r>
              <a:rPr lang="nb-NO" dirty="0"/>
              <a:t> </a:t>
            </a:r>
            <a:r>
              <a:rPr lang="nb-NO" i="1" dirty="0"/>
              <a:t>time</a:t>
            </a:r>
            <a:r>
              <a:rPr lang="nb-NO" dirty="0"/>
              <a:t>? (</a:t>
            </a:r>
            <a:r>
              <a:rPr lang="nb-NO" dirty="0" err="1"/>
              <a:t>very</a:t>
            </a:r>
            <a:r>
              <a:rPr lang="nb-NO" dirty="0"/>
              <a:t> </a:t>
            </a:r>
            <a:r>
              <a:rPr lang="nb-NO" dirty="0" err="1"/>
              <a:t>important</a:t>
            </a:r>
            <a:r>
              <a:rPr lang="nb-NO" dirty="0"/>
              <a:t> in </a:t>
            </a:r>
            <a:r>
              <a:rPr lang="nb-NO" dirty="0" err="1"/>
              <a:t>those</a:t>
            </a:r>
            <a:r>
              <a:rPr lang="nb-NO" dirty="0"/>
              <a:t> </a:t>
            </a:r>
            <a:r>
              <a:rPr lang="nb-NO" dirty="0" err="1"/>
              <a:t>dialogues</a:t>
            </a:r>
            <a:r>
              <a:rPr lang="nb-NO" dirty="0"/>
              <a:t>!)</a:t>
            </a:r>
          </a:p>
          <a:p>
            <a:pPr lvl="1"/>
            <a:r>
              <a:rPr lang="nb-NO" dirty="0"/>
              <a:t>User </a:t>
            </a:r>
            <a:r>
              <a:rPr lang="nb-NO" dirty="0" err="1"/>
              <a:t>evaluations</a:t>
            </a:r>
            <a:endParaRPr lang="nb-NO" dirty="0"/>
          </a:p>
        </p:txBody>
      </p:sp>
      <p:sp>
        <p:nvSpPr>
          <p:cNvPr id="4" name="Slide Number Placeholder 3">
            <a:extLst>
              <a:ext uri="{FF2B5EF4-FFF2-40B4-BE49-F238E27FC236}">
                <a16:creationId xmlns:a16="http://schemas.microsoft.com/office/drawing/2014/main" id="{79D766E2-BB77-4383-8007-B2A98739B94D}"/>
              </a:ext>
            </a:extLst>
          </p:cNvPr>
          <p:cNvSpPr>
            <a:spLocks noGrp="1"/>
          </p:cNvSpPr>
          <p:nvPr>
            <p:ph type="sldNum" sz="quarter" idx="10"/>
          </p:nvPr>
        </p:nvSpPr>
        <p:spPr/>
        <p:txBody>
          <a:bodyPr/>
          <a:lstStyle/>
          <a:p>
            <a:fld id="{3E97971C-2FE7-4FD3-B01F-4B5E83D933F8}" type="slidenum">
              <a:rPr lang="en-GB" noProof="0" smtClean="0"/>
              <a:pPr/>
              <a:t>13</a:t>
            </a:fld>
            <a:endParaRPr lang="en-GB" noProof="0" dirty="0"/>
          </a:p>
        </p:txBody>
      </p:sp>
      <p:pic>
        <p:nvPicPr>
          <p:cNvPr id="3074" name="Picture 2" descr="Exclamation point sign in red triangle. Vector icon Exclamation point sign in red triangle. Vector icon. warning sign stock illustrations">
            <a:extLst>
              <a:ext uri="{FF2B5EF4-FFF2-40B4-BE49-F238E27FC236}">
                <a16:creationId xmlns:a16="http://schemas.microsoft.com/office/drawing/2014/main" id="{975C1AAA-8301-4E47-952E-844ABC1798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067694"/>
            <a:ext cx="360040" cy="36004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Free of Charge Creative Commons case Image - Notepad 1">
            <a:extLst>
              <a:ext uri="{FF2B5EF4-FFF2-40B4-BE49-F238E27FC236}">
                <a16:creationId xmlns:a16="http://schemas.microsoft.com/office/drawing/2014/main" id="{B90B7876-C14E-4234-8ADD-077FC9EDE1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0152" y="339503"/>
            <a:ext cx="2741501" cy="18276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5779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F7C7F-E6C0-4B3F-980C-914F1FDFA3E1}"/>
              </a:ext>
            </a:extLst>
          </p:cNvPr>
          <p:cNvSpPr>
            <a:spLocks noGrp="1"/>
          </p:cNvSpPr>
          <p:nvPr>
            <p:ph type="title"/>
          </p:nvPr>
        </p:nvSpPr>
        <p:spPr/>
        <p:txBody>
          <a:bodyPr/>
          <a:lstStyle/>
          <a:p>
            <a:r>
              <a:rPr lang="en-US" dirty="0"/>
              <a:t>Neural language models?</a:t>
            </a:r>
            <a:endParaRPr lang="nb-NO" dirty="0"/>
          </a:p>
        </p:txBody>
      </p:sp>
      <p:sp>
        <p:nvSpPr>
          <p:cNvPr id="3" name="Content Placeholder 2">
            <a:extLst>
              <a:ext uri="{FF2B5EF4-FFF2-40B4-BE49-F238E27FC236}">
                <a16:creationId xmlns:a16="http://schemas.microsoft.com/office/drawing/2014/main" id="{87295CA4-4527-4116-A7BB-93D38C2AA297}"/>
              </a:ext>
            </a:extLst>
          </p:cNvPr>
          <p:cNvSpPr>
            <a:spLocks noGrp="1"/>
          </p:cNvSpPr>
          <p:nvPr>
            <p:ph idx="1"/>
          </p:nvPr>
        </p:nvSpPr>
        <p:spPr>
          <a:xfrm>
            <a:off x="251520" y="1059582"/>
            <a:ext cx="8352928" cy="648072"/>
          </a:xfrm>
        </p:spPr>
        <p:txBody>
          <a:bodyPr/>
          <a:lstStyle/>
          <a:p>
            <a:pPr marL="0" indent="0">
              <a:buNone/>
            </a:pPr>
            <a:r>
              <a:rPr lang="en-US" dirty="0"/>
              <a:t>= Deep neural networks for </a:t>
            </a:r>
            <a:r>
              <a:rPr lang="en-US" b="1" dirty="0"/>
              <a:t>text data</a:t>
            </a:r>
          </a:p>
          <a:p>
            <a:endParaRPr lang="nb-NO" sz="500" dirty="0"/>
          </a:p>
        </p:txBody>
      </p:sp>
      <p:sp>
        <p:nvSpPr>
          <p:cNvPr id="4" name="Slide Number Placeholder 3">
            <a:extLst>
              <a:ext uri="{FF2B5EF4-FFF2-40B4-BE49-F238E27FC236}">
                <a16:creationId xmlns:a16="http://schemas.microsoft.com/office/drawing/2014/main" id="{A97D0EF1-7FDF-4A1A-9383-723E792F0B82}"/>
              </a:ext>
            </a:extLst>
          </p:cNvPr>
          <p:cNvSpPr>
            <a:spLocks noGrp="1"/>
          </p:cNvSpPr>
          <p:nvPr>
            <p:ph type="sldNum" sz="quarter" idx="10"/>
          </p:nvPr>
        </p:nvSpPr>
        <p:spPr/>
        <p:txBody>
          <a:bodyPr/>
          <a:lstStyle/>
          <a:p>
            <a:fld id="{3E97971C-2FE7-4FD3-B01F-4B5E83D933F8}" type="slidenum">
              <a:rPr lang="en-GB" noProof="0" smtClean="0"/>
              <a:pPr/>
              <a:t>2</a:t>
            </a:fld>
            <a:endParaRPr lang="en-GB" noProof="0" dirty="0"/>
          </a:p>
        </p:txBody>
      </p:sp>
      <p:grpSp>
        <p:nvGrpSpPr>
          <p:cNvPr id="7" name="Group 6">
            <a:extLst>
              <a:ext uri="{FF2B5EF4-FFF2-40B4-BE49-F238E27FC236}">
                <a16:creationId xmlns:a16="http://schemas.microsoft.com/office/drawing/2014/main" id="{DB1D7E3C-27E4-4F49-BB3B-60D67E9D83FA}"/>
              </a:ext>
            </a:extLst>
          </p:cNvPr>
          <p:cNvGrpSpPr/>
          <p:nvPr/>
        </p:nvGrpSpPr>
        <p:grpSpPr>
          <a:xfrm>
            <a:off x="683568" y="3543783"/>
            <a:ext cx="6419034" cy="785821"/>
            <a:chOff x="2051720" y="4443957"/>
            <a:chExt cx="6419034" cy="785821"/>
          </a:xfrm>
        </p:grpSpPr>
        <p:sp>
          <p:nvSpPr>
            <p:cNvPr id="6" name="Rectangle: Rounded Corners 5">
              <a:extLst>
                <a:ext uri="{FF2B5EF4-FFF2-40B4-BE49-F238E27FC236}">
                  <a16:creationId xmlns:a16="http://schemas.microsoft.com/office/drawing/2014/main" id="{C80BFD8C-3807-435F-9B07-B9E8332EC443}"/>
                </a:ext>
              </a:extLst>
            </p:cNvPr>
            <p:cNvSpPr/>
            <p:nvPr/>
          </p:nvSpPr>
          <p:spPr bwMode="auto">
            <a:xfrm>
              <a:off x="2051720" y="4443957"/>
              <a:ext cx="5976664" cy="785821"/>
            </a:xfrm>
            <a:prstGeom prst="roundRect">
              <a:avLst/>
            </a:prstGeom>
            <a:solidFill>
              <a:schemeClr val="accent1">
                <a:alpha val="2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nb-NO" sz="20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F3E7030F-A8EB-4328-B187-0521C85943BF}"/>
                </a:ext>
              </a:extLst>
            </p:cNvPr>
            <p:cNvSpPr txBox="1"/>
            <p:nvPr/>
          </p:nvSpPr>
          <p:spPr bwMode="white">
            <a:xfrm>
              <a:off x="2062042" y="4485889"/>
              <a:ext cx="6408712"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r>
                <a:rPr lang="en-US" baseline="0" dirty="0"/>
                <a:t>We’ll see a concrete example in this presentation, based on a collaboration with </a:t>
              </a:r>
              <a:r>
                <a:rPr lang="en-US" baseline="0" dirty="0" err="1"/>
                <a:t>Gjensidige</a:t>
              </a:r>
              <a:endParaRPr lang="nb-NO" baseline="0" dirty="0"/>
            </a:p>
          </p:txBody>
        </p:sp>
      </p:grpSp>
      <p:sp>
        <p:nvSpPr>
          <p:cNvPr id="10" name="Content Placeholder 2">
            <a:extLst>
              <a:ext uri="{FF2B5EF4-FFF2-40B4-BE49-F238E27FC236}">
                <a16:creationId xmlns:a16="http://schemas.microsoft.com/office/drawing/2014/main" id="{F7FAF24D-2504-48E1-A11E-9BBC155D88A7}"/>
              </a:ext>
            </a:extLst>
          </p:cNvPr>
          <p:cNvSpPr txBox="1">
            <a:spLocks/>
          </p:cNvSpPr>
          <p:nvPr/>
        </p:nvSpPr>
        <p:spPr bwMode="auto">
          <a:xfrm>
            <a:off x="251520" y="1992497"/>
            <a:ext cx="8352928" cy="1296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457200" indent="-457200" algn="l" rtl="0" eaLnBrk="1" fontAlgn="base" hangingPunct="1">
              <a:spcBef>
                <a:spcPct val="50000"/>
              </a:spcBef>
              <a:spcAft>
                <a:spcPct val="0"/>
              </a:spcAft>
              <a:buSzPct val="80000"/>
              <a:buFont typeface="Times New Roman" pitchFamily="18" charset="0"/>
              <a:buChar char="►"/>
              <a:defRPr sz="2400" baseline="0">
                <a:solidFill>
                  <a:schemeClr val="tx1"/>
                </a:solidFill>
                <a:latin typeface="+mn-lt"/>
                <a:ea typeface="+mn-ea"/>
                <a:cs typeface="+mn-cs"/>
              </a:defRPr>
            </a:lvl1pPr>
            <a:lvl2pPr marL="893763" indent="-419100" algn="l" rtl="0" eaLnBrk="1" fontAlgn="base" hangingPunct="1">
              <a:spcBef>
                <a:spcPct val="20000"/>
              </a:spcBef>
              <a:spcAft>
                <a:spcPct val="0"/>
              </a:spcAft>
              <a:buChar char="▪"/>
              <a:defRPr sz="2200">
                <a:solidFill>
                  <a:schemeClr val="tx1"/>
                </a:solidFill>
                <a:latin typeface="+mn-lt"/>
              </a:defRPr>
            </a:lvl2pPr>
            <a:lvl3pPr marL="1230313" indent="-381000" algn="l" rtl="0" eaLnBrk="1" fontAlgn="base" hangingPunct="1">
              <a:spcBef>
                <a:spcPct val="20000"/>
              </a:spcBef>
              <a:spcAft>
                <a:spcPct val="0"/>
              </a:spcAft>
              <a:buChar char="◦"/>
              <a:defRPr sz="2000">
                <a:solidFill>
                  <a:schemeClr val="tx1"/>
                </a:solidFill>
                <a:latin typeface="+mn-lt"/>
              </a:defRPr>
            </a:lvl3pPr>
            <a:lvl4pPr marL="1622425" indent="-381000" algn="l" rtl="0" eaLnBrk="1" fontAlgn="base" hangingPunct="1">
              <a:spcBef>
                <a:spcPct val="20000"/>
              </a:spcBef>
              <a:spcAft>
                <a:spcPct val="0"/>
              </a:spcAft>
              <a:buChar char="·"/>
              <a:defRPr sz="2000">
                <a:solidFill>
                  <a:schemeClr val="tx1"/>
                </a:solidFill>
                <a:latin typeface="+mn-lt"/>
              </a:defRPr>
            </a:lvl4pPr>
            <a:lvl5pPr marL="2006600" indent="-381000" algn="l" rtl="0" eaLnBrk="1" fontAlgn="base" hangingPunct="1">
              <a:spcBef>
                <a:spcPct val="20000"/>
              </a:spcBef>
              <a:spcAft>
                <a:spcPct val="0"/>
              </a:spcAft>
              <a:buSzPct val="75000"/>
              <a:buChar char="▫"/>
              <a:defRPr sz="2000">
                <a:solidFill>
                  <a:schemeClr val="tx1"/>
                </a:solidFill>
                <a:latin typeface="+mn-lt"/>
              </a:defRPr>
            </a:lvl5pPr>
            <a:lvl6pPr marL="2463800" indent="-381000" algn="l" rtl="0" eaLnBrk="1" fontAlgn="base" hangingPunct="1">
              <a:spcBef>
                <a:spcPct val="20000"/>
              </a:spcBef>
              <a:spcAft>
                <a:spcPct val="0"/>
              </a:spcAft>
              <a:buSzPct val="75000"/>
              <a:buChar char="▫"/>
              <a:defRPr sz="2000">
                <a:solidFill>
                  <a:schemeClr val="tx1"/>
                </a:solidFill>
                <a:latin typeface="+mn-lt"/>
              </a:defRPr>
            </a:lvl6pPr>
            <a:lvl7pPr marL="2921000" indent="-381000" algn="l" rtl="0" eaLnBrk="1" fontAlgn="base" hangingPunct="1">
              <a:spcBef>
                <a:spcPct val="20000"/>
              </a:spcBef>
              <a:spcAft>
                <a:spcPct val="0"/>
              </a:spcAft>
              <a:buSzPct val="75000"/>
              <a:buChar char="▫"/>
              <a:defRPr sz="2000">
                <a:solidFill>
                  <a:schemeClr val="tx1"/>
                </a:solidFill>
                <a:latin typeface="+mn-lt"/>
              </a:defRPr>
            </a:lvl7pPr>
            <a:lvl8pPr marL="3378200" indent="-381000" algn="l" rtl="0" eaLnBrk="1" fontAlgn="base" hangingPunct="1">
              <a:spcBef>
                <a:spcPct val="20000"/>
              </a:spcBef>
              <a:spcAft>
                <a:spcPct val="0"/>
              </a:spcAft>
              <a:buSzPct val="75000"/>
              <a:buChar char="▫"/>
              <a:defRPr sz="2000">
                <a:solidFill>
                  <a:schemeClr val="tx1"/>
                </a:solidFill>
                <a:latin typeface="+mn-lt"/>
              </a:defRPr>
            </a:lvl8pPr>
            <a:lvl9pPr marL="3835400" indent="-381000" algn="l" rtl="0" eaLnBrk="1" fontAlgn="base" hangingPunct="1">
              <a:spcBef>
                <a:spcPct val="20000"/>
              </a:spcBef>
              <a:spcAft>
                <a:spcPct val="0"/>
              </a:spcAft>
              <a:buSzPct val="75000"/>
              <a:buChar char="▫"/>
              <a:defRPr sz="2000">
                <a:solidFill>
                  <a:schemeClr val="tx1"/>
                </a:solidFill>
                <a:latin typeface="+mn-lt"/>
              </a:defRPr>
            </a:lvl9pPr>
          </a:lstStyle>
          <a:p>
            <a:pPr marL="0" indent="0">
              <a:buFont typeface="Times New Roman" pitchFamily="18" charset="0"/>
              <a:buNone/>
            </a:pPr>
            <a:r>
              <a:rPr lang="nb-NO" kern="0" dirty="0"/>
              <a:t>You </a:t>
            </a:r>
            <a:r>
              <a:rPr lang="nb-NO" kern="0" dirty="0" err="1"/>
              <a:t>can</a:t>
            </a:r>
            <a:r>
              <a:rPr lang="nb-NO" kern="0" dirty="0"/>
              <a:t> </a:t>
            </a:r>
            <a:r>
              <a:rPr lang="nb-NO" kern="0" dirty="0" err="1"/>
              <a:t>take</a:t>
            </a:r>
            <a:r>
              <a:rPr lang="nb-NO" kern="0" dirty="0"/>
              <a:t> a </a:t>
            </a:r>
            <a:r>
              <a:rPr lang="nb-NO" kern="0" dirty="0" err="1"/>
              <a:t>pretrained</a:t>
            </a:r>
            <a:r>
              <a:rPr lang="nb-NO" kern="0" dirty="0"/>
              <a:t> </a:t>
            </a:r>
            <a:r>
              <a:rPr lang="nb-NO" kern="0" dirty="0" err="1"/>
              <a:t>language</a:t>
            </a:r>
            <a:r>
              <a:rPr lang="nb-NO" kern="0" dirty="0"/>
              <a:t> </a:t>
            </a:r>
            <a:r>
              <a:rPr lang="nb-NO" kern="0" dirty="0" err="1"/>
              <a:t>model</a:t>
            </a:r>
            <a:r>
              <a:rPr lang="nb-NO" kern="0" dirty="0"/>
              <a:t> and </a:t>
            </a:r>
            <a:r>
              <a:rPr lang="nb-NO" b="1" kern="0" dirty="0"/>
              <a:t>fine-tune</a:t>
            </a:r>
            <a:r>
              <a:rPr lang="nb-NO" kern="0" dirty="0"/>
              <a:t> it for </a:t>
            </a:r>
            <a:r>
              <a:rPr lang="nb-NO" kern="0" dirty="0" err="1"/>
              <a:t>the</a:t>
            </a:r>
            <a:r>
              <a:rPr lang="nb-NO" kern="0" dirty="0"/>
              <a:t> </a:t>
            </a:r>
            <a:r>
              <a:rPr lang="nb-NO" kern="0" dirty="0" err="1"/>
              <a:t>specific</a:t>
            </a:r>
            <a:r>
              <a:rPr lang="nb-NO" kern="0" dirty="0"/>
              <a:t> </a:t>
            </a:r>
            <a:r>
              <a:rPr lang="nb-NO" kern="0" dirty="0" err="1"/>
              <a:t>task</a:t>
            </a:r>
            <a:r>
              <a:rPr lang="nb-NO" kern="0" dirty="0"/>
              <a:t> </a:t>
            </a:r>
            <a:r>
              <a:rPr lang="nb-NO" kern="0" dirty="0" err="1"/>
              <a:t>you</a:t>
            </a:r>
            <a:r>
              <a:rPr lang="nb-NO" kern="0" dirty="0"/>
              <a:t> </a:t>
            </a:r>
            <a:r>
              <a:rPr lang="nb-NO" kern="0" dirty="0" err="1"/>
              <a:t>wish</a:t>
            </a:r>
            <a:r>
              <a:rPr lang="nb-NO" kern="0" dirty="0"/>
              <a:t> to </a:t>
            </a:r>
            <a:r>
              <a:rPr lang="nb-NO" kern="0" dirty="0" err="1"/>
              <a:t>solve</a:t>
            </a:r>
            <a:endParaRPr lang="nb-NO" kern="0" dirty="0"/>
          </a:p>
          <a:p>
            <a:r>
              <a:rPr lang="nb-NO" sz="2000" kern="0" dirty="0" err="1"/>
              <a:t>Classification</a:t>
            </a:r>
            <a:r>
              <a:rPr lang="nb-NO" sz="2000" kern="0" dirty="0"/>
              <a:t>, tagging, </a:t>
            </a:r>
            <a:r>
              <a:rPr lang="nb-NO" sz="2000" kern="0" dirty="0" err="1"/>
              <a:t>question</a:t>
            </a:r>
            <a:r>
              <a:rPr lang="nb-NO" sz="2000" kern="0" dirty="0"/>
              <a:t> </a:t>
            </a:r>
            <a:r>
              <a:rPr lang="nb-NO" sz="2000" kern="0" dirty="0" err="1"/>
              <a:t>answering</a:t>
            </a:r>
            <a:r>
              <a:rPr lang="nb-NO" sz="2000" kern="0" dirty="0"/>
              <a:t>, </a:t>
            </a:r>
            <a:r>
              <a:rPr lang="nb-NO" sz="2000" kern="0" dirty="0" err="1"/>
              <a:t>translation</a:t>
            </a:r>
            <a:r>
              <a:rPr lang="nb-NO" sz="2000" kern="0" dirty="0"/>
              <a:t>, etc.</a:t>
            </a:r>
          </a:p>
        </p:txBody>
      </p:sp>
    </p:spTree>
    <p:extLst>
      <p:ext uri="{BB962C8B-B14F-4D97-AF65-F5344CB8AC3E}">
        <p14:creationId xmlns:p14="http://schemas.microsoft.com/office/powerpoint/2010/main" val="2351896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A864E-B76A-42DF-AEC5-B8B09EA8A1E9}"/>
              </a:ext>
            </a:extLst>
          </p:cNvPr>
          <p:cNvSpPr>
            <a:spLocks noGrp="1"/>
          </p:cNvSpPr>
          <p:nvPr>
            <p:ph type="title"/>
          </p:nvPr>
        </p:nvSpPr>
        <p:spPr/>
        <p:txBody>
          <a:bodyPr/>
          <a:lstStyle/>
          <a:p>
            <a:r>
              <a:rPr lang="en-US" dirty="0"/>
              <a:t>Neural language models?</a:t>
            </a:r>
            <a:endParaRPr lang="nb-NO" dirty="0"/>
          </a:p>
        </p:txBody>
      </p:sp>
      <p:sp>
        <p:nvSpPr>
          <p:cNvPr id="3" name="Content Placeholder 2">
            <a:extLst>
              <a:ext uri="{FF2B5EF4-FFF2-40B4-BE49-F238E27FC236}">
                <a16:creationId xmlns:a16="http://schemas.microsoft.com/office/drawing/2014/main" id="{D80AEE88-B4C7-474D-884D-A57241375098}"/>
              </a:ext>
            </a:extLst>
          </p:cNvPr>
          <p:cNvSpPr>
            <a:spLocks noGrp="1"/>
          </p:cNvSpPr>
          <p:nvPr>
            <p:ph idx="1"/>
          </p:nvPr>
        </p:nvSpPr>
        <p:spPr>
          <a:xfrm>
            <a:off x="251520" y="1070992"/>
            <a:ext cx="5688632" cy="2796902"/>
          </a:xfrm>
        </p:spPr>
        <p:txBody>
          <a:bodyPr/>
          <a:lstStyle/>
          <a:p>
            <a:pPr marL="0" indent="0">
              <a:buNone/>
            </a:pPr>
            <a:r>
              <a:rPr lang="en-US" dirty="0"/>
              <a:t>All variants of the same neural architecture: the </a:t>
            </a:r>
            <a:r>
              <a:rPr lang="en-US" b="1" dirty="0"/>
              <a:t>Transformer</a:t>
            </a:r>
          </a:p>
          <a:p>
            <a:r>
              <a:rPr lang="nb-NO" sz="2000" dirty="0"/>
              <a:t>Key </a:t>
            </a:r>
            <a:r>
              <a:rPr lang="nb-NO" sz="2000" dirty="0" err="1"/>
              <a:t>mechanism</a:t>
            </a:r>
            <a:r>
              <a:rPr lang="nb-NO" sz="2000" dirty="0"/>
              <a:t>: </a:t>
            </a:r>
            <a:r>
              <a:rPr lang="nb-NO" sz="2000" i="1" dirty="0" err="1"/>
              <a:t>self-attention</a:t>
            </a:r>
            <a:r>
              <a:rPr lang="nb-NO" sz="2000" dirty="0"/>
              <a:t>                                                         (</a:t>
            </a:r>
            <a:r>
              <a:rPr lang="nb-NO" sz="2000" dirty="0" err="1"/>
              <a:t>takes</a:t>
            </a:r>
            <a:r>
              <a:rPr lang="nb-NO" sz="2000" dirty="0"/>
              <a:t> </a:t>
            </a:r>
            <a:r>
              <a:rPr lang="nb-NO" sz="2000" dirty="0" err="1"/>
              <a:t>into</a:t>
            </a:r>
            <a:r>
              <a:rPr lang="nb-NO" sz="2000" dirty="0"/>
              <a:t> </a:t>
            </a:r>
            <a:r>
              <a:rPr lang="nb-NO" sz="2000" dirty="0" err="1"/>
              <a:t>account</a:t>
            </a:r>
            <a:r>
              <a:rPr lang="nb-NO" sz="2000" dirty="0"/>
              <a:t> </a:t>
            </a:r>
            <a:r>
              <a:rPr lang="nb-NO" sz="2000" dirty="0" err="1"/>
              <a:t>the</a:t>
            </a:r>
            <a:r>
              <a:rPr lang="nb-NO" sz="2000" dirty="0"/>
              <a:t> </a:t>
            </a:r>
            <a:r>
              <a:rPr lang="nb-NO" sz="2000" i="1" dirty="0" err="1"/>
              <a:t>context</a:t>
            </a:r>
            <a:r>
              <a:rPr lang="nb-NO" sz="2000" dirty="0"/>
              <a:t> </a:t>
            </a:r>
            <a:r>
              <a:rPr lang="nb-NO" sz="2000" dirty="0" err="1"/>
              <a:t>of</a:t>
            </a:r>
            <a:r>
              <a:rPr lang="nb-NO" sz="2000" dirty="0"/>
              <a:t> </a:t>
            </a:r>
            <a:r>
              <a:rPr lang="nb-NO" sz="2000" dirty="0" err="1"/>
              <a:t>each</a:t>
            </a:r>
            <a:r>
              <a:rPr lang="nb-NO" sz="2000" dirty="0"/>
              <a:t> </a:t>
            </a:r>
            <a:r>
              <a:rPr lang="nb-NO" sz="2000" dirty="0" err="1"/>
              <a:t>word</a:t>
            </a:r>
            <a:r>
              <a:rPr lang="nb-NO" sz="2000" dirty="0"/>
              <a:t>)</a:t>
            </a:r>
          </a:p>
          <a:p>
            <a:r>
              <a:rPr lang="nb-NO" sz="2000" dirty="0" err="1"/>
              <a:t>Many</a:t>
            </a:r>
            <a:r>
              <a:rPr lang="nb-NO" sz="2000" dirty="0"/>
              <a:t> </a:t>
            </a:r>
            <a:r>
              <a:rPr lang="nb-NO" sz="2000" dirty="0" err="1"/>
              <a:t>layers</a:t>
            </a:r>
            <a:r>
              <a:rPr lang="nb-NO" sz="2000" dirty="0"/>
              <a:t> </a:t>
            </a:r>
            <a:r>
              <a:rPr lang="nb-NO" sz="2000" dirty="0" err="1"/>
              <a:t>stacked</a:t>
            </a:r>
            <a:r>
              <a:rPr lang="nb-NO" sz="2000" dirty="0"/>
              <a:t> </a:t>
            </a:r>
            <a:r>
              <a:rPr lang="nb-NO" sz="2000" dirty="0" err="1"/>
              <a:t>onto</a:t>
            </a:r>
            <a:r>
              <a:rPr lang="nb-NO" sz="2000" dirty="0"/>
              <a:t> </a:t>
            </a:r>
            <a:r>
              <a:rPr lang="nb-NO" sz="2000" dirty="0" err="1"/>
              <a:t>each</a:t>
            </a:r>
            <a:r>
              <a:rPr lang="nb-NO" sz="2000" dirty="0"/>
              <a:t> </a:t>
            </a:r>
            <a:r>
              <a:rPr lang="nb-NO" sz="2000" dirty="0" err="1"/>
              <a:t>other</a:t>
            </a:r>
            <a:endParaRPr lang="nb-NO" sz="2000" dirty="0"/>
          </a:p>
          <a:p>
            <a:r>
              <a:rPr lang="nb-NO" sz="2000" dirty="0" err="1"/>
              <a:t>Complicated</a:t>
            </a:r>
            <a:r>
              <a:rPr lang="nb-NO" sz="2000" dirty="0"/>
              <a:t> and hard to interpret</a:t>
            </a:r>
          </a:p>
          <a:p>
            <a:r>
              <a:rPr lang="nb-NO" sz="2000" dirty="0" err="1"/>
              <a:t>Encoding</a:t>
            </a:r>
            <a:r>
              <a:rPr lang="nb-NO" sz="2000" dirty="0"/>
              <a:t>: </a:t>
            </a:r>
            <a:r>
              <a:rPr lang="nb-NO" sz="2000" dirty="0" err="1"/>
              <a:t>contextualized</a:t>
            </a:r>
            <a:r>
              <a:rPr lang="nb-NO" sz="2000" dirty="0"/>
              <a:t> </a:t>
            </a:r>
            <a:r>
              <a:rPr lang="nb-NO" sz="2000" i="1" dirty="0" err="1"/>
              <a:t>vector</a:t>
            </a:r>
            <a:r>
              <a:rPr lang="nb-NO" sz="2000" i="1" dirty="0"/>
              <a:t> </a:t>
            </a:r>
            <a:r>
              <a:rPr lang="nb-NO" sz="2000" i="1" dirty="0" err="1"/>
              <a:t>representations</a:t>
            </a:r>
            <a:r>
              <a:rPr lang="nb-NO" sz="2000" dirty="0"/>
              <a:t> </a:t>
            </a:r>
            <a:r>
              <a:rPr lang="nb-NO" sz="2000" dirty="0" err="1"/>
              <a:t>of</a:t>
            </a:r>
            <a:r>
              <a:rPr lang="nb-NO" sz="2000" dirty="0"/>
              <a:t> </a:t>
            </a:r>
            <a:r>
              <a:rPr lang="nb-NO" sz="2000" dirty="0" err="1"/>
              <a:t>each</a:t>
            </a:r>
            <a:r>
              <a:rPr lang="nb-NO" sz="2000" dirty="0"/>
              <a:t> token</a:t>
            </a:r>
          </a:p>
          <a:p>
            <a:endParaRPr lang="nb-NO" sz="2000" dirty="0"/>
          </a:p>
        </p:txBody>
      </p:sp>
      <p:sp>
        <p:nvSpPr>
          <p:cNvPr id="4" name="Slide Number Placeholder 3">
            <a:extLst>
              <a:ext uri="{FF2B5EF4-FFF2-40B4-BE49-F238E27FC236}">
                <a16:creationId xmlns:a16="http://schemas.microsoft.com/office/drawing/2014/main" id="{BA8CFF1D-4EB1-4A1E-BD18-72D3CD7A7559}"/>
              </a:ext>
            </a:extLst>
          </p:cNvPr>
          <p:cNvSpPr>
            <a:spLocks noGrp="1"/>
          </p:cNvSpPr>
          <p:nvPr>
            <p:ph type="sldNum" sz="quarter" idx="10"/>
          </p:nvPr>
        </p:nvSpPr>
        <p:spPr/>
        <p:txBody>
          <a:bodyPr/>
          <a:lstStyle/>
          <a:p>
            <a:fld id="{3E97971C-2FE7-4FD3-B01F-4B5E83D933F8}" type="slidenum">
              <a:rPr lang="en-GB" noProof="0" smtClean="0"/>
              <a:pPr/>
              <a:t>3</a:t>
            </a:fld>
            <a:endParaRPr lang="en-GB" noProof="0" dirty="0"/>
          </a:p>
        </p:txBody>
      </p:sp>
      <p:pic>
        <p:nvPicPr>
          <p:cNvPr id="1026" name="Picture 2" descr="The Transformer Model - MachineLearningMastery.com">
            <a:extLst>
              <a:ext uri="{FF2B5EF4-FFF2-40B4-BE49-F238E27FC236}">
                <a16:creationId xmlns:a16="http://schemas.microsoft.com/office/drawing/2014/main" id="{8A550427-4BE7-4F11-8F48-F85DE36BEFC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40152" y="504056"/>
            <a:ext cx="3153290" cy="44439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3856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42E28-46D5-41B8-BB5A-77735A481935}"/>
              </a:ext>
            </a:extLst>
          </p:cNvPr>
          <p:cNvSpPr>
            <a:spLocks noGrp="1"/>
          </p:cNvSpPr>
          <p:nvPr>
            <p:ph type="title"/>
          </p:nvPr>
        </p:nvSpPr>
        <p:spPr/>
        <p:txBody>
          <a:bodyPr/>
          <a:lstStyle/>
          <a:p>
            <a:r>
              <a:rPr lang="en-US" dirty="0"/>
              <a:t>Self-attention</a:t>
            </a:r>
            <a:endParaRPr lang="nb-NO" dirty="0"/>
          </a:p>
        </p:txBody>
      </p:sp>
      <p:sp>
        <p:nvSpPr>
          <p:cNvPr id="4" name="Slide Number Placeholder 3">
            <a:extLst>
              <a:ext uri="{FF2B5EF4-FFF2-40B4-BE49-F238E27FC236}">
                <a16:creationId xmlns:a16="http://schemas.microsoft.com/office/drawing/2014/main" id="{96364332-C3A1-4142-BC96-71BF163CA77A}"/>
              </a:ext>
            </a:extLst>
          </p:cNvPr>
          <p:cNvSpPr>
            <a:spLocks noGrp="1"/>
          </p:cNvSpPr>
          <p:nvPr>
            <p:ph type="sldNum" sz="quarter" idx="10"/>
          </p:nvPr>
        </p:nvSpPr>
        <p:spPr/>
        <p:txBody>
          <a:bodyPr/>
          <a:lstStyle/>
          <a:p>
            <a:fld id="{3E97971C-2FE7-4FD3-B01F-4B5E83D933F8}" type="slidenum">
              <a:rPr lang="en-GB" noProof="0" smtClean="0"/>
              <a:pPr/>
              <a:t>4</a:t>
            </a:fld>
            <a:endParaRPr lang="en-GB" noProof="0" dirty="0"/>
          </a:p>
        </p:txBody>
      </p:sp>
      <p:sp>
        <p:nvSpPr>
          <p:cNvPr id="6" name="TextBox 5">
            <a:extLst>
              <a:ext uri="{FF2B5EF4-FFF2-40B4-BE49-F238E27FC236}">
                <a16:creationId xmlns:a16="http://schemas.microsoft.com/office/drawing/2014/main" id="{9CFD33B2-0275-4EB7-8C2F-63ECABE0F592}"/>
              </a:ext>
            </a:extLst>
          </p:cNvPr>
          <p:cNvSpPr txBox="1"/>
          <p:nvPr/>
        </p:nvSpPr>
        <p:spPr bwMode="white">
          <a:xfrm>
            <a:off x="205049" y="3959316"/>
            <a:ext cx="8352928" cy="1077218"/>
          </a:xfrm>
          <a:prstGeom prst="rect">
            <a:avLst/>
          </a:prstGeom>
          <a:solidFill>
            <a:schemeClr val="bg2"/>
          </a:solidFill>
          <a:ln>
            <a:noFill/>
          </a:ln>
          <a:effectLst/>
        </p:spPr>
        <p:txBody>
          <a:bodyPr vert="horz" wrap="square" lIns="91440" tIns="45720" rIns="91440" bIns="45720" numCol="1" rtlCol="0" anchor="t" anchorCtr="0" compatLnSpc="1">
            <a:prstTxWarp prst="textNoShape">
              <a:avLst/>
            </a:prstTxWarp>
            <a:spAutoFit/>
          </a:bodyPr>
          <a:lstStyle/>
          <a:p>
            <a:r>
              <a:rPr lang="en-US" sz="2800" dirty="0"/>
              <a:t> </a:t>
            </a:r>
            <a:r>
              <a:rPr lang="en-US" sz="2800" dirty="0" err="1"/>
              <a:t>j</a:t>
            </a:r>
            <a:r>
              <a:rPr lang="en-US" sz="2800" baseline="0" dirty="0" err="1"/>
              <a:t>eg</a:t>
            </a:r>
            <a:r>
              <a:rPr lang="en-US" sz="2800" baseline="0" dirty="0"/>
              <a:t>   lurer   </a:t>
            </a:r>
            <a:r>
              <a:rPr lang="en-US" sz="2800" baseline="0" dirty="0" err="1"/>
              <a:t>på</a:t>
            </a:r>
            <a:r>
              <a:rPr lang="en-US" sz="2800" baseline="0" dirty="0"/>
              <a:t>   om   </a:t>
            </a:r>
            <a:r>
              <a:rPr lang="en-US" sz="2800" baseline="0" dirty="0" err="1"/>
              <a:t>forsikringen</a:t>
            </a:r>
            <a:r>
              <a:rPr lang="en-US" sz="2800" baseline="0" dirty="0"/>
              <a:t>   </a:t>
            </a:r>
            <a:r>
              <a:rPr lang="en-US" sz="2800" baseline="0" dirty="0" err="1"/>
              <a:t>jeg</a:t>
            </a:r>
            <a:r>
              <a:rPr lang="en-US" sz="2800" baseline="0" dirty="0"/>
              <a:t>     </a:t>
            </a:r>
            <a:r>
              <a:rPr lang="en-US" sz="2800" baseline="0" dirty="0" err="1"/>
              <a:t>tegnet</a:t>
            </a:r>
            <a:r>
              <a:rPr lang="en-US" sz="2800" baseline="0" dirty="0"/>
              <a:t>   …</a:t>
            </a:r>
          </a:p>
          <a:p>
            <a:endParaRPr lang="nb-NO" sz="1200" baseline="0" dirty="0"/>
          </a:p>
          <a:p>
            <a:endParaRPr lang="nb-NO" sz="1200" dirty="0"/>
          </a:p>
          <a:p>
            <a:endParaRPr lang="nb-NO" sz="1200" baseline="0" dirty="0"/>
          </a:p>
        </p:txBody>
      </p:sp>
      <p:grpSp>
        <p:nvGrpSpPr>
          <p:cNvPr id="144" name="Group 143">
            <a:extLst>
              <a:ext uri="{FF2B5EF4-FFF2-40B4-BE49-F238E27FC236}">
                <a16:creationId xmlns:a16="http://schemas.microsoft.com/office/drawing/2014/main" id="{88DA7ACA-90C3-4C90-A4BE-7ABB8B17A21D}"/>
              </a:ext>
            </a:extLst>
          </p:cNvPr>
          <p:cNvGrpSpPr/>
          <p:nvPr/>
        </p:nvGrpSpPr>
        <p:grpSpPr>
          <a:xfrm>
            <a:off x="337298" y="3425916"/>
            <a:ext cx="7113578" cy="558394"/>
            <a:chOff x="337298" y="3425916"/>
            <a:chExt cx="7113578" cy="558394"/>
          </a:xfrm>
        </p:grpSpPr>
        <p:cxnSp>
          <p:nvCxnSpPr>
            <p:cNvPr id="8" name="Straight Arrow Connector 7">
              <a:extLst>
                <a:ext uri="{FF2B5EF4-FFF2-40B4-BE49-F238E27FC236}">
                  <a16:creationId xmlns:a16="http://schemas.microsoft.com/office/drawing/2014/main" id="{62C1292E-D018-439D-A887-ABEBF612B824}"/>
                </a:ext>
              </a:extLst>
            </p:cNvPr>
            <p:cNvCxnSpPr/>
            <p:nvPr/>
          </p:nvCxnSpPr>
          <p:spPr bwMode="auto">
            <a:xfrm flipV="1">
              <a:off x="613758" y="3671284"/>
              <a:ext cx="0" cy="288032"/>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Rektangel 8">
              <a:extLst>
                <a:ext uri="{FF2B5EF4-FFF2-40B4-BE49-F238E27FC236}">
                  <a16:creationId xmlns:a16="http://schemas.microsoft.com/office/drawing/2014/main" id="{DA8D054E-4B74-4414-8174-1B3F16042E7C}"/>
                </a:ext>
              </a:extLst>
            </p:cNvPr>
            <p:cNvSpPr/>
            <p:nvPr/>
          </p:nvSpPr>
          <p:spPr>
            <a:xfrm>
              <a:off x="2019600" y="3429710"/>
              <a:ext cx="588846" cy="157798"/>
            </a:xfrm>
            <a:prstGeom prst="rect">
              <a:avLst/>
            </a:prstGeom>
            <a:solidFill>
              <a:srgbClr val="8396CC"/>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15" name="Ellipse 9">
              <a:extLst>
                <a:ext uri="{FF2B5EF4-FFF2-40B4-BE49-F238E27FC236}">
                  <a16:creationId xmlns:a16="http://schemas.microsoft.com/office/drawing/2014/main" id="{C35107F7-C952-439B-B489-4275A343D835}"/>
                </a:ext>
              </a:extLst>
            </p:cNvPr>
            <p:cNvSpPr/>
            <p:nvPr/>
          </p:nvSpPr>
          <p:spPr>
            <a:xfrm>
              <a:off x="2019600" y="3429710"/>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7F7F7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16" name="Ellipse 10">
              <a:extLst>
                <a:ext uri="{FF2B5EF4-FFF2-40B4-BE49-F238E27FC236}">
                  <a16:creationId xmlns:a16="http://schemas.microsoft.com/office/drawing/2014/main" id="{2B4EAEA9-0253-4253-8D99-F9C77A8ABEB8}"/>
                </a:ext>
              </a:extLst>
            </p:cNvPr>
            <p:cNvSpPr/>
            <p:nvPr/>
          </p:nvSpPr>
          <p:spPr>
            <a:xfrm>
              <a:off x="2159796" y="3427433"/>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BFBFB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17" name="Ellipse 11">
              <a:extLst>
                <a:ext uri="{FF2B5EF4-FFF2-40B4-BE49-F238E27FC236}">
                  <a16:creationId xmlns:a16="http://schemas.microsoft.com/office/drawing/2014/main" id="{F77B139F-36C6-4D6A-9A90-FE39ED3040D8}"/>
                </a:ext>
              </a:extLst>
            </p:cNvPr>
            <p:cNvSpPr/>
            <p:nvPr/>
          </p:nvSpPr>
          <p:spPr>
            <a:xfrm>
              <a:off x="2439328" y="3427433"/>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D9D9D9"/>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18" name="Rektangel 12">
              <a:extLst>
                <a:ext uri="{FF2B5EF4-FFF2-40B4-BE49-F238E27FC236}">
                  <a16:creationId xmlns:a16="http://schemas.microsoft.com/office/drawing/2014/main" id="{1A5546EB-D797-4F92-9118-54B8052D53A6}"/>
                </a:ext>
              </a:extLst>
            </p:cNvPr>
            <p:cNvSpPr/>
            <p:nvPr/>
          </p:nvSpPr>
          <p:spPr>
            <a:xfrm>
              <a:off x="2846006" y="3433944"/>
              <a:ext cx="552919" cy="153564"/>
            </a:xfrm>
            <a:prstGeom prst="rect">
              <a:avLst/>
            </a:prstGeom>
            <a:solidFill>
              <a:srgbClr val="8396CC"/>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19" name="Ellipse 13">
              <a:extLst>
                <a:ext uri="{FF2B5EF4-FFF2-40B4-BE49-F238E27FC236}">
                  <a16:creationId xmlns:a16="http://schemas.microsoft.com/office/drawing/2014/main" id="{A45CCFCB-EFB4-4FA1-B60B-9D267B801AB5}"/>
                </a:ext>
              </a:extLst>
            </p:cNvPr>
            <p:cNvSpPr/>
            <p:nvPr/>
          </p:nvSpPr>
          <p:spPr>
            <a:xfrm>
              <a:off x="2846006" y="3433944"/>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F2F2F2"/>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20" name="Ellipse 14">
              <a:extLst>
                <a:ext uri="{FF2B5EF4-FFF2-40B4-BE49-F238E27FC236}">
                  <a16:creationId xmlns:a16="http://schemas.microsoft.com/office/drawing/2014/main" id="{F48AA802-0622-4C54-BE7F-F8700B8FCB61}"/>
                </a:ext>
              </a:extLst>
            </p:cNvPr>
            <p:cNvSpPr/>
            <p:nvPr/>
          </p:nvSpPr>
          <p:spPr>
            <a:xfrm>
              <a:off x="3005770" y="3433944"/>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BFBFB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21" name="Ellipse 15">
              <a:extLst>
                <a:ext uri="{FF2B5EF4-FFF2-40B4-BE49-F238E27FC236}">
                  <a16:creationId xmlns:a16="http://schemas.microsoft.com/office/drawing/2014/main" id="{24C46FC4-5DD9-4241-A4B3-DBDEAC6D14B5}"/>
                </a:ext>
              </a:extLst>
            </p:cNvPr>
            <p:cNvSpPr/>
            <p:nvPr/>
          </p:nvSpPr>
          <p:spPr>
            <a:xfrm>
              <a:off x="3247766" y="3427433"/>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BFBFB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22" name="Rektangel 16">
              <a:extLst>
                <a:ext uri="{FF2B5EF4-FFF2-40B4-BE49-F238E27FC236}">
                  <a16:creationId xmlns:a16="http://schemas.microsoft.com/office/drawing/2014/main" id="{9F51790A-423C-41C0-B51D-F0A6A450BEC0}"/>
                </a:ext>
              </a:extLst>
            </p:cNvPr>
            <p:cNvSpPr/>
            <p:nvPr/>
          </p:nvSpPr>
          <p:spPr>
            <a:xfrm>
              <a:off x="4273385" y="3435096"/>
              <a:ext cx="516837" cy="152412"/>
            </a:xfrm>
            <a:prstGeom prst="rect">
              <a:avLst/>
            </a:prstGeom>
            <a:solidFill>
              <a:srgbClr val="8396CC"/>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23" name="Ellipse 17">
              <a:extLst>
                <a:ext uri="{FF2B5EF4-FFF2-40B4-BE49-F238E27FC236}">
                  <a16:creationId xmlns:a16="http://schemas.microsoft.com/office/drawing/2014/main" id="{41304500-2652-478D-AC62-D9C1335C12E0}"/>
                </a:ext>
              </a:extLst>
            </p:cNvPr>
            <p:cNvSpPr/>
            <p:nvPr/>
          </p:nvSpPr>
          <p:spPr>
            <a:xfrm>
              <a:off x="4273385" y="3435096"/>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D9D9D9"/>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24" name="Ellipse 18">
              <a:extLst>
                <a:ext uri="{FF2B5EF4-FFF2-40B4-BE49-F238E27FC236}">
                  <a16:creationId xmlns:a16="http://schemas.microsoft.com/office/drawing/2014/main" id="{4BC395EB-A232-43FA-8DE3-E0C962D19053}"/>
                </a:ext>
              </a:extLst>
            </p:cNvPr>
            <p:cNvSpPr/>
            <p:nvPr/>
          </p:nvSpPr>
          <p:spPr>
            <a:xfrm>
              <a:off x="4425038" y="3432536"/>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BFBFB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25" name="Ellipse 19">
              <a:extLst>
                <a:ext uri="{FF2B5EF4-FFF2-40B4-BE49-F238E27FC236}">
                  <a16:creationId xmlns:a16="http://schemas.microsoft.com/office/drawing/2014/main" id="{DC46E951-29C7-4313-B1A1-F81CFD2D9EF8}"/>
                </a:ext>
              </a:extLst>
            </p:cNvPr>
            <p:cNvSpPr/>
            <p:nvPr/>
          </p:nvSpPr>
          <p:spPr>
            <a:xfrm>
              <a:off x="4637234" y="3433944"/>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7F7F7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grpSp>
          <p:nvGrpSpPr>
            <p:cNvPr id="57" name="Group 56">
              <a:extLst>
                <a:ext uri="{FF2B5EF4-FFF2-40B4-BE49-F238E27FC236}">
                  <a16:creationId xmlns:a16="http://schemas.microsoft.com/office/drawing/2014/main" id="{D4AE1F7F-86A6-4DC3-9443-B178A05E6BD5}"/>
                </a:ext>
              </a:extLst>
            </p:cNvPr>
            <p:cNvGrpSpPr/>
            <p:nvPr/>
          </p:nvGrpSpPr>
          <p:grpSpPr>
            <a:xfrm>
              <a:off x="337298" y="3435846"/>
              <a:ext cx="552919" cy="160074"/>
              <a:chOff x="2660388" y="2887218"/>
              <a:chExt cx="552919" cy="160074"/>
            </a:xfrm>
          </p:grpSpPr>
          <p:sp>
            <p:nvSpPr>
              <p:cNvPr id="44" name="Rektangel 12">
                <a:extLst>
                  <a:ext uri="{FF2B5EF4-FFF2-40B4-BE49-F238E27FC236}">
                    <a16:creationId xmlns:a16="http://schemas.microsoft.com/office/drawing/2014/main" id="{814E4294-1A24-44F7-8651-428A26442876}"/>
                  </a:ext>
                </a:extLst>
              </p:cNvPr>
              <p:cNvSpPr/>
              <p:nvPr/>
            </p:nvSpPr>
            <p:spPr>
              <a:xfrm>
                <a:off x="2660388" y="2893728"/>
                <a:ext cx="552919" cy="153564"/>
              </a:xfrm>
              <a:prstGeom prst="rect">
                <a:avLst/>
              </a:prstGeom>
              <a:solidFill>
                <a:srgbClr val="8396CC"/>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45" name="Ellipse 13">
                <a:extLst>
                  <a:ext uri="{FF2B5EF4-FFF2-40B4-BE49-F238E27FC236}">
                    <a16:creationId xmlns:a16="http://schemas.microsoft.com/office/drawing/2014/main" id="{E399EEDD-C795-44D5-A478-CDFE4B6C8425}"/>
                  </a:ext>
                </a:extLst>
              </p:cNvPr>
              <p:cNvSpPr/>
              <p:nvPr/>
            </p:nvSpPr>
            <p:spPr>
              <a:xfrm>
                <a:off x="2660388" y="2893728"/>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BFBFB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46" name="Ellipse 14">
                <a:extLst>
                  <a:ext uri="{FF2B5EF4-FFF2-40B4-BE49-F238E27FC236}">
                    <a16:creationId xmlns:a16="http://schemas.microsoft.com/office/drawing/2014/main" id="{77C778FF-3595-4622-99BE-650CDD247B7E}"/>
                  </a:ext>
                </a:extLst>
              </p:cNvPr>
              <p:cNvSpPr/>
              <p:nvPr/>
            </p:nvSpPr>
            <p:spPr>
              <a:xfrm>
                <a:off x="2820152" y="2893728"/>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BFBFB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47" name="Ellipse 15">
                <a:extLst>
                  <a:ext uri="{FF2B5EF4-FFF2-40B4-BE49-F238E27FC236}">
                    <a16:creationId xmlns:a16="http://schemas.microsoft.com/office/drawing/2014/main" id="{EDB4ED7E-B0D6-49FC-9E3B-9827394F4FFE}"/>
                  </a:ext>
                </a:extLst>
              </p:cNvPr>
              <p:cNvSpPr/>
              <p:nvPr/>
            </p:nvSpPr>
            <p:spPr>
              <a:xfrm>
                <a:off x="3062148" y="2887218"/>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BFBFB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grpSp>
        <p:cxnSp>
          <p:nvCxnSpPr>
            <p:cNvPr id="58" name="Straight Arrow Connector 57">
              <a:extLst>
                <a:ext uri="{FF2B5EF4-FFF2-40B4-BE49-F238E27FC236}">
                  <a16:creationId xmlns:a16="http://schemas.microsoft.com/office/drawing/2014/main" id="{61312D55-5407-44F7-9011-9C0BEA576EB1}"/>
                </a:ext>
              </a:extLst>
            </p:cNvPr>
            <p:cNvCxnSpPr/>
            <p:nvPr/>
          </p:nvCxnSpPr>
          <p:spPr bwMode="auto">
            <a:xfrm flipV="1">
              <a:off x="1453761" y="3668939"/>
              <a:ext cx="0" cy="288032"/>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9" name="Group 58">
              <a:extLst>
                <a:ext uri="{FF2B5EF4-FFF2-40B4-BE49-F238E27FC236}">
                  <a16:creationId xmlns:a16="http://schemas.microsoft.com/office/drawing/2014/main" id="{5CACA8E8-2912-43A4-866D-E3344A1B8F3F}"/>
                </a:ext>
              </a:extLst>
            </p:cNvPr>
            <p:cNvGrpSpPr/>
            <p:nvPr/>
          </p:nvGrpSpPr>
          <p:grpSpPr>
            <a:xfrm>
              <a:off x="1177301" y="3433501"/>
              <a:ext cx="552919" cy="160074"/>
              <a:chOff x="2660388" y="2887218"/>
              <a:chExt cx="552919" cy="160074"/>
            </a:xfrm>
          </p:grpSpPr>
          <p:sp>
            <p:nvSpPr>
              <p:cNvPr id="60" name="Rektangel 12">
                <a:extLst>
                  <a:ext uri="{FF2B5EF4-FFF2-40B4-BE49-F238E27FC236}">
                    <a16:creationId xmlns:a16="http://schemas.microsoft.com/office/drawing/2014/main" id="{77120E72-43B5-4AE4-A5A8-1B458AD32053}"/>
                  </a:ext>
                </a:extLst>
              </p:cNvPr>
              <p:cNvSpPr/>
              <p:nvPr/>
            </p:nvSpPr>
            <p:spPr>
              <a:xfrm>
                <a:off x="2660388" y="2893728"/>
                <a:ext cx="552919" cy="153564"/>
              </a:xfrm>
              <a:prstGeom prst="rect">
                <a:avLst/>
              </a:prstGeom>
              <a:solidFill>
                <a:srgbClr val="8396CC"/>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61" name="Ellipse 13">
                <a:extLst>
                  <a:ext uri="{FF2B5EF4-FFF2-40B4-BE49-F238E27FC236}">
                    <a16:creationId xmlns:a16="http://schemas.microsoft.com/office/drawing/2014/main" id="{3E0531EC-CEA1-4CA7-8D6C-1BBB0F6B06C3}"/>
                  </a:ext>
                </a:extLst>
              </p:cNvPr>
              <p:cNvSpPr/>
              <p:nvPr/>
            </p:nvSpPr>
            <p:spPr>
              <a:xfrm>
                <a:off x="2660388" y="2893728"/>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BFBFB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62" name="Ellipse 14">
                <a:extLst>
                  <a:ext uri="{FF2B5EF4-FFF2-40B4-BE49-F238E27FC236}">
                    <a16:creationId xmlns:a16="http://schemas.microsoft.com/office/drawing/2014/main" id="{4E2330B2-E8EC-46F9-83D8-2ADF0F6E162D}"/>
                  </a:ext>
                </a:extLst>
              </p:cNvPr>
              <p:cNvSpPr/>
              <p:nvPr/>
            </p:nvSpPr>
            <p:spPr>
              <a:xfrm>
                <a:off x="2820152" y="2893728"/>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BFBFB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63" name="Ellipse 15">
                <a:extLst>
                  <a:ext uri="{FF2B5EF4-FFF2-40B4-BE49-F238E27FC236}">
                    <a16:creationId xmlns:a16="http://schemas.microsoft.com/office/drawing/2014/main" id="{58D2DA0B-2A58-433F-8FBC-852CAF7151D9}"/>
                  </a:ext>
                </a:extLst>
              </p:cNvPr>
              <p:cNvSpPr/>
              <p:nvPr/>
            </p:nvSpPr>
            <p:spPr>
              <a:xfrm>
                <a:off x="3062148" y="2887218"/>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BFBFB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grpSp>
        <p:cxnSp>
          <p:nvCxnSpPr>
            <p:cNvPr id="64" name="Straight Arrow Connector 63">
              <a:extLst>
                <a:ext uri="{FF2B5EF4-FFF2-40B4-BE49-F238E27FC236}">
                  <a16:creationId xmlns:a16="http://schemas.microsoft.com/office/drawing/2014/main" id="{D4053723-8206-464C-A70B-3D3633CA38BA}"/>
                </a:ext>
              </a:extLst>
            </p:cNvPr>
            <p:cNvCxnSpPr/>
            <p:nvPr/>
          </p:nvCxnSpPr>
          <p:spPr bwMode="auto">
            <a:xfrm flipV="1">
              <a:off x="2341950" y="3668939"/>
              <a:ext cx="0" cy="288032"/>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Straight Arrow Connector 64">
              <a:extLst>
                <a:ext uri="{FF2B5EF4-FFF2-40B4-BE49-F238E27FC236}">
                  <a16:creationId xmlns:a16="http://schemas.microsoft.com/office/drawing/2014/main" id="{EC2BDD42-C39F-4DB9-9657-D93F0856B071}"/>
                </a:ext>
              </a:extLst>
            </p:cNvPr>
            <p:cNvCxnSpPr/>
            <p:nvPr/>
          </p:nvCxnSpPr>
          <p:spPr bwMode="auto">
            <a:xfrm flipV="1">
              <a:off x="3134038" y="3668939"/>
              <a:ext cx="0" cy="288032"/>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Arrow Connector 65">
              <a:extLst>
                <a:ext uri="{FF2B5EF4-FFF2-40B4-BE49-F238E27FC236}">
                  <a16:creationId xmlns:a16="http://schemas.microsoft.com/office/drawing/2014/main" id="{21D57C4A-BD34-4AB4-BD47-AC7EBA5FF01C}"/>
                </a:ext>
              </a:extLst>
            </p:cNvPr>
            <p:cNvCxnSpPr/>
            <p:nvPr/>
          </p:nvCxnSpPr>
          <p:spPr bwMode="auto">
            <a:xfrm flipV="1">
              <a:off x="4502190" y="3668939"/>
              <a:ext cx="0" cy="288032"/>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Arrow Connector 66">
              <a:extLst>
                <a:ext uri="{FF2B5EF4-FFF2-40B4-BE49-F238E27FC236}">
                  <a16:creationId xmlns:a16="http://schemas.microsoft.com/office/drawing/2014/main" id="{D82F2308-C71A-4445-A740-B6AEF564E71F}"/>
                </a:ext>
              </a:extLst>
            </p:cNvPr>
            <p:cNvCxnSpPr/>
            <p:nvPr/>
          </p:nvCxnSpPr>
          <p:spPr bwMode="auto">
            <a:xfrm flipV="1">
              <a:off x="6052491" y="3668939"/>
              <a:ext cx="0" cy="288032"/>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Straight Arrow Connector 67">
              <a:extLst>
                <a:ext uri="{FF2B5EF4-FFF2-40B4-BE49-F238E27FC236}">
                  <a16:creationId xmlns:a16="http://schemas.microsoft.com/office/drawing/2014/main" id="{4D561CA0-7EDA-4B4B-B97C-67E1AFA991A4}"/>
                </a:ext>
              </a:extLst>
            </p:cNvPr>
            <p:cNvCxnSpPr/>
            <p:nvPr/>
          </p:nvCxnSpPr>
          <p:spPr bwMode="auto">
            <a:xfrm flipV="1">
              <a:off x="7236296" y="3696278"/>
              <a:ext cx="0" cy="288032"/>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9" name="Rektangel 16">
              <a:extLst>
                <a:ext uri="{FF2B5EF4-FFF2-40B4-BE49-F238E27FC236}">
                  <a16:creationId xmlns:a16="http://schemas.microsoft.com/office/drawing/2014/main" id="{816F9E23-60AB-4A4D-A45E-879F55C6973B}"/>
                </a:ext>
              </a:extLst>
            </p:cNvPr>
            <p:cNvSpPr/>
            <p:nvPr/>
          </p:nvSpPr>
          <p:spPr>
            <a:xfrm>
              <a:off x="6934039" y="3432270"/>
              <a:ext cx="516837" cy="152412"/>
            </a:xfrm>
            <a:prstGeom prst="rect">
              <a:avLst/>
            </a:prstGeom>
            <a:solidFill>
              <a:srgbClr val="8396CC"/>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70" name="Ellipse 17">
              <a:extLst>
                <a:ext uri="{FF2B5EF4-FFF2-40B4-BE49-F238E27FC236}">
                  <a16:creationId xmlns:a16="http://schemas.microsoft.com/office/drawing/2014/main" id="{54CCBDBC-658B-43D0-892D-848934E43850}"/>
                </a:ext>
              </a:extLst>
            </p:cNvPr>
            <p:cNvSpPr/>
            <p:nvPr/>
          </p:nvSpPr>
          <p:spPr>
            <a:xfrm>
              <a:off x="6934039" y="3432270"/>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D9D9D9"/>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71" name="Ellipse 18">
              <a:extLst>
                <a:ext uri="{FF2B5EF4-FFF2-40B4-BE49-F238E27FC236}">
                  <a16:creationId xmlns:a16="http://schemas.microsoft.com/office/drawing/2014/main" id="{C1B409E6-6D19-4E60-96E3-AF74566022C7}"/>
                </a:ext>
              </a:extLst>
            </p:cNvPr>
            <p:cNvSpPr/>
            <p:nvPr/>
          </p:nvSpPr>
          <p:spPr>
            <a:xfrm>
              <a:off x="7085692" y="3429710"/>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chemeClr val="tx2">
                <a:lumMod val="65000"/>
              </a:schemeClr>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72" name="Ellipse 19">
              <a:extLst>
                <a:ext uri="{FF2B5EF4-FFF2-40B4-BE49-F238E27FC236}">
                  <a16:creationId xmlns:a16="http://schemas.microsoft.com/office/drawing/2014/main" id="{31A7833D-054B-4C28-AECD-E93110033FF5}"/>
                </a:ext>
              </a:extLst>
            </p:cNvPr>
            <p:cNvSpPr/>
            <p:nvPr/>
          </p:nvSpPr>
          <p:spPr>
            <a:xfrm>
              <a:off x="7297888" y="3431118"/>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7F7F7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grpSp>
          <p:nvGrpSpPr>
            <p:cNvPr id="111" name="Group 110">
              <a:extLst>
                <a:ext uri="{FF2B5EF4-FFF2-40B4-BE49-F238E27FC236}">
                  <a16:creationId xmlns:a16="http://schemas.microsoft.com/office/drawing/2014/main" id="{84617DDE-F0D3-4F62-8965-075D3C54837B}"/>
                </a:ext>
              </a:extLst>
            </p:cNvPr>
            <p:cNvGrpSpPr/>
            <p:nvPr/>
          </p:nvGrpSpPr>
          <p:grpSpPr>
            <a:xfrm>
              <a:off x="5765986" y="3425916"/>
              <a:ext cx="552919" cy="160074"/>
              <a:chOff x="2660388" y="2887218"/>
              <a:chExt cx="552919" cy="160074"/>
            </a:xfrm>
          </p:grpSpPr>
          <p:sp>
            <p:nvSpPr>
              <p:cNvPr id="112" name="Rektangel 12">
                <a:extLst>
                  <a:ext uri="{FF2B5EF4-FFF2-40B4-BE49-F238E27FC236}">
                    <a16:creationId xmlns:a16="http://schemas.microsoft.com/office/drawing/2014/main" id="{98976492-DAD9-446A-BC0C-7502CF13605A}"/>
                  </a:ext>
                </a:extLst>
              </p:cNvPr>
              <p:cNvSpPr/>
              <p:nvPr/>
            </p:nvSpPr>
            <p:spPr>
              <a:xfrm>
                <a:off x="2660388" y="2893728"/>
                <a:ext cx="552919" cy="153564"/>
              </a:xfrm>
              <a:prstGeom prst="rect">
                <a:avLst/>
              </a:prstGeom>
              <a:solidFill>
                <a:srgbClr val="8396CC"/>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113" name="Ellipse 13">
                <a:extLst>
                  <a:ext uri="{FF2B5EF4-FFF2-40B4-BE49-F238E27FC236}">
                    <a16:creationId xmlns:a16="http://schemas.microsoft.com/office/drawing/2014/main" id="{5511103E-EB35-4EA3-A8AB-C41124EC74B8}"/>
                  </a:ext>
                </a:extLst>
              </p:cNvPr>
              <p:cNvSpPr/>
              <p:nvPr/>
            </p:nvSpPr>
            <p:spPr>
              <a:xfrm>
                <a:off x="2660388" y="2893728"/>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BFBFB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114" name="Ellipse 14">
                <a:extLst>
                  <a:ext uri="{FF2B5EF4-FFF2-40B4-BE49-F238E27FC236}">
                    <a16:creationId xmlns:a16="http://schemas.microsoft.com/office/drawing/2014/main" id="{F803ADE1-ADBF-4A73-9575-8779D12AC1C6}"/>
                  </a:ext>
                </a:extLst>
              </p:cNvPr>
              <p:cNvSpPr/>
              <p:nvPr/>
            </p:nvSpPr>
            <p:spPr>
              <a:xfrm>
                <a:off x="2820152" y="2893728"/>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BFBFB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115" name="Ellipse 15">
                <a:extLst>
                  <a:ext uri="{FF2B5EF4-FFF2-40B4-BE49-F238E27FC236}">
                    <a16:creationId xmlns:a16="http://schemas.microsoft.com/office/drawing/2014/main" id="{29EC81B8-144B-4AB0-955F-AB5248DE80DA}"/>
                  </a:ext>
                </a:extLst>
              </p:cNvPr>
              <p:cNvSpPr/>
              <p:nvPr/>
            </p:nvSpPr>
            <p:spPr>
              <a:xfrm>
                <a:off x="3062148" y="2887218"/>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BFBFB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grpSp>
      </p:grpSp>
      <p:sp>
        <p:nvSpPr>
          <p:cNvPr id="141" name="TextBox 140">
            <a:extLst>
              <a:ext uri="{FF2B5EF4-FFF2-40B4-BE49-F238E27FC236}">
                <a16:creationId xmlns:a16="http://schemas.microsoft.com/office/drawing/2014/main" id="{1229CBBA-9F07-4C30-8244-9AFCB682EBF1}"/>
              </a:ext>
            </a:extLst>
          </p:cNvPr>
          <p:cNvSpPr txBox="1"/>
          <p:nvPr/>
        </p:nvSpPr>
        <p:spPr bwMode="white">
          <a:xfrm>
            <a:off x="293286" y="1157587"/>
            <a:ext cx="8405309"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r>
              <a:rPr lang="en-US" sz="2200" baseline="0" dirty="0">
                <a:solidFill>
                  <a:schemeClr val="accent1">
                    <a:lumMod val="75000"/>
                  </a:schemeClr>
                </a:solidFill>
              </a:rPr>
              <a:t>The text is first tokenized (into </a:t>
            </a:r>
            <a:r>
              <a:rPr lang="en-US" sz="2200" i="1" baseline="0" dirty="0" err="1">
                <a:solidFill>
                  <a:schemeClr val="accent1">
                    <a:lumMod val="75000"/>
                  </a:schemeClr>
                </a:solidFill>
              </a:rPr>
              <a:t>wordpieces</a:t>
            </a:r>
            <a:r>
              <a:rPr lang="en-US" sz="2200" baseline="0" dirty="0">
                <a:solidFill>
                  <a:schemeClr val="accent1">
                    <a:lumMod val="75000"/>
                  </a:schemeClr>
                </a:solidFill>
              </a:rPr>
              <a:t>) </a:t>
            </a:r>
          </a:p>
        </p:txBody>
      </p:sp>
      <p:sp>
        <p:nvSpPr>
          <p:cNvPr id="143" name="TextBox 142">
            <a:extLst>
              <a:ext uri="{FF2B5EF4-FFF2-40B4-BE49-F238E27FC236}">
                <a16:creationId xmlns:a16="http://schemas.microsoft.com/office/drawing/2014/main" id="{2410ADE0-1625-47BA-9A1F-37110A7DD879}"/>
              </a:ext>
            </a:extLst>
          </p:cNvPr>
          <p:cNvSpPr txBox="1"/>
          <p:nvPr/>
        </p:nvSpPr>
        <p:spPr bwMode="white">
          <a:xfrm>
            <a:off x="343155" y="1734562"/>
            <a:ext cx="8405309"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2200" dirty="0">
                <a:solidFill>
                  <a:schemeClr val="accent1">
                    <a:lumMod val="75000"/>
                  </a:schemeClr>
                </a:solidFill>
              </a:rPr>
              <a:t>And each token is mapped to a (learned) word vector,</a:t>
            </a:r>
          </a:p>
          <a:p>
            <a:r>
              <a:rPr lang="en-US" sz="2200" dirty="0">
                <a:solidFill>
                  <a:schemeClr val="accent1">
                    <a:lumMod val="75000"/>
                  </a:schemeClr>
                </a:solidFill>
              </a:rPr>
              <a:t>which is a numeric array like [-2.42, 0.566, 3.239, … ]</a:t>
            </a:r>
          </a:p>
        </p:txBody>
      </p:sp>
      <p:sp>
        <p:nvSpPr>
          <p:cNvPr id="145" name="TextBox 144">
            <a:extLst>
              <a:ext uri="{FF2B5EF4-FFF2-40B4-BE49-F238E27FC236}">
                <a16:creationId xmlns:a16="http://schemas.microsoft.com/office/drawing/2014/main" id="{F5BA881A-C266-41DB-9E4B-B644AEA2A8E8}"/>
              </a:ext>
            </a:extLst>
          </p:cNvPr>
          <p:cNvSpPr txBox="1"/>
          <p:nvPr/>
        </p:nvSpPr>
        <p:spPr bwMode="white">
          <a:xfrm>
            <a:off x="409307" y="4426979"/>
            <a:ext cx="8352928" cy="400110"/>
          </a:xfrm>
          <a:prstGeom prst="rect">
            <a:avLst/>
          </a:prstGeom>
          <a:solidFill>
            <a:schemeClr val="bg2"/>
          </a:solidFill>
          <a:ln>
            <a:noFill/>
          </a:ln>
          <a:effectLst/>
        </p:spPr>
        <p:txBody>
          <a:bodyPr vert="horz" wrap="square" lIns="91440" tIns="45720" rIns="91440" bIns="45720" numCol="1" rtlCol="0" anchor="t" anchorCtr="0" compatLnSpc="1">
            <a:prstTxWarp prst="textNoShape">
              <a:avLst/>
            </a:prstTxWarp>
            <a:spAutoFit/>
          </a:bodyPr>
          <a:lstStyle/>
          <a:p>
            <a:r>
              <a:rPr lang="en-US" dirty="0"/>
              <a:t>0           1          2         3                  4                    5               6</a:t>
            </a:r>
          </a:p>
        </p:txBody>
      </p:sp>
    </p:spTree>
    <p:extLst>
      <p:ext uri="{BB962C8B-B14F-4D97-AF65-F5344CB8AC3E}">
        <p14:creationId xmlns:p14="http://schemas.microsoft.com/office/powerpoint/2010/main" val="3978248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4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 grpId="0"/>
      <p:bldP spid="143" grpId="0"/>
      <p:bldP spid="14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42E28-46D5-41B8-BB5A-77735A481935}"/>
              </a:ext>
            </a:extLst>
          </p:cNvPr>
          <p:cNvSpPr>
            <a:spLocks noGrp="1"/>
          </p:cNvSpPr>
          <p:nvPr>
            <p:ph type="title"/>
          </p:nvPr>
        </p:nvSpPr>
        <p:spPr/>
        <p:txBody>
          <a:bodyPr/>
          <a:lstStyle/>
          <a:p>
            <a:r>
              <a:rPr lang="en-US" dirty="0"/>
              <a:t>Self-attention</a:t>
            </a:r>
            <a:endParaRPr lang="nb-NO" dirty="0"/>
          </a:p>
        </p:txBody>
      </p:sp>
      <p:sp>
        <p:nvSpPr>
          <p:cNvPr id="4" name="Slide Number Placeholder 3">
            <a:extLst>
              <a:ext uri="{FF2B5EF4-FFF2-40B4-BE49-F238E27FC236}">
                <a16:creationId xmlns:a16="http://schemas.microsoft.com/office/drawing/2014/main" id="{96364332-C3A1-4142-BC96-71BF163CA77A}"/>
              </a:ext>
            </a:extLst>
          </p:cNvPr>
          <p:cNvSpPr>
            <a:spLocks noGrp="1"/>
          </p:cNvSpPr>
          <p:nvPr>
            <p:ph type="sldNum" sz="quarter" idx="10"/>
          </p:nvPr>
        </p:nvSpPr>
        <p:spPr/>
        <p:txBody>
          <a:bodyPr/>
          <a:lstStyle/>
          <a:p>
            <a:fld id="{3E97971C-2FE7-4FD3-B01F-4B5E83D933F8}" type="slidenum">
              <a:rPr lang="en-GB" noProof="0" smtClean="0"/>
              <a:pPr/>
              <a:t>5</a:t>
            </a:fld>
            <a:endParaRPr lang="en-GB" noProof="0" dirty="0"/>
          </a:p>
        </p:txBody>
      </p:sp>
      <p:sp>
        <p:nvSpPr>
          <p:cNvPr id="6" name="TextBox 5">
            <a:extLst>
              <a:ext uri="{FF2B5EF4-FFF2-40B4-BE49-F238E27FC236}">
                <a16:creationId xmlns:a16="http://schemas.microsoft.com/office/drawing/2014/main" id="{9CFD33B2-0275-4EB7-8C2F-63ECABE0F592}"/>
              </a:ext>
            </a:extLst>
          </p:cNvPr>
          <p:cNvSpPr txBox="1"/>
          <p:nvPr/>
        </p:nvSpPr>
        <p:spPr bwMode="white">
          <a:xfrm>
            <a:off x="205049" y="3959316"/>
            <a:ext cx="8352928" cy="1138773"/>
          </a:xfrm>
          <a:prstGeom prst="rect">
            <a:avLst/>
          </a:prstGeom>
          <a:solidFill>
            <a:schemeClr val="bg2"/>
          </a:solidFill>
          <a:ln>
            <a:noFill/>
          </a:ln>
          <a:effectLst/>
        </p:spPr>
        <p:txBody>
          <a:bodyPr vert="horz" wrap="square" lIns="91440" tIns="45720" rIns="91440" bIns="45720" numCol="1" rtlCol="0" anchor="t" anchorCtr="0" compatLnSpc="1">
            <a:prstTxWarp prst="textNoShape">
              <a:avLst/>
            </a:prstTxWarp>
            <a:spAutoFit/>
          </a:bodyPr>
          <a:lstStyle/>
          <a:p>
            <a:r>
              <a:rPr lang="en-US" sz="2800" dirty="0"/>
              <a:t> </a:t>
            </a:r>
            <a:r>
              <a:rPr lang="en-US" sz="2800" dirty="0" err="1"/>
              <a:t>j</a:t>
            </a:r>
            <a:r>
              <a:rPr lang="en-US" sz="2800" baseline="0" dirty="0" err="1"/>
              <a:t>eg</a:t>
            </a:r>
            <a:r>
              <a:rPr lang="en-US" sz="2800" baseline="0" dirty="0"/>
              <a:t>   lurer   </a:t>
            </a:r>
            <a:r>
              <a:rPr lang="en-US" sz="2800" baseline="0" dirty="0" err="1"/>
              <a:t>på</a:t>
            </a:r>
            <a:r>
              <a:rPr lang="en-US" sz="2800" baseline="0" dirty="0"/>
              <a:t>   om   </a:t>
            </a:r>
            <a:r>
              <a:rPr lang="en-US" sz="2800" baseline="0" dirty="0" err="1"/>
              <a:t>forsikringen</a:t>
            </a:r>
            <a:r>
              <a:rPr lang="en-US" sz="2800" baseline="0" dirty="0"/>
              <a:t>   </a:t>
            </a:r>
            <a:r>
              <a:rPr lang="en-US" sz="2800" baseline="0" dirty="0" err="1"/>
              <a:t>jeg</a:t>
            </a:r>
            <a:r>
              <a:rPr lang="en-US" sz="2800" baseline="0" dirty="0"/>
              <a:t>     </a:t>
            </a:r>
            <a:r>
              <a:rPr lang="en-US" sz="2800" baseline="0" dirty="0" err="1"/>
              <a:t>tegnet</a:t>
            </a:r>
            <a:r>
              <a:rPr lang="en-US" sz="2800" baseline="0" dirty="0"/>
              <a:t>   …</a:t>
            </a:r>
          </a:p>
          <a:p>
            <a:endParaRPr lang="en-US" sz="2800" baseline="0" dirty="0"/>
          </a:p>
          <a:p>
            <a:endParaRPr lang="nb-NO" sz="1200" baseline="0" dirty="0"/>
          </a:p>
        </p:txBody>
      </p:sp>
      <p:cxnSp>
        <p:nvCxnSpPr>
          <p:cNvPr id="8" name="Straight Arrow Connector 7">
            <a:extLst>
              <a:ext uri="{FF2B5EF4-FFF2-40B4-BE49-F238E27FC236}">
                <a16:creationId xmlns:a16="http://schemas.microsoft.com/office/drawing/2014/main" id="{62C1292E-D018-439D-A887-ABEBF612B824}"/>
              </a:ext>
            </a:extLst>
          </p:cNvPr>
          <p:cNvCxnSpPr/>
          <p:nvPr/>
        </p:nvCxnSpPr>
        <p:spPr bwMode="auto">
          <a:xfrm flipV="1">
            <a:off x="613758" y="3671284"/>
            <a:ext cx="0" cy="288032"/>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Rektangel 8">
            <a:extLst>
              <a:ext uri="{FF2B5EF4-FFF2-40B4-BE49-F238E27FC236}">
                <a16:creationId xmlns:a16="http://schemas.microsoft.com/office/drawing/2014/main" id="{DA8D054E-4B74-4414-8174-1B3F16042E7C}"/>
              </a:ext>
            </a:extLst>
          </p:cNvPr>
          <p:cNvSpPr/>
          <p:nvPr/>
        </p:nvSpPr>
        <p:spPr>
          <a:xfrm>
            <a:off x="2019600" y="3429710"/>
            <a:ext cx="588846" cy="157798"/>
          </a:xfrm>
          <a:prstGeom prst="rect">
            <a:avLst/>
          </a:prstGeom>
          <a:solidFill>
            <a:srgbClr val="8396CC"/>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15" name="Ellipse 9">
            <a:extLst>
              <a:ext uri="{FF2B5EF4-FFF2-40B4-BE49-F238E27FC236}">
                <a16:creationId xmlns:a16="http://schemas.microsoft.com/office/drawing/2014/main" id="{C35107F7-C952-439B-B489-4275A343D835}"/>
              </a:ext>
            </a:extLst>
          </p:cNvPr>
          <p:cNvSpPr/>
          <p:nvPr/>
        </p:nvSpPr>
        <p:spPr>
          <a:xfrm>
            <a:off x="2019600" y="3429710"/>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7F7F7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16" name="Ellipse 10">
            <a:extLst>
              <a:ext uri="{FF2B5EF4-FFF2-40B4-BE49-F238E27FC236}">
                <a16:creationId xmlns:a16="http://schemas.microsoft.com/office/drawing/2014/main" id="{2B4EAEA9-0253-4253-8D99-F9C77A8ABEB8}"/>
              </a:ext>
            </a:extLst>
          </p:cNvPr>
          <p:cNvSpPr/>
          <p:nvPr/>
        </p:nvSpPr>
        <p:spPr>
          <a:xfrm>
            <a:off x="2159796" y="3427433"/>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BFBFB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17" name="Ellipse 11">
            <a:extLst>
              <a:ext uri="{FF2B5EF4-FFF2-40B4-BE49-F238E27FC236}">
                <a16:creationId xmlns:a16="http://schemas.microsoft.com/office/drawing/2014/main" id="{F77B139F-36C6-4D6A-9A90-FE39ED3040D8}"/>
              </a:ext>
            </a:extLst>
          </p:cNvPr>
          <p:cNvSpPr/>
          <p:nvPr/>
        </p:nvSpPr>
        <p:spPr>
          <a:xfrm>
            <a:off x="2439328" y="3427433"/>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D9D9D9"/>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18" name="Rektangel 12">
            <a:extLst>
              <a:ext uri="{FF2B5EF4-FFF2-40B4-BE49-F238E27FC236}">
                <a16:creationId xmlns:a16="http://schemas.microsoft.com/office/drawing/2014/main" id="{1A5546EB-D797-4F92-9118-54B8052D53A6}"/>
              </a:ext>
            </a:extLst>
          </p:cNvPr>
          <p:cNvSpPr/>
          <p:nvPr/>
        </p:nvSpPr>
        <p:spPr>
          <a:xfrm>
            <a:off x="2846006" y="3433944"/>
            <a:ext cx="552919" cy="153564"/>
          </a:xfrm>
          <a:prstGeom prst="rect">
            <a:avLst/>
          </a:prstGeom>
          <a:solidFill>
            <a:srgbClr val="8396CC"/>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19" name="Ellipse 13">
            <a:extLst>
              <a:ext uri="{FF2B5EF4-FFF2-40B4-BE49-F238E27FC236}">
                <a16:creationId xmlns:a16="http://schemas.microsoft.com/office/drawing/2014/main" id="{A45CCFCB-EFB4-4FA1-B60B-9D267B801AB5}"/>
              </a:ext>
            </a:extLst>
          </p:cNvPr>
          <p:cNvSpPr/>
          <p:nvPr/>
        </p:nvSpPr>
        <p:spPr>
          <a:xfrm>
            <a:off x="2846006" y="3433944"/>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F2F2F2"/>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20" name="Ellipse 14">
            <a:extLst>
              <a:ext uri="{FF2B5EF4-FFF2-40B4-BE49-F238E27FC236}">
                <a16:creationId xmlns:a16="http://schemas.microsoft.com/office/drawing/2014/main" id="{F48AA802-0622-4C54-BE7F-F8700B8FCB61}"/>
              </a:ext>
            </a:extLst>
          </p:cNvPr>
          <p:cNvSpPr/>
          <p:nvPr/>
        </p:nvSpPr>
        <p:spPr>
          <a:xfrm>
            <a:off x="3005770" y="3433944"/>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BFBFB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21" name="Ellipse 15">
            <a:extLst>
              <a:ext uri="{FF2B5EF4-FFF2-40B4-BE49-F238E27FC236}">
                <a16:creationId xmlns:a16="http://schemas.microsoft.com/office/drawing/2014/main" id="{24C46FC4-5DD9-4241-A4B3-DBDEAC6D14B5}"/>
              </a:ext>
            </a:extLst>
          </p:cNvPr>
          <p:cNvSpPr/>
          <p:nvPr/>
        </p:nvSpPr>
        <p:spPr>
          <a:xfrm>
            <a:off x="3247766" y="3427433"/>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BFBFB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22" name="Rektangel 16">
            <a:extLst>
              <a:ext uri="{FF2B5EF4-FFF2-40B4-BE49-F238E27FC236}">
                <a16:creationId xmlns:a16="http://schemas.microsoft.com/office/drawing/2014/main" id="{9F51790A-423C-41C0-B51D-F0A6A450BEC0}"/>
              </a:ext>
            </a:extLst>
          </p:cNvPr>
          <p:cNvSpPr/>
          <p:nvPr/>
        </p:nvSpPr>
        <p:spPr>
          <a:xfrm>
            <a:off x="4273385" y="3435096"/>
            <a:ext cx="516837" cy="152412"/>
          </a:xfrm>
          <a:prstGeom prst="rect">
            <a:avLst/>
          </a:prstGeom>
          <a:solidFill>
            <a:srgbClr val="8396CC"/>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23" name="Ellipse 17">
            <a:extLst>
              <a:ext uri="{FF2B5EF4-FFF2-40B4-BE49-F238E27FC236}">
                <a16:creationId xmlns:a16="http://schemas.microsoft.com/office/drawing/2014/main" id="{41304500-2652-478D-AC62-D9C1335C12E0}"/>
              </a:ext>
            </a:extLst>
          </p:cNvPr>
          <p:cNvSpPr/>
          <p:nvPr/>
        </p:nvSpPr>
        <p:spPr>
          <a:xfrm>
            <a:off x="4273385" y="3435096"/>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D9D9D9"/>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24" name="Ellipse 18">
            <a:extLst>
              <a:ext uri="{FF2B5EF4-FFF2-40B4-BE49-F238E27FC236}">
                <a16:creationId xmlns:a16="http://schemas.microsoft.com/office/drawing/2014/main" id="{4BC395EB-A232-43FA-8DE3-E0C962D19053}"/>
              </a:ext>
            </a:extLst>
          </p:cNvPr>
          <p:cNvSpPr/>
          <p:nvPr/>
        </p:nvSpPr>
        <p:spPr>
          <a:xfrm>
            <a:off x="4425038" y="3432536"/>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BFBFB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25" name="Ellipse 19">
            <a:extLst>
              <a:ext uri="{FF2B5EF4-FFF2-40B4-BE49-F238E27FC236}">
                <a16:creationId xmlns:a16="http://schemas.microsoft.com/office/drawing/2014/main" id="{DC46E951-29C7-4313-B1A1-F81CFD2D9EF8}"/>
              </a:ext>
            </a:extLst>
          </p:cNvPr>
          <p:cNvSpPr/>
          <p:nvPr/>
        </p:nvSpPr>
        <p:spPr>
          <a:xfrm>
            <a:off x="4637234" y="3433944"/>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7F7F7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grpSp>
        <p:nvGrpSpPr>
          <p:cNvPr id="57" name="Group 56">
            <a:extLst>
              <a:ext uri="{FF2B5EF4-FFF2-40B4-BE49-F238E27FC236}">
                <a16:creationId xmlns:a16="http://schemas.microsoft.com/office/drawing/2014/main" id="{D4AE1F7F-86A6-4DC3-9443-B178A05E6BD5}"/>
              </a:ext>
            </a:extLst>
          </p:cNvPr>
          <p:cNvGrpSpPr/>
          <p:nvPr/>
        </p:nvGrpSpPr>
        <p:grpSpPr>
          <a:xfrm>
            <a:off x="337298" y="3435846"/>
            <a:ext cx="552919" cy="160074"/>
            <a:chOff x="2660388" y="2887218"/>
            <a:chExt cx="552919" cy="160074"/>
          </a:xfrm>
        </p:grpSpPr>
        <p:sp>
          <p:nvSpPr>
            <p:cNvPr id="44" name="Rektangel 12">
              <a:extLst>
                <a:ext uri="{FF2B5EF4-FFF2-40B4-BE49-F238E27FC236}">
                  <a16:creationId xmlns:a16="http://schemas.microsoft.com/office/drawing/2014/main" id="{814E4294-1A24-44F7-8651-428A26442876}"/>
                </a:ext>
              </a:extLst>
            </p:cNvPr>
            <p:cNvSpPr/>
            <p:nvPr/>
          </p:nvSpPr>
          <p:spPr>
            <a:xfrm>
              <a:off x="2660388" y="2893728"/>
              <a:ext cx="552919" cy="153564"/>
            </a:xfrm>
            <a:prstGeom prst="rect">
              <a:avLst/>
            </a:prstGeom>
            <a:solidFill>
              <a:srgbClr val="8396CC"/>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45" name="Ellipse 13">
              <a:extLst>
                <a:ext uri="{FF2B5EF4-FFF2-40B4-BE49-F238E27FC236}">
                  <a16:creationId xmlns:a16="http://schemas.microsoft.com/office/drawing/2014/main" id="{E399EEDD-C795-44D5-A478-CDFE4B6C8425}"/>
                </a:ext>
              </a:extLst>
            </p:cNvPr>
            <p:cNvSpPr/>
            <p:nvPr/>
          </p:nvSpPr>
          <p:spPr>
            <a:xfrm>
              <a:off x="2660388" y="2893728"/>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BFBFB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46" name="Ellipse 14">
              <a:extLst>
                <a:ext uri="{FF2B5EF4-FFF2-40B4-BE49-F238E27FC236}">
                  <a16:creationId xmlns:a16="http://schemas.microsoft.com/office/drawing/2014/main" id="{77C778FF-3595-4622-99BE-650CDD247B7E}"/>
                </a:ext>
              </a:extLst>
            </p:cNvPr>
            <p:cNvSpPr/>
            <p:nvPr/>
          </p:nvSpPr>
          <p:spPr>
            <a:xfrm>
              <a:off x="2820152" y="2893728"/>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BFBFB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47" name="Ellipse 15">
              <a:extLst>
                <a:ext uri="{FF2B5EF4-FFF2-40B4-BE49-F238E27FC236}">
                  <a16:creationId xmlns:a16="http://schemas.microsoft.com/office/drawing/2014/main" id="{EDB4ED7E-B0D6-49FC-9E3B-9827394F4FFE}"/>
                </a:ext>
              </a:extLst>
            </p:cNvPr>
            <p:cNvSpPr/>
            <p:nvPr/>
          </p:nvSpPr>
          <p:spPr>
            <a:xfrm>
              <a:off x="3062148" y="2887218"/>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BFBFB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grpSp>
      <p:cxnSp>
        <p:nvCxnSpPr>
          <p:cNvPr id="58" name="Straight Arrow Connector 57">
            <a:extLst>
              <a:ext uri="{FF2B5EF4-FFF2-40B4-BE49-F238E27FC236}">
                <a16:creationId xmlns:a16="http://schemas.microsoft.com/office/drawing/2014/main" id="{61312D55-5407-44F7-9011-9C0BEA576EB1}"/>
              </a:ext>
            </a:extLst>
          </p:cNvPr>
          <p:cNvCxnSpPr/>
          <p:nvPr/>
        </p:nvCxnSpPr>
        <p:spPr bwMode="auto">
          <a:xfrm flipV="1">
            <a:off x="1453761" y="3668939"/>
            <a:ext cx="0" cy="288032"/>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9" name="Group 58">
            <a:extLst>
              <a:ext uri="{FF2B5EF4-FFF2-40B4-BE49-F238E27FC236}">
                <a16:creationId xmlns:a16="http://schemas.microsoft.com/office/drawing/2014/main" id="{5CACA8E8-2912-43A4-866D-E3344A1B8F3F}"/>
              </a:ext>
            </a:extLst>
          </p:cNvPr>
          <p:cNvGrpSpPr/>
          <p:nvPr/>
        </p:nvGrpSpPr>
        <p:grpSpPr>
          <a:xfrm>
            <a:off x="1177301" y="3433501"/>
            <a:ext cx="552919" cy="160074"/>
            <a:chOff x="2660388" y="2887218"/>
            <a:chExt cx="552919" cy="160074"/>
          </a:xfrm>
        </p:grpSpPr>
        <p:sp>
          <p:nvSpPr>
            <p:cNvPr id="60" name="Rektangel 12">
              <a:extLst>
                <a:ext uri="{FF2B5EF4-FFF2-40B4-BE49-F238E27FC236}">
                  <a16:creationId xmlns:a16="http://schemas.microsoft.com/office/drawing/2014/main" id="{77120E72-43B5-4AE4-A5A8-1B458AD32053}"/>
                </a:ext>
              </a:extLst>
            </p:cNvPr>
            <p:cNvSpPr/>
            <p:nvPr/>
          </p:nvSpPr>
          <p:spPr>
            <a:xfrm>
              <a:off x="2660388" y="2893728"/>
              <a:ext cx="552919" cy="153564"/>
            </a:xfrm>
            <a:prstGeom prst="rect">
              <a:avLst/>
            </a:prstGeom>
            <a:solidFill>
              <a:srgbClr val="8396CC"/>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61" name="Ellipse 13">
              <a:extLst>
                <a:ext uri="{FF2B5EF4-FFF2-40B4-BE49-F238E27FC236}">
                  <a16:creationId xmlns:a16="http://schemas.microsoft.com/office/drawing/2014/main" id="{3E0531EC-CEA1-4CA7-8D6C-1BBB0F6B06C3}"/>
                </a:ext>
              </a:extLst>
            </p:cNvPr>
            <p:cNvSpPr/>
            <p:nvPr/>
          </p:nvSpPr>
          <p:spPr>
            <a:xfrm>
              <a:off x="2660388" y="2893728"/>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BFBFB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62" name="Ellipse 14">
              <a:extLst>
                <a:ext uri="{FF2B5EF4-FFF2-40B4-BE49-F238E27FC236}">
                  <a16:creationId xmlns:a16="http://schemas.microsoft.com/office/drawing/2014/main" id="{4E2330B2-E8EC-46F9-83D8-2ADF0F6E162D}"/>
                </a:ext>
              </a:extLst>
            </p:cNvPr>
            <p:cNvSpPr/>
            <p:nvPr/>
          </p:nvSpPr>
          <p:spPr>
            <a:xfrm>
              <a:off x="2820152" y="2893728"/>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BFBFB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63" name="Ellipse 15">
              <a:extLst>
                <a:ext uri="{FF2B5EF4-FFF2-40B4-BE49-F238E27FC236}">
                  <a16:creationId xmlns:a16="http://schemas.microsoft.com/office/drawing/2014/main" id="{58D2DA0B-2A58-433F-8FBC-852CAF7151D9}"/>
                </a:ext>
              </a:extLst>
            </p:cNvPr>
            <p:cNvSpPr/>
            <p:nvPr/>
          </p:nvSpPr>
          <p:spPr>
            <a:xfrm>
              <a:off x="3062148" y="2887218"/>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BFBFB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grpSp>
      <p:cxnSp>
        <p:nvCxnSpPr>
          <p:cNvPr id="64" name="Straight Arrow Connector 63">
            <a:extLst>
              <a:ext uri="{FF2B5EF4-FFF2-40B4-BE49-F238E27FC236}">
                <a16:creationId xmlns:a16="http://schemas.microsoft.com/office/drawing/2014/main" id="{D4053723-8206-464C-A70B-3D3633CA38BA}"/>
              </a:ext>
            </a:extLst>
          </p:cNvPr>
          <p:cNvCxnSpPr/>
          <p:nvPr/>
        </p:nvCxnSpPr>
        <p:spPr bwMode="auto">
          <a:xfrm flipV="1">
            <a:off x="2341950" y="3668939"/>
            <a:ext cx="0" cy="288032"/>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Straight Arrow Connector 64">
            <a:extLst>
              <a:ext uri="{FF2B5EF4-FFF2-40B4-BE49-F238E27FC236}">
                <a16:creationId xmlns:a16="http://schemas.microsoft.com/office/drawing/2014/main" id="{EC2BDD42-C39F-4DB9-9657-D93F0856B071}"/>
              </a:ext>
            </a:extLst>
          </p:cNvPr>
          <p:cNvCxnSpPr/>
          <p:nvPr/>
        </p:nvCxnSpPr>
        <p:spPr bwMode="auto">
          <a:xfrm flipV="1">
            <a:off x="3134038" y="3668939"/>
            <a:ext cx="0" cy="288032"/>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Arrow Connector 65">
            <a:extLst>
              <a:ext uri="{FF2B5EF4-FFF2-40B4-BE49-F238E27FC236}">
                <a16:creationId xmlns:a16="http://schemas.microsoft.com/office/drawing/2014/main" id="{21D57C4A-BD34-4AB4-BD47-AC7EBA5FF01C}"/>
              </a:ext>
            </a:extLst>
          </p:cNvPr>
          <p:cNvCxnSpPr/>
          <p:nvPr/>
        </p:nvCxnSpPr>
        <p:spPr bwMode="auto">
          <a:xfrm flipV="1">
            <a:off x="4502190" y="3668939"/>
            <a:ext cx="0" cy="288032"/>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Arrow Connector 66">
            <a:extLst>
              <a:ext uri="{FF2B5EF4-FFF2-40B4-BE49-F238E27FC236}">
                <a16:creationId xmlns:a16="http://schemas.microsoft.com/office/drawing/2014/main" id="{D82F2308-C71A-4445-A740-B6AEF564E71F}"/>
              </a:ext>
            </a:extLst>
          </p:cNvPr>
          <p:cNvCxnSpPr/>
          <p:nvPr/>
        </p:nvCxnSpPr>
        <p:spPr bwMode="auto">
          <a:xfrm flipV="1">
            <a:off x="6052491" y="3668939"/>
            <a:ext cx="0" cy="288032"/>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Straight Arrow Connector 67">
            <a:extLst>
              <a:ext uri="{FF2B5EF4-FFF2-40B4-BE49-F238E27FC236}">
                <a16:creationId xmlns:a16="http://schemas.microsoft.com/office/drawing/2014/main" id="{4D561CA0-7EDA-4B4B-B97C-67E1AFA991A4}"/>
              </a:ext>
            </a:extLst>
          </p:cNvPr>
          <p:cNvCxnSpPr/>
          <p:nvPr/>
        </p:nvCxnSpPr>
        <p:spPr bwMode="auto">
          <a:xfrm flipV="1">
            <a:off x="7236296" y="3696278"/>
            <a:ext cx="0" cy="288032"/>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9" name="Rektangel 16">
            <a:extLst>
              <a:ext uri="{FF2B5EF4-FFF2-40B4-BE49-F238E27FC236}">
                <a16:creationId xmlns:a16="http://schemas.microsoft.com/office/drawing/2014/main" id="{816F9E23-60AB-4A4D-A45E-879F55C6973B}"/>
              </a:ext>
            </a:extLst>
          </p:cNvPr>
          <p:cNvSpPr/>
          <p:nvPr/>
        </p:nvSpPr>
        <p:spPr>
          <a:xfrm>
            <a:off x="6934039" y="3432270"/>
            <a:ext cx="516837" cy="152412"/>
          </a:xfrm>
          <a:prstGeom prst="rect">
            <a:avLst/>
          </a:prstGeom>
          <a:solidFill>
            <a:srgbClr val="8396CC"/>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70" name="Ellipse 17">
            <a:extLst>
              <a:ext uri="{FF2B5EF4-FFF2-40B4-BE49-F238E27FC236}">
                <a16:creationId xmlns:a16="http://schemas.microsoft.com/office/drawing/2014/main" id="{54CCBDBC-658B-43D0-892D-848934E43850}"/>
              </a:ext>
            </a:extLst>
          </p:cNvPr>
          <p:cNvSpPr/>
          <p:nvPr/>
        </p:nvSpPr>
        <p:spPr>
          <a:xfrm>
            <a:off x="6934039" y="3432270"/>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D9D9D9"/>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71" name="Ellipse 18">
            <a:extLst>
              <a:ext uri="{FF2B5EF4-FFF2-40B4-BE49-F238E27FC236}">
                <a16:creationId xmlns:a16="http://schemas.microsoft.com/office/drawing/2014/main" id="{C1B409E6-6D19-4E60-96E3-AF74566022C7}"/>
              </a:ext>
            </a:extLst>
          </p:cNvPr>
          <p:cNvSpPr/>
          <p:nvPr/>
        </p:nvSpPr>
        <p:spPr>
          <a:xfrm>
            <a:off x="7085692" y="3429710"/>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chemeClr val="tx2">
              <a:lumMod val="65000"/>
            </a:schemeClr>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72" name="Ellipse 19">
            <a:extLst>
              <a:ext uri="{FF2B5EF4-FFF2-40B4-BE49-F238E27FC236}">
                <a16:creationId xmlns:a16="http://schemas.microsoft.com/office/drawing/2014/main" id="{31A7833D-054B-4C28-AECD-E93110033FF5}"/>
              </a:ext>
            </a:extLst>
          </p:cNvPr>
          <p:cNvSpPr/>
          <p:nvPr/>
        </p:nvSpPr>
        <p:spPr>
          <a:xfrm>
            <a:off x="7297888" y="3431118"/>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7F7F7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cxnSp>
        <p:nvCxnSpPr>
          <p:cNvPr id="73" name="Straight Arrow Connector 72">
            <a:extLst>
              <a:ext uri="{FF2B5EF4-FFF2-40B4-BE49-F238E27FC236}">
                <a16:creationId xmlns:a16="http://schemas.microsoft.com/office/drawing/2014/main" id="{AD41BF22-6809-465D-83F9-61EE9BC8E23B}"/>
              </a:ext>
            </a:extLst>
          </p:cNvPr>
          <p:cNvCxnSpPr/>
          <p:nvPr/>
        </p:nvCxnSpPr>
        <p:spPr bwMode="auto">
          <a:xfrm flipH="1" flipV="1">
            <a:off x="4142150" y="3075806"/>
            <a:ext cx="252371" cy="288032"/>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Straight Arrow Connector 74">
            <a:extLst>
              <a:ext uri="{FF2B5EF4-FFF2-40B4-BE49-F238E27FC236}">
                <a16:creationId xmlns:a16="http://schemas.microsoft.com/office/drawing/2014/main" id="{E91C18EC-3928-45CA-9C0A-1CC95A8E403C}"/>
              </a:ext>
            </a:extLst>
          </p:cNvPr>
          <p:cNvCxnSpPr/>
          <p:nvPr/>
        </p:nvCxnSpPr>
        <p:spPr bwMode="auto">
          <a:xfrm flipV="1">
            <a:off x="4508440" y="3003798"/>
            <a:ext cx="11633" cy="373098"/>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Arrow Connector 77">
            <a:extLst>
              <a:ext uri="{FF2B5EF4-FFF2-40B4-BE49-F238E27FC236}">
                <a16:creationId xmlns:a16="http://schemas.microsoft.com/office/drawing/2014/main" id="{04E7E94E-14B7-48E0-ADA9-23CC93A461CD}"/>
              </a:ext>
            </a:extLst>
          </p:cNvPr>
          <p:cNvCxnSpPr/>
          <p:nvPr/>
        </p:nvCxnSpPr>
        <p:spPr bwMode="auto">
          <a:xfrm flipV="1">
            <a:off x="4642944" y="3071930"/>
            <a:ext cx="294555" cy="296416"/>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Arrow Connector 82">
            <a:extLst>
              <a:ext uri="{FF2B5EF4-FFF2-40B4-BE49-F238E27FC236}">
                <a16:creationId xmlns:a16="http://schemas.microsoft.com/office/drawing/2014/main" id="{90340343-4B2D-42DA-9F0A-C3042513B4D1}"/>
              </a:ext>
            </a:extLst>
          </p:cNvPr>
          <p:cNvCxnSpPr/>
          <p:nvPr/>
        </p:nvCxnSpPr>
        <p:spPr bwMode="auto">
          <a:xfrm flipH="1" flipV="1">
            <a:off x="2753399" y="3054601"/>
            <a:ext cx="252371" cy="288032"/>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Arrow Connector 83">
            <a:extLst>
              <a:ext uri="{FF2B5EF4-FFF2-40B4-BE49-F238E27FC236}">
                <a16:creationId xmlns:a16="http://schemas.microsoft.com/office/drawing/2014/main" id="{4C8D8502-814D-4098-B022-67C1DC981554}"/>
              </a:ext>
            </a:extLst>
          </p:cNvPr>
          <p:cNvCxnSpPr/>
          <p:nvPr/>
        </p:nvCxnSpPr>
        <p:spPr bwMode="auto">
          <a:xfrm flipV="1">
            <a:off x="3119689" y="2982593"/>
            <a:ext cx="11633" cy="373098"/>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Arrow Connector 84">
            <a:extLst>
              <a:ext uri="{FF2B5EF4-FFF2-40B4-BE49-F238E27FC236}">
                <a16:creationId xmlns:a16="http://schemas.microsoft.com/office/drawing/2014/main" id="{C6F8E8E0-E529-44EA-A9B9-39E9E3CEC80C}"/>
              </a:ext>
            </a:extLst>
          </p:cNvPr>
          <p:cNvCxnSpPr/>
          <p:nvPr/>
        </p:nvCxnSpPr>
        <p:spPr bwMode="auto">
          <a:xfrm flipV="1">
            <a:off x="3254193" y="3050725"/>
            <a:ext cx="294555" cy="296416"/>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Straight Arrow Connector 85">
            <a:extLst>
              <a:ext uri="{FF2B5EF4-FFF2-40B4-BE49-F238E27FC236}">
                <a16:creationId xmlns:a16="http://schemas.microsoft.com/office/drawing/2014/main" id="{31C752AC-C94E-47EF-9047-5F625201A954}"/>
              </a:ext>
            </a:extLst>
          </p:cNvPr>
          <p:cNvCxnSpPr/>
          <p:nvPr/>
        </p:nvCxnSpPr>
        <p:spPr bwMode="auto">
          <a:xfrm flipH="1" flipV="1">
            <a:off x="1893414" y="3072752"/>
            <a:ext cx="252371" cy="288032"/>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Straight Arrow Connector 86">
            <a:extLst>
              <a:ext uri="{FF2B5EF4-FFF2-40B4-BE49-F238E27FC236}">
                <a16:creationId xmlns:a16="http://schemas.microsoft.com/office/drawing/2014/main" id="{ADAAA33B-53DA-40C7-8776-9FDF35994EE6}"/>
              </a:ext>
            </a:extLst>
          </p:cNvPr>
          <p:cNvCxnSpPr/>
          <p:nvPr/>
        </p:nvCxnSpPr>
        <p:spPr bwMode="auto">
          <a:xfrm flipV="1">
            <a:off x="2259704" y="3000744"/>
            <a:ext cx="11633" cy="373098"/>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Straight Arrow Connector 87">
            <a:extLst>
              <a:ext uri="{FF2B5EF4-FFF2-40B4-BE49-F238E27FC236}">
                <a16:creationId xmlns:a16="http://schemas.microsoft.com/office/drawing/2014/main" id="{36E6C440-7EDE-4270-BEF5-180A7BBCC92C}"/>
              </a:ext>
            </a:extLst>
          </p:cNvPr>
          <p:cNvCxnSpPr/>
          <p:nvPr/>
        </p:nvCxnSpPr>
        <p:spPr bwMode="auto">
          <a:xfrm flipV="1">
            <a:off x="2394208" y="3068876"/>
            <a:ext cx="294555" cy="296416"/>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Arrow Connector 88">
            <a:extLst>
              <a:ext uri="{FF2B5EF4-FFF2-40B4-BE49-F238E27FC236}">
                <a16:creationId xmlns:a16="http://schemas.microsoft.com/office/drawing/2014/main" id="{04876366-5D96-4398-80B4-DCD0CB9009B3}"/>
              </a:ext>
            </a:extLst>
          </p:cNvPr>
          <p:cNvCxnSpPr/>
          <p:nvPr/>
        </p:nvCxnSpPr>
        <p:spPr bwMode="auto">
          <a:xfrm flipH="1" flipV="1">
            <a:off x="1049029" y="3100288"/>
            <a:ext cx="252371" cy="288032"/>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Straight Arrow Connector 89">
            <a:extLst>
              <a:ext uri="{FF2B5EF4-FFF2-40B4-BE49-F238E27FC236}">
                <a16:creationId xmlns:a16="http://schemas.microsoft.com/office/drawing/2014/main" id="{B90E6417-E35F-435B-A6E2-FBF5303F1FC0}"/>
              </a:ext>
            </a:extLst>
          </p:cNvPr>
          <p:cNvCxnSpPr/>
          <p:nvPr/>
        </p:nvCxnSpPr>
        <p:spPr bwMode="auto">
          <a:xfrm flipV="1">
            <a:off x="1415319" y="3028280"/>
            <a:ext cx="11633" cy="373098"/>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Straight Arrow Connector 90">
            <a:extLst>
              <a:ext uri="{FF2B5EF4-FFF2-40B4-BE49-F238E27FC236}">
                <a16:creationId xmlns:a16="http://schemas.microsoft.com/office/drawing/2014/main" id="{E24BECB7-D13B-4424-9C81-DA0BF8B3607A}"/>
              </a:ext>
            </a:extLst>
          </p:cNvPr>
          <p:cNvCxnSpPr/>
          <p:nvPr/>
        </p:nvCxnSpPr>
        <p:spPr bwMode="auto">
          <a:xfrm flipV="1">
            <a:off x="1549823" y="3096412"/>
            <a:ext cx="294555" cy="296416"/>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Straight Arrow Connector 91">
            <a:extLst>
              <a:ext uri="{FF2B5EF4-FFF2-40B4-BE49-F238E27FC236}">
                <a16:creationId xmlns:a16="http://schemas.microsoft.com/office/drawing/2014/main" id="{D36E6289-9675-4613-9662-03ADBE9FE25A}"/>
              </a:ext>
            </a:extLst>
          </p:cNvPr>
          <p:cNvCxnSpPr/>
          <p:nvPr/>
        </p:nvCxnSpPr>
        <p:spPr bwMode="auto">
          <a:xfrm flipH="1" flipV="1">
            <a:off x="179512" y="3074109"/>
            <a:ext cx="252371" cy="288032"/>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Straight Arrow Connector 92">
            <a:extLst>
              <a:ext uri="{FF2B5EF4-FFF2-40B4-BE49-F238E27FC236}">
                <a16:creationId xmlns:a16="http://schemas.microsoft.com/office/drawing/2014/main" id="{727993F9-D555-48C8-B008-07BCE3597088}"/>
              </a:ext>
            </a:extLst>
          </p:cNvPr>
          <p:cNvCxnSpPr/>
          <p:nvPr/>
        </p:nvCxnSpPr>
        <p:spPr bwMode="auto">
          <a:xfrm flipV="1">
            <a:off x="545802" y="3002101"/>
            <a:ext cx="11633" cy="373098"/>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Straight Arrow Connector 93">
            <a:extLst>
              <a:ext uri="{FF2B5EF4-FFF2-40B4-BE49-F238E27FC236}">
                <a16:creationId xmlns:a16="http://schemas.microsoft.com/office/drawing/2014/main" id="{B62C7D60-1344-433C-8D8D-A76EEA50F987}"/>
              </a:ext>
            </a:extLst>
          </p:cNvPr>
          <p:cNvCxnSpPr/>
          <p:nvPr/>
        </p:nvCxnSpPr>
        <p:spPr bwMode="auto">
          <a:xfrm flipV="1">
            <a:off x="680306" y="3070233"/>
            <a:ext cx="294555" cy="296416"/>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Straight Arrow Connector 94">
            <a:extLst>
              <a:ext uri="{FF2B5EF4-FFF2-40B4-BE49-F238E27FC236}">
                <a16:creationId xmlns:a16="http://schemas.microsoft.com/office/drawing/2014/main" id="{B5836D0F-13C0-45EA-966B-2AAB125CC3D7}"/>
              </a:ext>
            </a:extLst>
          </p:cNvPr>
          <p:cNvCxnSpPr/>
          <p:nvPr/>
        </p:nvCxnSpPr>
        <p:spPr bwMode="auto">
          <a:xfrm flipH="1" flipV="1">
            <a:off x="5632409" y="3072752"/>
            <a:ext cx="252371" cy="288032"/>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Straight Arrow Connector 95">
            <a:extLst>
              <a:ext uri="{FF2B5EF4-FFF2-40B4-BE49-F238E27FC236}">
                <a16:creationId xmlns:a16="http://schemas.microsoft.com/office/drawing/2014/main" id="{C79EA67C-EFD3-4BC2-9354-004B1F1B9DD7}"/>
              </a:ext>
            </a:extLst>
          </p:cNvPr>
          <p:cNvCxnSpPr/>
          <p:nvPr/>
        </p:nvCxnSpPr>
        <p:spPr bwMode="auto">
          <a:xfrm flipV="1">
            <a:off x="5998699" y="3000744"/>
            <a:ext cx="11633" cy="373098"/>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Straight Arrow Connector 96">
            <a:extLst>
              <a:ext uri="{FF2B5EF4-FFF2-40B4-BE49-F238E27FC236}">
                <a16:creationId xmlns:a16="http://schemas.microsoft.com/office/drawing/2014/main" id="{8BE5BB43-4ACC-4CB8-AEAB-FFAE0764EF70}"/>
              </a:ext>
            </a:extLst>
          </p:cNvPr>
          <p:cNvCxnSpPr/>
          <p:nvPr/>
        </p:nvCxnSpPr>
        <p:spPr bwMode="auto">
          <a:xfrm flipV="1">
            <a:off x="6017209" y="3067422"/>
            <a:ext cx="294555" cy="296416"/>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8" name="TextBox 97">
            <a:extLst>
              <a:ext uri="{FF2B5EF4-FFF2-40B4-BE49-F238E27FC236}">
                <a16:creationId xmlns:a16="http://schemas.microsoft.com/office/drawing/2014/main" id="{5158AFA7-5EDE-4347-96C1-5EDAD9CA9265}"/>
              </a:ext>
            </a:extLst>
          </p:cNvPr>
          <p:cNvSpPr txBox="1"/>
          <p:nvPr/>
        </p:nvSpPr>
        <p:spPr bwMode="white">
          <a:xfrm>
            <a:off x="3697615" y="2762513"/>
            <a:ext cx="79832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r>
              <a:rPr lang="en-US" sz="1600" baseline="0" dirty="0"/>
              <a:t>Key</a:t>
            </a:r>
            <a:endParaRPr lang="nb-NO" sz="1600" baseline="0" dirty="0"/>
          </a:p>
        </p:txBody>
      </p:sp>
      <p:sp>
        <p:nvSpPr>
          <p:cNvPr id="99" name="TextBox 98">
            <a:extLst>
              <a:ext uri="{FF2B5EF4-FFF2-40B4-BE49-F238E27FC236}">
                <a16:creationId xmlns:a16="http://schemas.microsoft.com/office/drawing/2014/main" id="{B10BB2C7-4FE0-4A25-9704-47A411D1633E}"/>
              </a:ext>
            </a:extLst>
          </p:cNvPr>
          <p:cNvSpPr txBox="1"/>
          <p:nvPr/>
        </p:nvSpPr>
        <p:spPr bwMode="white">
          <a:xfrm>
            <a:off x="4839056" y="2803791"/>
            <a:ext cx="79832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r>
              <a:rPr lang="en-US" sz="1600" baseline="0" dirty="0"/>
              <a:t>Value</a:t>
            </a:r>
            <a:endParaRPr lang="nb-NO" sz="1600" baseline="0" dirty="0"/>
          </a:p>
        </p:txBody>
      </p:sp>
      <p:sp>
        <p:nvSpPr>
          <p:cNvPr id="100" name="TextBox 99">
            <a:extLst>
              <a:ext uri="{FF2B5EF4-FFF2-40B4-BE49-F238E27FC236}">
                <a16:creationId xmlns:a16="http://schemas.microsoft.com/office/drawing/2014/main" id="{D6395A1C-6EEF-4D24-ACFE-224EB7CFE58F}"/>
              </a:ext>
            </a:extLst>
          </p:cNvPr>
          <p:cNvSpPr txBox="1"/>
          <p:nvPr/>
        </p:nvSpPr>
        <p:spPr bwMode="white">
          <a:xfrm>
            <a:off x="4169893" y="2619314"/>
            <a:ext cx="79832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r>
              <a:rPr lang="en-US" sz="1600" baseline="0" dirty="0"/>
              <a:t>Query</a:t>
            </a:r>
            <a:endParaRPr lang="nb-NO" sz="1600" baseline="0" dirty="0"/>
          </a:p>
        </p:txBody>
      </p:sp>
      <p:cxnSp>
        <p:nvCxnSpPr>
          <p:cNvPr id="101" name="Straight Arrow Connector 100">
            <a:extLst>
              <a:ext uri="{FF2B5EF4-FFF2-40B4-BE49-F238E27FC236}">
                <a16:creationId xmlns:a16="http://schemas.microsoft.com/office/drawing/2014/main" id="{5B26BCC2-936E-449F-8B71-2A97155BD094}"/>
              </a:ext>
            </a:extLst>
          </p:cNvPr>
          <p:cNvCxnSpPr/>
          <p:nvPr/>
        </p:nvCxnSpPr>
        <p:spPr bwMode="auto">
          <a:xfrm flipH="1" flipV="1">
            <a:off x="6851787" y="3044363"/>
            <a:ext cx="252371" cy="288032"/>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Straight Arrow Connector 101">
            <a:extLst>
              <a:ext uri="{FF2B5EF4-FFF2-40B4-BE49-F238E27FC236}">
                <a16:creationId xmlns:a16="http://schemas.microsoft.com/office/drawing/2014/main" id="{F71D28C5-D658-439F-BCF0-18003CD0E9E7}"/>
              </a:ext>
            </a:extLst>
          </p:cNvPr>
          <p:cNvCxnSpPr/>
          <p:nvPr/>
        </p:nvCxnSpPr>
        <p:spPr bwMode="auto">
          <a:xfrm flipV="1">
            <a:off x="7218077" y="2972355"/>
            <a:ext cx="11633" cy="373098"/>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Straight Arrow Connector 102">
            <a:extLst>
              <a:ext uri="{FF2B5EF4-FFF2-40B4-BE49-F238E27FC236}">
                <a16:creationId xmlns:a16="http://schemas.microsoft.com/office/drawing/2014/main" id="{7EBE2920-1DBE-46BA-B5CF-D139FD861C85}"/>
              </a:ext>
            </a:extLst>
          </p:cNvPr>
          <p:cNvCxnSpPr/>
          <p:nvPr/>
        </p:nvCxnSpPr>
        <p:spPr bwMode="auto">
          <a:xfrm flipV="1">
            <a:off x="7352581" y="3040487"/>
            <a:ext cx="294555" cy="296416"/>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11" name="Group 110">
            <a:extLst>
              <a:ext uri="{FF2B5EF4-FFF2-40B4-BE49-F238E27FC236}">
                <a16:creationId xmlns:a16="http://schemas.microsoft.com/office/drawing/2014/main" id="{84617DDE-F0D3-4F62-8965-075D3C54837B}"/>
              </a:ext>
            </a:extLst>
          </p:cNvPr>
          <p:cNvGrpSpPr/>
          <p:nvPr/>
        </p:nvGrpSpPr>
        <p:grpSpPr>
          <a:xfrm>
            <a:off x="5765986" y="3425916"/>
            <a:ext cx="552919" cy="160074"/>
            <a:chOff x="2660388" y="2887218"/>
            <a:chExt cx="552919" cy="160074"/>
          </a:xfrm>
        </p:grpSpPr>
        <p:sp>
          <p:nvSpPr>
            <p:cNvPr id="112" name="Rektangel 12">
              <a:extLst>
                <a:ext uri="{FF2B5EF4-FFF2-40B4-BE49-F238E27FC236}">
                  <a16:creationId xmlns:a16="http://schemas.microsoft.com/office/drawing/2014/main" id="{98976492-DAD9-446A-BC0C-7502CF13605A}"/>
                </a:ext>
              </a:extLst>
            </p:cNvPr>
            <p:cNvSpPr/>
            <p:nvPr/>
          </p:nvSpPr>
          <p:spPr>
            <a:xfrm>
              <a:off x="2660388" y="2893728"/>
              <a:ext cx="552919" cy="153564"/>
            </a:xfrm>
            <a:prstGeom prst="rect">
              <a:avLst/>
            </a:prstGeom>
            <a:solidFill>
              <a:srgbClr val="8396CC"/>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113" name="Ellipse 13">
              <a:extLst>
                <a:ext uri="{FF2B5EF4-FFF2-40B4-BE49-F238E27FC236}">
                  <a16:creationId xmlns:a16="http://schemas.microsoft.com/office/drawing/2014/main" id="{5511103E-EB35-4EA3-A8AB-C41124EC74B8}"/>
                </a:ext>
              </a:extLst>
            </p:cNvPr>
            <p:cNvSpPr/>
            <p:nvPr/>
          </p:nvSpPr>
          <p:spPr>
            <a:xfrm>
              <a:off x="2660388" y="2893728"/>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BFBFB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114" name="Ellipse 14">
              <a:extLst>
                <a:ext uri="{FF2B5EF4-FFF2-40B4-BE49-F238E27FC236}">
                  <a16:creationId xmlns:a16="http://schemas.microsoft.com/office/drawing/2014/main" id="{F803ADE1-ADBF-4A73-9575-8779D12AC1C6}"/>
                </a:ext>
              </a:extLst>
            </p:cNvPr>
            <p:cNvSpPr/>
            <p:nvPr/>
          </p:nvSpPr>
          <p:spPr>
            <a:xfrm>
              <a:off x="2820152" y="2893728"/>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BFBFB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115" name="Ellipse 15">
              <a:extLst>
                <a:ext uri="{FF2B5EF4-FFF2-40B4-BE49-F238E27FC236}">
                  <a16:creationId xmlns:a16="http://schemas.microsoft.com/office/drawing/2014/main" id="{29EC81B8-144B-4AB0-955F-AB5248DE80DA}"/>
                </a:ext>
              </a:extLst>
            </p:cNvPr>
            <p:cNvSpPr/>
            <p:nvPr/>
          </p:nvSpPr>
          <p:spPr>
            <a:xfrm>
              <a:off x="3062148" y="2887218"/>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BFBFB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grpSp>
      <p:sp>
        <p:nvSpPr>
          <p:cNvPr id="116" name="TextBox 115">
            <a:extLst>
              <a:ext uri="{FF2B5EF4-FFF2-40B4-BE49-F238E27FC236}">
                <a16:creationId xmlns:a16="http://schemas.microsoft.com/office/drawing/2014/main" id="{6496D182-ACFF-4D4D-A094-0FF3D46E3EAF}"/>
              </a:ext>
            </a:extLst>
          </p:cNvPr>
          <p:cNvSpPr txBox="1"/>
          <p:nvPr/>
        </p:nvSpPr>
        <p:spPr bwMode="white">
          <a:xfrm>
            <a:off x="6448657" y="2742060"/>
            <a:ext cx="79832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r>
              <a:rPr lang="en-US" sz="1600" baseline="0" dirty="0"/>
              <a:t>Key</a:t>
            </a:r>
            <a:endParaRPr lang="nb-NO" sz="1600" baseline="0" dirty="0"/>
          </a:p>
        </p:txBody>
      </p:sp>
      <p:sp>
        <p:nvSpPr>
          <p:cNvPr id="117" name="TextBox 116">
            <a:extLst>
              <a:ext uri="{FF2B5EF4-FFF2-40B4-BE49-F238E27FC236}">
                <a16:creationId xmlns:a16="http://schemas.microsoft.com/office/drawing/2014/main" id="{C1E7BE37-F6CB-4C85-9FAA-255B1A1D4168}"/>
              </a:ext>
            </a:extLst>
          </p:cNvPr>
          <p:cNvSpPr txBox="1"/>
          <p:nvPr/>
        </p:nvSpPr>
        <p:spPr bwMode="white">
          <a:xfrm>
            <a:off x="7590098" y="2783338"/>
            <a:ext cx="79832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r>
              <a:rPr lang="en-US" sz="1600" baseline="0" dirty="0"/>
              <a:t>Value</a:t>
            </a:r>
            <a:endParaRPr lang="nb-NO" sz="1600" baseline="0" dirty="0"/>
          </a:p>
        </p:txBody>
      </p:sp>
      <p:sp>
        <p:nvSpPr>
          <p:cNvPr id="118" name="TextBox 117">
            <a:extLst>
              <a:ext uri="{FF2B5EF4-FFF2-40B4-BE49-F238E27FC236}">
                <a16:creationId xmlns:a16="http://schemas.microsoft.com/office/drawing/2014/main" id="{E9981426-F1D4-400E-9E22-F59E2857379D}"/>
              </a:ext>
            </a:extLst>
          </p:cNvPr>
          <p:cNvSpPr txBox="1"/>
          <p:nvPr/>
        </p:nvSpPr>
        <p:spPr bwMode="white">
          <a:xfrm>
            <a:off x="6920935" y="2598861"/>
            <a:ext cx="79832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r>
              <a:rPr lang="en-US" sz="1600" baseline="0" dirty="0"/>
              <a:t>Query</a:t>
            </a:r>
            <a:endParaRPr lang="nb-NO" sz="1600" baseline="0" dirty="0"/>
          </a:p>
        </p:txBody>
      </p:sp>
      <p:sp>
        <p:nvSpPr>
          <p:cNvPr id="74" name="TextBox 73">
            <a:extLst>
              <a:ext uri="{FF2B5EF4-FFF2-40B4-BE49-F238E27FC236}">
                <a16:creationId xmlns:a16="http://schemas.microsoft.com/office/drawing/2014/main" id="{D1760024-84D4-42DC-8F65-BE73816BD621}"/>
              </a:ext>
            </a:extLst>
          </p:cNvPr>
          <p:cNvSpPr txBox="1"/>
          <p:nvPr/>
        </p:nvSpPr>
        <p:spPr bwMode="white">
          <a:xfrm>
            <a:off x="3916974" y="123035"/>
            <a:ext cx="5081539"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r>
              <a:rPr lang="en-US" sz="2200" baseline="0" dirty="0">
                <a:solidFill>
                  <a:schemeClr val="accent1">
                    <a:lumMod val="75000"/>
                  </a:schemeClr>
                </a:solidFill>
              </a:rPr>
              <a:t>Each vector is mapped </a:t>
            </a:r>
            <a:r>
              <a:rPr lang="en-US" sz="2200" dirty="0">
                <a:solidFill>
                  <a:schemeClr val="accent1">
                    <a:lumMod val="75000"/>
                  </a:schemeClr>
                </a:solidFill>
              </a:rPr>
              <a:t>via (learned) linear transformations to three vectors: the </a:t>
            </a:r>
            <a:r>
              <a:rPr lang="en-US" sz="2200" i="1" dirty="0">
                <a:solidFill>
                  <a:schemeClr val="accent1">
                    <a:lumMod val="75000"/>
                  </a:schemeClr>
                </a:solidFill>
              </a:rPr>
              <a:t>key</a:t>
            </a:r>
            <a:r>
              <a:rPr lang="en-US" sz="2200" dirty="0">
                <a:solidFill>
                  <a:schemeClr val="accent1">
                    <a:lumMod val="75000"/>
                  </a:schemeClr>
                </a:solidFill>
              </a:rPr>
              <a:t>, </a:t>
            </a:r>
            <a:r>
              <a:rPr lang="en-US" sz="2200" i="1" dirty="0">
                <a:solidFill>
                  <a:schemeClr val="accent1">
                    <a:lumMod val="75000"/>
                  </a:schemeClr>
                </a:solidFill>
              </a:rPr>
              <a:t>query</a:t>
            </a:r>
            <a:r>
              <a:rPr lang="en-US" sz="2200" dirty="0">
                <a:solidFill>
                  <a:schemeClr val="accent1">
                    <a:lumMod val="75000"/>
                  </a:schemeClr>
                </a:solidFill>
              </a:rPr>
              <a:t> and </a:t>
            </a:r>
            <a:r>
              <a:rPr lang="en-US" sz="2200" i="1" dirty="0">
                <a:solidFill>
                  <a:schemeClr val="accent1">
                    <a:lumMod val="75000"/>
                  </a:schemeClr>
                </a:solidFill>
              </a:rPr>
              <a:t>value</a:t>
            </a:r>
          </a:p>
        </p:txBody>
      </p:sp>
      <p:grpSp>
        <p:nvGrpSpPr>
          <p:cNvPr id="5" name="Group 4">
            <a:extLst>
              <a:ext uri="{FF2B5EF4-FFF2-40B4-BE49-F238E27FC236}">
                <a16:creationId xmlns:a16="http://schemas.microsoft.com/office/drawing/2014/main" id="{4FC4C964-78E8-45CB-96DB-3A9B52AC1455}"/>
              </a:ext>
            </a:extLst>
          </p:cNvPr>
          <p:cNvGrpSpPr/>
          <p:nvPr/>
        </p:nvGrpSpPr>
        <p:grpSpPr>
          <a:xfrm>
            <a:off x="235383" y="1131590"/>
            <a:ext cx="7072920" cy="1651748"/>
            <a:chOff x="235383" y="1131590"/>
            <a:chExt cx="7072920" cy="1651748"/>
          </a:xfrm>
        </p:grpSpPr>
        <p:sp>
          <p:nvSpPr>
            <p:cNvPr id="108" name="Freeform: Shape 107">
              <a:extLst>
                <a:ext uri="{FF2B5EF4-FFF2-40B4-BE49-F238E27FC236}">
                  <a16:creationId xmlns:a16="http://schemas.microsoft.com/office/drawing/2014/main" id="{5D44DBCC-4F8C-468D-8393-22B38CD7F870}"/>
                </a:ext>
              </a:extLst>
            </p:cNvPr>
            <p:cNvSpPr/>
            <p:nvPr/>
          </p:nvSpPr>
          <p:spPr bwMode="auto">
            <a:xfrm>
              <a:off x="3916974" y="2142086"/>
              <a:ext cx="587028" cy="641252"/>
            </a:xfrm>
            <a:custGeom>
              <a:avLst/>
              <a:gdLst>
                <a:gd name="connsiteX0" fmla="*/ 0 w 1645920"/>
                <a:gd name="connsiteY0" fmla="*/ 566928 h 566928"/>
                <a:gd name="connsiteX1" fmla="*/ 813816 w 1645920"/>
                <a:gd name="connsiteY1" fmla="*/ 137160 h 566928"/>
                <a:gd name="connsiteX2" fmla="*/ 1645920 w 1645920"/>
                <a:gd name="connsiteY2" fmla="*/ 0 h 566928"/>
              </a:gdLst>
              <a:ahLst/>
              <a:cxnLst>
                <a:cxn ang="0">
                  <a:pos x="connsiteX0" y="connsiteY0"/>
                </a:cxn>
                <a:cxn ang="0">
                  <a:pos x="connsiteX1" y="connsiteY1"/>
                </a:cxn>
                <a:cxn ang="0">
                  <a:pos x="connsiteX2" y="connsiteY2"/>
                </a:cxn>
              </a:cxnLst>
              <a:rect l="l" t="t" r="r" b="b"/>
              <a:pathLst>
                <a:path w="1645920" h="566928">
                  <a:moveTo>
                    <a:pt x="0" y="566928"/>
                  </a:moveTo>
                  <a:cubicBezTo>
                    <a:pt x="269748" y="399288"/>
                    <a:pt x="539496" y="231648"/>
                    <a:pt x="813816" y="137160"/>
                  </a:cubicBezTo>
                  <a:cubicBezTo>
                    <a:pt x="1088136" y="42672"/>
                    <a:pt x="1367028" y="21336"/>
                    <a:pt x="1645920" y="0"/>
                  </a:cubicBezTo>
                </a:path>
              </a:pathLst>
            </a:custGeom>
            <a:noFill/>
            <a:ln w="9525"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nb-NO" sz="2000" b="0" i="0" u="none" strike="noStrike" cap="none" normalizeH="0" baseline="0">
                <a:ln>
                  <a:noFill/>
                </a:ln>
                <a:solidFill>
                  <a:schemeClr val="tx1"/>
                </a:solidFill>
                <a:effectLst/>
                <a:latin typeface="Arial" charset="0"/>
              </a:endParaRPr>
            </a:p>
          </p:txBody>
        </p:sp>
        <p:sp>
          <p:nvSpPr>
            <p:cNvPr id="109" name="Freeform: Shape 108">
              <a:extLst>
                <a:ext uri="{FF2B5EF4-FFF2-40B4-BE49-F238E27FC236}">
                  <a16:creationId xmlns:a16="http://schemas.microsoft.com/office/drawing/2014/main" id="{15088F38-B268-480E-8141-69F46C66D993}"/>
                </a:ext>
              </a:extLst>
            </p:cNvPr>
            <p:cNvSpPr/>
            <p:nvPr/>
          </p:nvSpPr>
          <p:spPr bwMode="auto">
            <a:xfrm flipH="1">
              <a:off x="6934038" y="2104006"/>
              <a:ext cx="374265" cy="555037"/>
            </a:xfrm>
            <a:custGeom>
              <a:avLst/>
              <a:gdLst>
                <a:gd name="connsiteX0" fmla="*/ 0 w 1645920"/>
                <a:gd name="connsiteY0" fmla="*/ 566928 h 566928"/>
                <a:gd name="connsiteX1" fmla="*/ 813816 w 1645920"/>
                <a:gd name="connsiteY1" fmla="*/ 137160 h 566928"/>
                <a:gd name="connsiteX2" fmla="*/ 1645920 w 1645920"/>
                <a:gd name="connsiteY2" fmla="*/ 0 h 566928"/>
              </a:gdLst>
              <a:ahLst/>
              <a:cxnLst>
                <a:cxn ang="0">
                  <a:pos x="connsiteX0" y="connsiteY0"/>
                </a:cxn>
                <a:cxn ang="0">
                  <a:pos x="connsiteX1" y="connsiteY1"/>
                </a:cxn>
                <a:cxn ang="0">
                  <a:pos x="connsiteX2" y="connsiteY2"/>
                </a:cxn>
              </a:cxnLst>
              <a:rect l="l" t="t" r="r" b="b"/>
              <a:pathLst>
                <a:path w="1645920" h="566928">
                  <a:moveTo>
                    <a:pt x="0" y="566928"/>
                  </a:moveTo>
                  <a:cubicBezTo>
                    <a:pt x="269748" y="399288"/>
                    <a:pt x="539496" y="231648"/>
                    <a:pt x="813816" y="137160"/>
                  </a:cubicBezTo>
                  <a:cubicBezTo>
                    <a:pt x="1088136" y="42672"/>
                    <a:pt x="1367028" y="21336"/>
                    <a:pt x="1645920" y="0"/>
                  </a:cubicBezTo>
                </a:path>
              </a:pathLst>
            </a:custGeom>
            <a:noFill/>
            <a:ln w="9525"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nb-NO" sz="2000" b="0" i="0" u="none" strike="noStrike" cap="none" normalizeH="0" baseline="0">
                <a:ln>
                  <a:noFill/>
                </a:ln>
                <a:solidFill>
                  <a:schemeClr val="tx1"/>
                </a:solidFill>
                <a:effectLst/>
                <a:latin typeface="Arial" charset="0"/>
              </a:endParaRPr>
            </a:p>
          </p:txBody>
        </p:sp>
        <p:sp>
          <p:nvSpPr>
            <p:cNvPr id="110" name="TextBox 109">
              <a:extLst>
                <a:ext uri="{FF2B5EF4-FFF2-40B4-BE49-F238E27FC236}">
                  <a16:creationId xmlns:a16="http://schemas.microsoft.com/office/drawing/2014/main" id="{7BBF4C18-45CC-43A7-8E51-285CBBF3E097}"/>
                </a:ext>
              </a:extLst>
            </p:cNvPr>
            <p:cNvSpPr txBox="1"/>
            <p:nvPr/>
          </p:nvSpPr>
          <p:spPr bwMode="white">
            <a:xfrm>
              <a:off x="4499992" y="1923678"/>
              <a:ext cx="253670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r>
                <a:rPr lang="en-US" sz="1600" baseline="0" dirty="0"/>
                <a:t>k</a:t>
              </a:r>
              <a:r>
                <a:rPr lang="en-US" sz="1600" baseline="-25000" dirty="0"/>
                <a:t>4</a:t>
              </a:r>
              <a:r>
                <a:rPr lang="en-US" sz="1600" baseline="0" dirty="0"/>
                <a:t> </a:t>
              </a:r>
              <a:r>
                <a:rPr lang="nb-NO" sz="1600" b="0" i="0" dirty="0">
                  <a:solidFill>
                    <a:srgbClr val="202124"/>
                  </a:solidFill>
                  <a:effectLst/>
                  <a:latin typeface="arial" panose="020B0604020202020204" pitchFamily="34" charset="0"/>
                </a:rPr>
                <a:t>⋅ q</a:t>
              </a:r>
              <a:r>
                <a:rPr lang="nb-NO" sz="1600" b="0" i="0" baseline="-25000" dirty="0">
                  <a:solidFill>
                    <a:srgbClr val="202124"/>
                  </a:solidFill>
                  <a:effectLst/>
                  <a:latin typeface="arial" panose="020B0604020202020204" pitchFamily="34" charset="0"/>
                </a:rPr>
                <a:t>6</a:t>
              </a:r>
              <a:r>
                <a:rPr lang="nb-NO" sz="1600" b="0" i="0" dirty="0">
                  <a:solidFill>
                    <a:srgbClr val="202124"/>
                  </a:solidFill>
                  <a:effectLst/>
                  <a:latin typeface="arial" panose="020B0604020202020204" pitchFamily="34" charset="0"/>
                </a:rPr>
                <a:t> = </a:t>
              </a:r>
              <a:r>
                <a:rPr lang="nb-NO" sz="1600" b="0" i="1" dirty="0" err="1">
                  <a:solidFill>
                    <a:srgbClr val="202124"/>
                  </a:solidFill>
                  <a:effectLst/>
                  <a:latin typeface="arial" panose="020B0604020202020204" pitchFamily="34" charset="0"/>
                </a:rPr>
                <a:t>attention</a:t>
              </a:r>
              <a:r>
                <a:rPr lang="nb-NO" sz="1600" b="0" i="1" dirty="0">
                  <a:solidFill>
                    <a:srgbClr val="202124"/>
                  </a:solidFill>
                  <a:effectLst/>
                  <a:latin typeface="arial" panose="020B0604020202020204" pitchFamily="34" charset="0"/>
                </a:rPr>
                <a:t> score </a:t>
              </a:r>
              <a:r>
                <a:rPr lang="nb-NO" sz="1600" b="0" i="0" dirty="0" err="1">
                  <a:solidFill>
                    <a:srgbClr val="202124"/>
                  </a:solidFill>
                  <a:effectLst/>
                  <a:latin typeface="arial" panose="020B0604020202020204" pitchFamily="34" charset="0"/>
                </a:rPr>
                <a:t>of</a:t>
              </a:r>
              <a:r>
                <a:rPr lang="nb-NO" sz="1600" b="0" i="0" dirty="0">
                  <a:solidFill>
                    <a:srgbClr val="202124"/>
                  </a:solidFill>
                  <a:effectLst/>
                  <a:latin typeface="arial" panose="020B0604020202020204" pitchFamily="34" charset="0"/>
                </a:rPr>
                <a:t> token 6 </a:t>
              </a:r>
              <a:r>
                <a:rPr lang="nb-NO" sz="1600" b="0" i="0" dirty="0" err="1">
                  <a:solidFill>
                    <a:srgbClr val="202124"/>
                  </a:solidFill>
                  <a:effectLst/>
                  <a:latin typeface="arial" panose="020B0604020202020204" pitchFamily="34" charset="0"/>
                </a:rPr>
                <a:t>towards</a:t>
              </a:r>
              <a:r>
                <a:rPr lang="nb-NO" sz="1600" b="0" i="0" dirty="0">
                  <a:solidFill>
                    <a:srgbClr val="202124"/>
                  </a:solidFill>
                  <a:effectLst/>
                  <a:latin typeface="arial" panose="020B0604020202020204" pitchFamily="34" charset="0"/>
                </a:rPr>
                <a:t> token 4 </a:t>
              </a:r>
              <a:endParaRPr lang="nb-NO" sz="1600" baseline="0" dirty="0"/>
            </a:p>
          </p:txBody>
        </p:sp>
        <p:sp>
          <p:nvSpPr>
            <p:cNvPr id="76" name="TextBox 75">
              <a:extLst>
                <a:ext uri="{FF2B5EF4-FFF2-40B4-BE49-F238E27FC236}">
                  <a16:creationId xmlns:a16="http://schemas.microsoft.com/office/drawing/2014/main" id="{3FC441B7-BFBE-4CB5-BCB4-869A680C6D54}"/>
                </a:ext>
              </a:extLst>
            </p:cNvPr>
            <p:cNvSpPr txBox="1"/>
            <p:nvPr/>
          </p:nvSpPr>
          <p:spPr bwMode="white">
            <a:xfrm>
              <a:off x="235383" y="1131590"/>
              <a:ext cx="3644441"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2200" baseline="0" dirty="0">
                  <a:solidFill>
                    <a:schemeClr val="accent1">
                      <a:lumMod val="75000"/>
                    </a:schemeClr>
                  </a:solidFill>
                </a:rPr>
                <a:t>For</a:t>
              </a:r>
              <a:r>
                <a:rPr lang="en-US" sz="2200" dirty="0">
                  <a:solidFill>
                    <a:schemeClr val="accent1">
                      <a:lumMod val="75000"/>
                    </a:schemeClr>
                  </a:solidFill>
                </a:rPr>
                <a:t> each pair (</a:t>
              </a:r>
              <a:r>
                <a:rPr lang="en-US" sz="2200" i="1" dirty="0" err="1">
                  <a:solidFill>
                    <a:schemeClr val="accent1">
                      <a:lumMod val="75000"/>
                    </a:schemeClr>
                  </a:solidFill>
                </a:rPr>
                <a:t>i</a:t>
              </a:r>
              <a:r>
                <a:rPr lang="en-US" sz="2200" dirty="0" err="1">
                  <a:solidFill>
                    <a:schemeClr val="accent1">
                      <a:lumMod val="75000"/>
                    </a:schemeClr>
                  </a:solidFill>
                </a:rPr>
                <a:t>,</a:t>
              </a:r>
              <a:r>
                <a:rPr lang="en-US" sz="2200" i="1" dirty="0" err="1">
                  <a:solidFill>
                    <a:schemeClr val="accent1">
                      <a:lumMod val="75000"/>
                    </a:schemeClr>
                  </a:solidFill>
                </a:rPr>
                <a:t>j</a:t>
              </a:r>
              <a:r>
                <a:rPr lang="en-US" sz="2200" dirty="0">
                  <a:solidFill>
                    <a:schemeClr val="accent1">
                      <a:lumMod val="75000"/>
                    </a:schemeClr>
                  </a:solidFill>
                </a:rPr>
                <a:t>) of tokens, the dot product k</a:t>
              </a:r>
              <a:r>
                <a:rPr lang="en-US" sz="2200" baseline="-25000" dirty="0">
                  <a:solidFill>
                    <a:schemeClr val="accent1">
                      <a:lumMod val="75000"/>
                    </a:schemeClr>
                  </a:solidFill>
                </a:rPr>
                <a:t>i</a:t>
              </a:r>
              <a:r>
                <a:rPr lang="en-US" sz="2200" dirty="0">
                  <a:solidFill>
                    <a:schemeClr val="accent1">
                      <a:lumMod val="75000"/>
                    </a:schemeClr>
                  </a:solidFill>
                </a:rPr>
                <a:t> </a:t>
              </a:r>
              <a:r>
                <a:rPr lang="nb-NO" sz="2200" dirty="0">
                  <a:solidFill>
                    <a:schemeClr val="accent1">
                      <a:lumMod val="75000"/>
                    </a:schemeClr>
                  </a:solidFill>
                  <a:latin typeface="arial" panose="020B0604020202020204" pitchFamily="34" charset="0"/>
                </a:rPr>
                <a:t>⋅</a:t>
              </a:r>
              <a:r>
                <a:rPr lang="nb-NO" sz="2200" dirty="0">
                  <a:solidFill>
                    <a:srgbClr val="202124"/>
                  </a:solidFill>
                  <a:latin typeface="arial" panose="020B0604020202020204" pitchFamily="34" charset="0"/>
                </a:rPr>
                <a:t> </a:t>
              </a:r>
              <a:r>
                <a:rPr lang="en-US" sz="2200" dirty="0" err="1">
                  <a:solidFill>
                    <a:schemeClr val="accent1">
                      <a:lumMod val="75000"/>
                    </a:schemeClr>
                  </a:solidFill>
                </a:rPr>
                <a:t>q</a:t>
              </a:r>
              <a:r>
                <a:rPr lang="en-US" sz="2200" baseline="-25000" dirty="0" err="1">
                  <a:solidFill>
                    <a:schemeClr val="accent1">
                      <a:lumMod val="75000"/>
                    </a:schemeClr>
                  </a:solidFill>
                </a:rPr>
                <a:t>j</a:t>
              </a:r>
              <a:r>
                <a:rPr lang="en-US" sz="2200" dirty="0">
                  <a:solidFill>
                    <a:schemeClr val="accent1">
                      <a:lumMod val="75000"/>
                    </a:schemeClr>
                  </a:solidFill>
                </a:rPr>
                <a:t> gives us the </a:t>
              </a:r>
              <a:r>
                <a:rPr lang="en-US" sz="2200" b="1" dirty="0">
                  <a:solidFill>
                    <a:schemeClr val="accent1">
                      <a:lumMod val="75000"/>
                    </a:schemeClr>
                  </a:solidFill>
                </a:rPr>
                <a:t>attention score </a:t>
              </a:r>
              <a:r>
                <a:rPr lang="en-US" sz="2200" dirty="0">
                  <a:solidFill>
                    <a:schemeClr val="accent1">
                      <a:lumMod val="75000"/>
                    </a:schemeClr>
                  </a:solidFill>
                </a:rPr>
                <a:t>of </a:t>
              </a:r>
              <a:r>
                <a:rPr lang="en-US" sz="2200" i="1" dirty="0">
                  <a:solidFill>
                    <a:schemeClr val="accent1">
                      <a:lumMod val="75000"/>
                    </a:schemeClr>
                  </a:solidFill>
                </a:rPr>
                <a:t>j </a:t>
              </a:r>
              <a:r>
                <a:rPr lang="en-US" sz="2200" dirty="0">
                  <a:solidFill>
                    <a:schemeClr val="accent1">
                      <a:lumMod val="75000"/>
                    </a:schemeClr>
                  </a:solidFill>
                </a:rPr>
                <a:t>towards</a:t>
              </a:r>
              <a:r>
                <a:rPr lang="en-US" sz="2200" i="1" dirty="0">
                  <a:solidFill>
                    <a:schemeClr val="accent1">
                      <a:lumMod val="75000"/>
                    </a:schemeClr>
                  </a:solidFill>
                </a:rPr>
                <a:t> i</a:t>
              </a:r>
              <a:endParaRPr lang="en-US" sz="2200" baseline="-25000" dirty="0">
                <a:solidFill>
                  <a:schemeClr val="accent1">
                    <a:lumMod val="75000"/>
                  </a:schemeClr>
                </a:solidFill>
              </a:endParaRPr>
            </a:p>
          </p:txBody>
        </p:sp>
      </p:grpSp>
      <p:sp>
        <p:nvSpPr>
          <p:cNvPr id="79" name="TextBox 78">
            <a:extLst>
              <a:ext uri="{FF2B5EF4-FFF2-40B4-BE49-F238E27FC236}">
                <a16:creationId xmlns:a16="http://schemas.microsoft.com/office/drawing/2014/main" id="{677A335A-923C-4C49-9808-D74828BEA0B3}"/>
              </a:ext>
            </a:extLst>
          </p:cNvPr>
          <p:cNvSpPr txBox="1"/>
          <p:nvPr/>
        </p:nvSpPr>
        <p:spPr bwMode="white">
          <a:xfrm>
            <a:off x="409307" y="4426979"/>
            <a:ext cx="8352928" cy="400110"/>
          </a:xfrm>
          <a:prstGeom prst="rect">
            <a:avLst/>
          </a:prstGeom>
          <a:solidFill>
            <a:schemeClr val="bg2"/>
          </a:solidFill>
          <a:ln>
            <a:noFill/>
          </a:ln>
          <a:effectLst/>
        </p:spPr>
        <p:txBody>
          <a:bodyPr vert="horz" wrap="square" lIns="91440" tIns="45720" rIns="91440" bIns="45720" numCol="1" rtlCol="0" anchor="t" anchorCtr="0" compatLnSpc="1">
            <a:prstTxWarp prst="textNoShape">
              <a:avLst/>
            </a:prstTxWarp>
            <a:spAutoFit/>
          </a:bodyPr>
          <a:lstStyle/>
          <a:p>
            <a:r>
              <a:rPr lang="en-US" dirty="0"/>
              <a:t>0           1          2         3                  4                    5               6</a:t>
            </a:r>
          </a:p>
        </p:txBody>
      </p:sp>
    </p:spTree>
    <p:extLst>
      <p:ext uri="{BB962C8B-B14F-4D97-AF65-F5344CB8AC3E}">
        <p14:creationId xmlns:p14="http://schemas.microsoft.com/office/powerpoint/2010/main" val="1292090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42E28-46D5-41B8-BB5A-77735A481935}"/>
              </a:ext>
            </a:extLst>
          </p:cNvPr>
          <p:cNvSpPr>
            <a:spLocks noGrp="1"/>
          </p:cNvSpPr>
          <p:nvPr>
            <p:ph type="title"/>
          </p:nvPr>
        </p:nvSpPr>
        <p:spPr/>
        <p:txBody>
          <a:bodyPr/>
          <a:lstStyle/>
          <a:p>
            <a:r>
              <a:rPr lang="en-US" dirty="0"/>
              <a:t>Self-attention</a:t>
            </a:r>
            <a:endParaRPr lang="nb-NO" dirty="0"/>
          </a:p>
        </p:txBody>
      </p:sp>
      <p:sp>
        <p:nvSpPr>
          <p:cNvPr id="4" name="Slide Number Placeholder 3">
            <a:extLst>
              <a:ext uri="{FF2B5EF4-FFF2-40B4-BE49-F238E27FC236}">
                <a16:creationId xmlns:a16="http://schemas.microsoft.com/office/drawing/2014/main" id="{96364332-C3A1-4142-BC96-71BF163CA77A}"/>
              </a:ext>
            </a:extLst>
          </p:cNvPr>
          <p:cNvSpPr>
            <a:spLocks noGrp="1"/>
          </p:cNvSpPr>
          <p:nvPr>
            <p:ph type="sldNum" sz="quarter" idx="10"/>
          </p:nvPr>
        </p:nvSpPr>
        <p:spPr/>
        <p:txBody>
          <a:bodyPr/>
          <a:lstStyle/>
          <a:p>
            <a:fld id="{3E97971C-2FE7-4FD3-B01F-4B5E83D933F8}" type="slidenum">
              <a:rPr lang="en-GB" noProof="0" smtClean="0"/>
              <a:pPr/>
              <a:t>6</a:t>
            </a:fld>
            <a:endParaRPr lang="en-GB" noProof="0" dirty="0"/>
          </a:p>
        </p:txBody>
      </p:sp>
      <p:sp>
        <p:nvSpPr>
          <p:cNvPr id="6" name="TextBox 5">
            <a:extLst>
              <a:ext uri="{FF2B5EF4-FFF2-40B4-BE49-F238E27FC236}">
                <a16:creationId xmlns:a16="http://schemas.microsoft.com/office/drawing/2014/main" id="{9CFD33B2-0275-4EB7-8C2F-63ECABE0F592}"/>
              </a:ext>
            </a:extLst>
          </p:cNvPr>
          <p:cNvSpPr txBox="1"/>
          <p:nvPr/>
        </p:nvSpPr>
        <p:spPr bwMode="white">
          <a:xfrm>
            <a:off x="205049" y="3959316"/>
            <a:ext cx="8352928" cy="1077218"/>
          </a:xfrm>
          <a:prstGeom prst="rect">
            <a:avLst/>
          </a:prstGeom>
          <a:solidFill>
            <a:schemeClr val="bg2"/>
          </a:solidFill>
          <a:ln>
            <a:noFill/>
          </a:ln>
          <a:effectLst/>
        </p:spPr>
        <p:txBody>
          <a:bodyPr vert="horz" wrap="square" lIns="91440" tIns="45720" rIns="91440" bIns="45720" numCol="1" rtlCol="0" anchor="t" anchorCtr="0" compatLnSpc="1">
            <a:prstTxWarp prst="textNoShape">
              <a:avLst/>
            </a:prstTxWarp>
            <a:spAutoFit/>
          </a:bodyPr>
          <a:lstStyle/>
          <a:p>
            <a:r>
              <a:rPr lang="en-US" sz="2800" dirty="0"/>
              <a:t> </a:t>
            </a:r>
            <a:r>
              <a:rPr lang="en-US" sz="2800" dirty="0" err="1"/>
              <a:t>j</a:t>
            </a:r>
            <a:r>
              <a:rPr lang="en-US" sz="2800" baseline="0" dirty="0" err="1"/>
              <a:t>eg</a:t>
            </a:r>
            <a:r>
              <a:rPr lang="en-US" sz="2800" baseline="0" dirty="0"/>
              <a:t>   lurer   </a:t>
            </a:r>
            <a:r>
              <a:rPr lang="en-US" sz="2800" baseline="0" dirty="0" err="1"/>
              <a:t>på</a:t>
            </a:r>
            <a:r>
              <a:rPr lang="en-US" sz="2800" baseline="0" dirty="0"/>
              <a:t>   om   </a:t>
            </a:r>
            <a:r>
              <a:rPr lang="en-US" sz="2800" baseline="0" dirty="0" err="1"/>
              <a:t>forsikringen</a:t>
            </a:r>
            <a:r>
              <a:rPr lang="en-US" sz="2800" baseline="0" dirty="0"/>
              <a:t>   </a:t>
            </a:r>
            <a:r>
              <a:rPr lang="en-US" sz="2800" baseline="0" dirty="0" err="1"/>
              <a:t>jeg</a:t>
            </a:r>
            <a:r>
              <a:rPr lang="en-US" sz="2800" baseline="0" dirty="0"/>
              <a:t>     </a:t>
            </a:r>
            <a:r>
              <a:rPr lang="en-US" sz="2800" baseline="0" dirty="0" err="1"/>
              <a:t>tegnet</a:t>
            </a:r>
            <a:r>
              <a:rPr lang="en-US" sz="2800" baseline="0" dirty="0"/>
              <a:t>   …</a:t>
            </a:r>
          </a:p>
          <a:p>
            <a:endParaRPr lang="nb-NO" sz="1200" baseline="0" dirty="0"/>
          </a:p>
          <a:p>
            <a:endParaRPr lang="nb-NO" sz="1200" dirty="0"/>
          </a:p>
          <a:p>
            <a:endParaRPr lang="nb-NO" sz="1200" baseline="0" dirty="0"/>
          </a:p>
        </p:txBody>
      </p:sp>
      <p:cxnSp>
        <p:nvCxnSpPr>
          <p:cNvPr id="8" name="Straight Arrow Connector 7">
            <a:extLst>
              <a:ext uri="{FF2B5EF4-FFF2-40B4-BE49-F238E27FC236}">
                <a16:creationId xmlns:a16="http://schemas.microsoft.com/office/drawing/2014/main" id="{62C1292E-D018-439D-A887-ABEBF612B824}"/>
              </a:ext>
            </a:extLst>
          </p:cNvPr>
          <p:cNvCxnSpPr/>
          <p:nvPr/>
        </p:nvCxnSpPr>
        <p:spPr bwMode="auto">
          <a:xfrm flipV="1">
            <a:off x="613758" y="3671284"/>
            <a:ext cx="0" cy="288032"/>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Rektangel 8">
            <a:extLst>
              <a:ext uri="{FF2B5EF4-FFF2-40B4-BE49-F238E27FC236}">
                <a16:creationId xmlns:a16="http://schemas.microsoft.com/office/drawing/2014/main" id="{DA8D054E-4B74-4414-8174-1B3F16042E7C}"/>
              </a:ext>
            </a:extLst>
          </p:cNvPr>
          <p:cNvSpPr/>
          <p:nvPr/>
        </p:nvSpPr>
        <p:spPr>
          <a:xfrm>
            <a:off x="2019600" y="3429710"/>
            <a:ext cx="588846" cy="157798"/>
          </a:xfrm>
          <a:prstGeom prst="rect">
            <a:avLst/>
          </a:prstGeom>
          <a:solidFill>
            <a:srgbClr val="8396CC"/>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15" name="Ellipse 9">
            <a:extLst>
              <a:ext uri="{FF2B5EF4-FFF2-40B4-BE49-F238E27FC236}">
                <a16:creationId xmlns:a16="http://schemas.microsoft.com/office/drawing/2014/main" id="{C35107F7-C952-439B-B489-4275A343D835}"/>
              </a:ext>
            </a:extLst>
          </p:cNvPr>
          <p:cNvSpPr/>
          <p:nvPr/>
        </p:nvSpPr>
        <p:spPr>
          <a:xfrm>
            <a:off x="2019600" y="3429710"/>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7F7F7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16" name="Ellipse 10">
            <a:extLst>
              <a:ext uri="{FF2B5EF4-FFF2-40B4-BE49-F238E27FC236}">
                <a16:creationId xmlns:a16="http://schemas.microsoft.com/office/drawing/2014/main" id="{2B4EAEA9-0253-4253-8D99-F9C77A8ABEB8}"/>
              </a:ext>
            </a:extLst>
          </p:cNvPr>
          <p:cNvSpPr/>
          <p:nvPr/>
        </p:nvSpPr>
        <p:spPr>
          <a:xfrm>
            <a:off x="2159796" y="3427433"/>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BFBFB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17" name="Ellipse 11">
            <a:extLst>
              <a:ext uri="{FF2B5EF4-FFF2-40B4-BE49-F238E27FC236}">
                <a16:creationId xmlns:a16="http://schemas.microsoft.com/office/drawing/2014/main" id="{F77B139F-36C6-4D6A-9A90-FE39ED3040D8}"/>
              </a:ext>
            </a:extLst>
          </p:cNvPr>
          <p:cNvSpPr/>
          <p:nvPr/>
        </p:nvSpPr>
        <p:spPr>
          <a:xfrm>
            <a:off x="2439328" y="3427433"/>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D9D9D9"/>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18" name="Rektangel 12">
            <a:extLst>
              <a:ext uri="{FF2B5EF4-FFF2-40B4-BE49-F238E27FC236}">
                <a16:creationId xmlns:a16="http://schemas.microsoft.com/office/drawing/2014/main" id="{1A5546EB-D797-4F92-9118-54B8052D53A6}"/>
              </a:ext>
            </a:extLst>
          </p:cNvPr>
          <p:cNvSpPr/>
          <p:nvPr/>
        </p:nvSpPr>
        <p:spPr>
          <a:xfrm>
            <a:off x="2846006" y="3433944"/>
            <a:ext cx="552919" cy="153564"/>
          </a:xfrm>
          <a:prstGeom prst="rect">
            <a:avLst/>
          </a:prstGeom>
          <a:solidFill>
            <a:srgbClr val="8396CC"/>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19" name="Ellipse 13">
            <a:extLst>
              <a:ext uri="{FF2B5EF4-FFF2-40B4-BE49-F238E27FC236}">
                <a16:creationId xmlns:a16="http://schemas.microsoft.com/office/drawing/2014/main" id="{A45CCFCB-EFB4-4FA1-B60B-9D267B801AB5}"/>
              </a:ext>
            </a:extLst>
          </p:cNvPr>
          <p:cNvSpPr/>
          <p:nvPr/>
        </p:nvSpPr>
        <p:spPr>
          <a:xfrm>
            <a:off x="2846006" y="3433944"/>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F2F2F2"/>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20" name="Ellipse 14">
            <a:extLst>
              <a:ext uri="{FF2B5EF4-FFF2-40B4-BE49-F238E27FC236}">
                <a16:creationId xmlns:a16="http://schemas.microsoft.com/office/drawing/2014/main" id="{F48AA802-0622-4C54-BE7F-F8700B8FCB61}"/>
              </a:ext>
            </a:extLst>
          </p:cNvPr>
          <p:cNvSpPr/>
          <p:nvPr/>
        </p:nvSpPr>
        <p:spPr>
          <a:xfrm>
            <a:off x="3005770" y="3433944"/>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BFBFB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21" name="Ellipse 15">
            <a:extLst>
              <a:ext uri="{FF2B5EF4-FFF2-40B4-BE49-F238E27FC236}">
                <a16:creationId xmlns:a16="http://schemas.microsoft.com/office/drawing/2014/main" id="{24C46FC4-5DD9-4241-A4B3-DBDEAC6D14B5}"/>
              </a:ext>
            </a:extLst>
          </p:cNvPr>
          <p:cNvSpPr/>
          <p:nvPr/>
        </p:nvSpPr>
        <p:spPr>
          <a:xfrm>
            <a:off x="3247766" y="3427433"/>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BFBFB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22" name="Rektangel 16">
            <a:extLst>
              <a:ext uri="{FF2B5EF4-FFF2-40B4-BE49-F238E27FC236}">
                <a16:creationId xmlns:a16="http://schemas.microsoft.com/office/drawing/2014/main" id="{9F51790A-423C-41C0-B51D-F0A6A450BEC0}"/>
              </a:ext>
            </a:extLst>
          </p:cNvPr>
          <p:cNvSpPr/>
          <p:nvPr/>
        </p:nvSpPr>
        <p:spPr>
          <a:xfrm>
            <a:off x="4273385" y="3435096"/>
            <a:ext cx="516837" cy="152412"/>
          </a:xfrm>
          <a:prstGeom prst="rect">
            <a:avLst/>
          </a:prstGeom>
          <a:solidFill>
            <a:srgbClr val="8396CC"/>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23" name="Ellipse 17">
            <a:extLst>
              <a:ext uri="{FF2B5EF4-FFF2-40B4-BE49-F238E27FC236}">
                <a16:creationId xmlns:a16="http://schemas.microsoft.com/office/drawing/2014/main" id="{41304500-2652-478D-AC62-D9C1335C12E0}"/>
              </a:ext>
            </a:extLst>
          </p:cNvPr>
          <p:cNvSpPr/>
          <p:nvPr/>
        </p:nvSpPr>
        <p:spPr>
          <a:xfrm>
            <a:off x="4273385" y="3435096"/>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D9D9D9"/>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24" name="Ellipse 18">
            <a:extLst>
              <a:ext uri="{FF2B5EF4-FFF2-40B4-BE49-F238E27FC236}">
                <a16:creationId xmlns:a16="http://schemas.microsoft.com/office/drawing/2014/main" id="{4BC395EB-A232-43FA-8DE3-E0C962D19053}"/>
              </a:ext>
            </a:extLst>
          </p:cNvPr>
          <p:cNvSpPr/>
          <p:nvPr/>
        </p:nvSpPr>
        <p:spPr>
          <a:xfrm>
            <a:off x="4425038" y="3432536"/>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BFBFB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25" name="Ellipse 19">
            <a:extLst>
              <a:ext uri="{FF2B5EF4-FFF2-40B4-BE49-F238E27FC236}">
                <a16:creationId xmlns:a16="http://schemas.microsoft.com/office/drawing/2014/main" id="{DC46E951-29C7-4313-B1A1-F81CFD2D9EF8}"/>
              </a:ext>
            </a:extLst>
          </p:cNvPr>
          <p:cNvSpPr/>
          <p:nvPr/>
        </p:nvSpPr>
        <p:spPr>
          <a:xfrm>
            <a:off x="4637234" y="3433944"/>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7F7F7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grpSp>
        <p:nvGrpSpPr>
          <p:cNvPr id="57" name="Group 56">
            <a:extLst>
              <a:ext uri="{FF2B5EF4-FFF2-40B4-BE49-F238E27FC236}">
                <a16:creationId xmlns:a16="http://schemas.microsoft.com/office/drawing/2014/main" id="{D4AE1F7F-86A6-4DC3-9443-B178A05E6BD5}"/>
              </a:ext>
            </a:extLst>
          </p:cNvPr>
          <p:cNvGrpSpPr/>
          <p:nvPr/>
        </p:nvGrpSpPr>
        <p:grpSpPr>
          <a:xfrm>
            <a:off x="337298" y="3435846"/>
            <a:ext cx="552919" cy="160074"/>
            <a:chOff x="2660388" y="2887218"/>
            <a:chExt cx="552919" cy="160074"/>
          </a:xfrm>
        </p:grpSpPr>
        <p:sp>
          <p:nvSpPr>
            <p:cNvPr id="44" name="Rektangel 12">
              <a:extLst>
                <a:ext uri="{FF2B5EF4-FFF2-40B4-BE49-F238E27FC236}">
                  <a16:creationId xmlns:a16="http://schemas.microsoft.com/office/drawing/2014/main" id="{814E4294-1A24-44F7-8651-428A26442876}"/>
                </a:ext>
              </a:extLst>
            </p:cNvPr>
            <p:cNvSpPr/>
            <p:nvPr/>
          </p:nvSpPr>
          <p:spPr>
            <a:xfrm>
              <a:off x="2660388" y="2893728"/>
              <a:ext cx="552919" cy="153564"/>
            </a:xfrm>
            <a:prstGeom prst="rect">
              <a:avLst/>
            </a:prstGeom>
            <a:solidFill>
              <a:srgbClr val="8396CC"/>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45" name="Ellipse 13">
              <a:extLst>
                <a:ext uri="{FF2B5EF4-FFF2-40B4-BE49-F238E27FC236}">
                  <a16:creationId xmlns:a16="http://schemas.microsoft.com/office/drawing/2014/main" id="{E399EEDD-C795-44D5-A478-CDFE4B6C8425}"/>
                </a:ext>
              </a:extLst>
            </p:cNvPr>
            <p:cNvSpPr/>
            <p:nvPr/>
          </p:nvSpPr>
          <p:spPr>
            <a:xfrm>
              <a:off x="2660388" y="2893728"/>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BFBFB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46" name="Ellipse 14">
              <a:extLst>
                <a:ext uri="{FF2B5EF4-FFF2-40B4-BE49-F238E27FC236}">
                  <a16:creationId xmlns:a16="http://schemas.microsoft.com/office/drawing/2014/main" id="{77C778FF-3595-4622-99BE-650CDD247B7E}"/>
                </a:ext>
              </a:extLst>
            </p:cNvPr>
            <p:cNvSpPr/>
            <p:nvPr/>
          </p:nvSpPr>
          <p:spPr>
            <a:xfrm>
              <a:off x="2820152" y="2893728"/>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BFBFB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47" name="Ellipse 15">
              <a:extLst>
                <a:ext uri="{FF2B5EF4-FFF2-40B4-BE49-F238E27FC236}">
                  <a16:creationId xmlns:a16="http://schemas.microsoft.com/office/drawing/2014/main" id="{EDB4ED7E-B0D6-49FC-9E3B-9827394F4FFE}"/>
                </a:ext>
              </a:extLst>
            </p:cNvPr>
            <p:cNvSpPr/>
            <p:nvPr/>
          </p:nvSpPr>
          <p:spPr>
            <a:xfrm>
              <a:off x="3062148" y="2887218"/>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BFBFB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grpSp>
      <p:cxnSp>
        <p:nvCxnSpPr>
          <p:cNvPr id="58" name="Straight Arrow Connector 57">
            <a:extLst>
              <a:ext uri="{FF2B5EF4-FFF2-40B4-BE49-F238E27FC236}">
                <a16:creationId xmlns:a16="http://schemas.microsoft.com/office/drawing/2014/main" id="{61312D55-5407-44F7-9011-9C0BEA576EB1}"/>
              </a:ext>
            </a:extLst>
          </p:cNvPr>
          <p:cNvCxnSpPr/>
          <p:nvPr/>
        </p:nvCxnSpPr>
        <p:spPr bwMode="auto">
          <a:xfrm flipV="1">
            <a:off x="1453761" y="3668939"/>
            <a:ext cx="0" cy="288032"/>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9" name="Group 58">
            <a:extLst>
              <a:ext uri="{FF2B5EF4-FFF2-40B4-BE49-F238E27FC236}">
                <a16:creationId xmlns:a16="http://schemas.microsoft.com/office/drawing/2014/main" id="{5CACA8E8-2912-43A4-866D-E3344A1B8F3F}"/>
              </a:ext>
            </a:extLst>
          </p:cNvPr>
          <p:cNvGrpSpPr/>
          <p:nvPr/>
        </p:nvGrpSpPr>
        <p:grpSpPr>
          <a:xfrm>
            <a:off x="1177301" y="3433501"/>
            <a:ext cx="552919" cy="160074"/>
            <a:chOff x="2660388" y="2887218"/>
            <a:chExt cx="552919" cy="160074"/>
          </a:xfrm>
        </p:grpSpPr>
        <p:sp>
          <p:nvSpPr>
            <p:cNvPr id="60" name="Rektangel 12">
              <a:extLst>
                <a:ext uri="{FF2B5EF4-FFF2-40B4-BE49-F238E27FC236}">
                  <a16:creationId xmlns:a16="http://schemas.microsoft.com/office/drawing/2014/main" id="{77120E72-43B5-4AE4-A5A8-1B458AD32053}"/>
                </a:ext>
              </a:extLst>
            </p:cNvPr>
            <p:cNvSpPr/>
            <p:nvPr/>
          </p:nvSpPr>
          <p:spPr>
            <a:xfrm>
              <a:off x="2660388" y="2893728"/>
              <a:ext cx="552919" cy="153564"/>
            </a:xfrm>
            <a:prstGeom prst="rect">
              <a:avLst/>
            </a:prstGeom>
            <a:solidFill>
              <a:srgbClr val="8396CC"/>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61" name="Ellipse 13">
              <a:extLst>
                <a:ext uri="{FF2B5EF4-FFF2-40B4-BE49-F238E27FC236}">
                  <a16:creationId xmlns:a16="http://schemas.microsoft.com/office/drawing/2014/main" id="{3E0531EC-CEA1-4CA7-8D6C-1BBB0F6B06C3}"/>
                </a:ext>
              </a:extLst>
            </p:cNvPr>
            <p:cNvSpPr/>
            <p:nvPr/>
          </p:nvSpPr>
          <p:spPr>
            <a:xfrm>
              <a:off x="2660388" y="2893728"/>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BFBFB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62" name="Ellipse 14">
              <a:extLst>
                <a:ext uri="{FF2B5EF4-FFF2-40B4-BE49-F238E27FC236}">
                  <a16:creationId xmlns:a16="http://schemas.microsoft.com/office/drawing/2014/main" id="{4E2330B2-E8EC-46F9-83D8-2ADF0F6E162D}"/>
                </a:ext>
              </a:extLst>
            </p:cNvPr>
            <p:cNvSpPr/>
            <p:nvPr/>
          </p:nvSpPr>
          <p:spPr>
            <a:xfrm>
              <a:off x="2820152" y="2893728"/>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BFBFB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63" name="Ellipse 15">
              <a:extLst>
                <a:ext uri="{FF2B5EF4-FFF2-40B4-BE49-F238E27FC236}">
                  <a16:creationId xmlns:a16="http://schemas.microsoft.com/office/drawing/2014/main" id="{58D2DA0B-2A58-433F-8FBC-852CAF7151D9}"/>
                </a:ext>
              </a:extLst>
            </p:cNvPr>
            <p:cNvSpPr/>
            <p:nvPr/>
          </p:nvSpPr>
          <p:spPr>
            <a:xfrm>
              <a:off x="3062148" y="2887218"/>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BFBFB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grpSp>
      <p:cxnSp>
        <p:nvCxnSpPr>
          <p:cNvPr id="64" name="Straight Arrow Connector 63">
            <a:extLst>
              <a:ext uri="{FF2B5EF4-FFF2-40B4-BE49-F238E27FC236}">
                <a16:creationId xmlns:a16="http://schemas.microsoft.com/office/drawing/2014/main" id="{D4053723-8206-464C-A70B-3D3633CA38BA}"/>
              </a:ext>
            </a:extLst>
          </p:cNvPr>
          <p:cNvCxnSpPr/>
          <p:nvPr/>
        </p:nvCxnSpPr>
        <p:spPr bwMode="auto">
          <a:xfrm flipV="1">
            <a:off x="2341950" y="3668939"/>
            <a:ext cx="0" cy="288032"/>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Straight Arrow Connector 64">
            <a:extLst>
              <a:ext uri="{FF2B5EF4-FFF2-40B4-BE49-F238E27FC236}">
                <a16:creationId xmlns:a16="http://schemas.microsoft.com/office/drawing/2014/main" id="{EC2BDD42-C39F-4DB9-9657-D93F0856B071}"/>
              </a:ext>
            </a:extLst>
          </p:cNvPr>
          <p:cNvCxnSpPr/>
          <p:nvPr/>
        </p:nvCxnSpPr>
        <p:spPr bwMode="auto">
          <a:xfrm flipV="1">
            <a:off x="3134038" y="3668939"/>
            <a:ext cx="0" cy="288032"/>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Arrow Connector 65">
            <a:extLst>
              <a:ext uri="{FF2B5EF4-FFF2-40B4-BE49-F238E27FC236}">
                <a16:creationId xmlns:a16="http://schemas.microsoft.com/office/drawing/2014/main" id="{21D57C4A-BD34-4AB4-BD47-AC7EBA5FF01C}"/>
              </a:ext>
            </a:extLst>
          </p:cNvPr>
          <p:cNvCxnSpPr/>
          <p:nvPr/>
        </p:nvCxnSpPr>
        <p:spPr bwMode="auto">
          <a:xfrm flipV="1">
            <a:off x="4502190" y="3668939"/>
            <a:ext cx="0" cy="288032"/>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Arrow Connector 66">
            <a:extLst>
              <a:ext uri="{FF2B5EF4-FFF2-40B4-BE49-F238E27FC236}">
                <a16:creationId xmlns:a16="http://schemas.microsoft.com/office/drawing/2014/main" id="{D82F2308-C71A-4445-A740-B6AEF564E71F}"/>
              </a:ext>
            </a:extLst>
          </p:cNvPr>
          <p:cNvCxnSpPr/>
          <p:nvPr/>
        </p:nvCxnSpPr>
        <p:spPr bwMode="auto">
          <a:xfrm flipV="1">
            <a:off x="6052491" y="3668939"/>
            <a:ext cx="0" cy="288032"/>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Straight Arrow Connector 67">
            <a:extLst>
              <a:ext uri="{FF2B5EF4-FFF2-40B4-BE49-F238E27FC236}">
                <a16:creationId xmlns:a16="http://schemas.microsoft.com/office/drawing/2014/main" id="{4D561CA0-7EDA-4B4B-B97C-67E1AFA991A4}"/>
              </a:ext>
            </a:extLst>
          </p:cNvPr>
          <p:cNvCxnSpPr/>
          <p:nvPr/>
        </p:nvCxnSpPr>
        <p:spPr bwMode="auto">
          <a:xfrm flipV="1">
            <a:off x="7236296" y="3696278"/>
            <a:ext cx="0" cy="288032"/>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9" name="Rektangel 16">
            <a:extLst>
              <a:ext uri="{FF2B5EF4-FFF2-40B4-BE49-F238E27FC236}">
                <a16:creationId xmlns:a16="http://schemas.microsoft.com/office/drawing/2014/main" id="{816F9E23-60AB-4A4D-A45E-879F55C6973B}"/>
              </a:ext>
            </a:extLst>
          </p:cNvPr>
          <p:cNvSpPr/>
          <p:nvPr/>
        </p:nvSpPr>
        <p:spPr>
          <a:xfrm>
            <a:off x="6934039" y="3432270"/>
            <a:ext cx="516837" cy="152412"/>
          </a:xfrm>
          <a:prstGeom prst="rect">
            <a:avLst/>
          </a:prstGeom>
          <a:solidFill>
            <a:srgbClr val="8396CC"/>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70" name="Ellipse 17">
            <a:extLst>
              <a:ext uri="{FF2B5EF4-FFF2-40B4-BE49-F238E27FC236}">
                <a16:creationId xmlns:a16="http://schemas.microsoft.com/office/drawing/2014/main" id="{54CCBDBC-658B-43D0-892D-848934E43850}"/>
              </a:ext>
            </a:extLst>
          </p:cNvPr>
          <p:cNvSpPr/>
          <p:nvPr/>
        </p:nvSpPr>
        <p:spPr>
          <a:xfrm>
            <a:off x="6934039" y="3432270"/>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D9D9D9"/>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71" name="Ellipse 18">
            <a:extLst>
              <a:ext uri="{FF2B5EF4-FFF2-40B4-BE49-F238E27FC236}">
                <a16:creationId xmlns:a16="http://schemas.microsoft.com/office/drawing/2014/main" id="{C1B409E6-6D19-4E60-96E3-AF74566022C7}"/>
              </a:ext>
            </a:extLst>
          </p:cNvPr>
          <p:cNvSpPr/>
          <p:nvPr/>
        </p:nvSpPr>
        <p:spPr>
          <a:xfrm>
            <a:off x="7085692" y="3429710"/>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chemeClr val="tx2">
              <a:lumMod val="65000"/>
            </a:schemeClr>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72" name="Ellipse 19">
            <a:extLst>
              <a:ext uri="{FF2B5EF4-FFF2-40B4-BE49-F238E27FC236}">
                <a16:creationId xmlns:a16="http://schemas.microsoft.com/office/drawing/2014/main" id="{31A7833D-054B-4C28-AECD-E93110033FF5}"/>
              </a:ext>
            </a:extLst>
          </p:cNvPr>
          <p:cNvSpPr/>
          <p:nvPr/>
        </p:nvSpPr>
        <p:spPr>
          <a:xfrm>
            <a:off x="7297888" y="3431118"/>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7F7F7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cxnSp>
        <p:nvCxnSpPr>
          <p:cNvPr id="73" name="Straight Arrow Connector 72">
            <a:extLst>
              <a:ext uri="{FF2B5EF4-FFF2-40B4-BE49-F238E27FC236}">
                <a16:creationId xmlns:a16="http://schemas.microsoft.com/office/drawing/2014/main" id="{AD41BF22-6809-465D-83F9-61EE9BC8E23B}"/>
              </a:ext>
            </a:extLst>
          </p:cNvPr>
          <p:cNvCxnSpPr/>
          <p:nvPr/>
        </p:nvCxnSpPr>
        <p:spPr bwMode="auto">
          <a:xfrm flipH="1" flipV="1">
            <a:off x="4142150" y="3075806"/>
            <a:ext cx="252371" cy="288032"/>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Straight Arrow Connector 74">
            <a:extLst>
              <a:ext uri="{FF2B5EF4-FFF2-40B4-BE49-F238E27FC236}">
                <a16:creationId xmlns:a16="http://schemas.microsoft.com/office/drawing/2014/main" id="{E91C18EC-3928-45CA-9C0A-1CC95A8E403C}"/>
              </a:ext>
            </a:extLst>
          </p:cNvPr>
          <p:cNvCxnSpPr/>
          <p:nvPr/>
        </p:nvCxnSpPr>
        <p:spPr bwMode="auto">
          <a:xfrm flipV="1">
            <a:off x="4508440" y="3003798"/>
            <a:ext cx="11633" cy="373098"/>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Arrow Connector 77">
            <a:extLst>
              <a:ext uri="{FF2B5EF4-FFF2-40B4-BE49-F238E27FC236}">
                <a16:creationId xmlns:a16="http://schemas.microsoft.com/office/drawing/2014/main" id="{04E7E94E-14B7-48E0-ADA9-23CC93A461CD}"/>
              </a:ext>
            </a:extLst>
          </p:cNvPr>
          <p:cNvCxnSpPr/>
          <p:nvPr/>
        </p:nvCxnSpPr>
        <p:spPr bwMode="auto">
          <a:xfrm flipV="1">
            <a:off x="4642944" y="3071930"/>
            <a:ext cx="294555" cy="296416"/>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Arrow Connector 82">
            <a:extLst>
              <a:ext uri="{FF2B5EF4-FFF2-40B4-BE49-F238E27FC236}">
                <a16:creationId xmlns:a16="http://schemas.microsoft.com/office/drawing/2014/main" id="{90340343-4B2D-42DA-9F0A-C3042513B4D1}"/>
              </a:ext>
            </a:extLst>
          </p:cNvPr>
          <p:cNvCxnSpPr/>
          <p:nvPr/>
        </p:nvCxnSpPr>
        <p:spPr bwMode="auto">
          <a:xfrm flipH="1" flipV="1">
            <a:off x="2753399" y="3054601"/>
            <a:ext cx="252371" cy="288032"/>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Arrow Connector 83">
            <a:extLst>
              <a:ext uri="{FF2B5EF4-FFF2-40B4-BE49-F238E27FC236}">
                <a16:creationId xmlns:a16="http://schemas.microsoft.com/office/drawing/2014/main" id="{4C8D8502-814D-4098-B022-67C1DC981554}"/>
              </a:ext>
            </a:extLst>
          </p:cNvPr>
          <p:cNvCxnSpPr/>
          <p:nvPr/>
        </p:nvCxnSpPr>
        <p:spPr bwMode="auto">
          <a:xfrm flipV="1">
            <a:off x="3119689" y="2982593"/>
            <a:ext cx="11633" cy="373098"/>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Arrow Connector 84">
            <a:extLst>
              <a:ext uri="{FF2B5EF4-FFF2-40B4-BE49-F238E27FC236}">
                <a16:creationId xmlns:a16="http://schemas.microsoft.com/office/drawing/2014/main" id="{C6F8E8E0-E529-44EA-A9B9-39E9E3CEC80C}"/>
              </a:ext>
            </a:extLst>
          </p:cNvPr>
          <p:cNvCxnSpPr/>
          <p:nvPr/>
        </p:nvCxnSpPr>
        <p:spPr bwMode="auto">
          <a:xfrm flipV="1">
            <a:off x="3254193" y="3050725"/>
            <a:ext cx="294555" cy="296416"/>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Straight Arrow Connector 85">
            <a:extLst>
              <a:ext uri="{FF2B5EF4-FFF2-40B4-BE49-F238E27FC236}">
                <a16:creationId xmlns:a16="http://schemas.microsoft.com/office/drawing/2014/main" id="{31C752AC-C94E-47EF-9047-5F625201A954}"/>
              </a:ext>
            </a:extLst>
          </p:cNvPr>
          <p:cNvCxnSpPr/>
          <p:nvPr/>
        </p:nvCxnSpPr>
        <p:spPr bwMode="auto">
          <a:xfrm flipH="1" flipV="1">
            <a:off x="1893414" y="3072752"/>
            <a:ext cx="252371" cy="288032"/>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Straight Arrow Connector 86">
            <a:extLst>
              <a:ext uri="{FF2B5EF4-FFF2-40B4-BE49-F238E27FC236}">
                <a16:creationId xmlns:a16="http://schemas.microsoft.com/office/drawing/2014/main" id="{ADAAA33B-53DA-40C7-8776-9FDF35994EE6}"/>
              </a:ext>
            </a:extLst>
          </p:cNvPr>
          <p:cNvCxnSpPr/>
          <p:nvPr/>
        </p:nvCxnSpPr>
        <p:spPr bwMode="auto">
          <a:xfrm flipV="1">
            <a:off x="2259704" y="3000744"/>
            <a:ext cx="11633" cy="373098"/>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Straight Arrow Connector 87">
            <a:extLst>
              <a:ext uri="{FF2B5EF4-FFF2-40B4-BE49-F238E27FC236}">
                <a16:creationId xmlns:a16="http://schemas.microsoft.com/office/drawing/2014/main" id="{36E6C440-7EDE-4270-BEF5-180A7BBCC92C}"/>
              </a:ext>
            </a:extLst>
          </p:cNvPr>
          <p:cNvCxnSpPr/>
          <p:nvPr/>
        </p:nvCxnSpPr>
        <p:spPr bwMode="auto">
          <a:xfrm flipV="1">
            <a:off x="2394208" y="3068876"/>
            <a:ext cx="294555" cy="296416"/>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Arrow Connector 88">
            <a:extLst>
              <a:ext uri="{FF2B5EF4-FFF2-40B4-BE49-F238E27FC236}">
                <a16:creationId xmlns:a16="http://schemas.microsoft.com/office/drawing/2014/main" id="{04876366-5D96-4398-80B4-DCD0CB9009B3}"/>
              </a:ext>
            </a:extLst>
          </p:cNvPr>
          <p:cNvCxnSpPr/>
          <p:nvPr/>
        </p:nvCxnSpPr>
        <p:spPr bwMode="auto">
          <a:xfrm flipH="1" flipV="1">
            <a:off x="1049029" y="3100288"/>
            <a:ext cx="252371" cy="288032"/>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Straight Arrow Connector 89">
            <a:extLst>
              <a:ext uri="{FF2B5EF4-FFF2-40B4-BE49-F238E27FC236}">
                <a16:creationId xmlns:a16="http://schemas.microsoft.com/office/drawing/2014/main" id="{B90E6417-E35F-435B-A6E2-FBF5303F1FC0}"/>
              </a:ext>
            </a:extLst>
          </p:cNvPr>
          <p:cNvCxnSpPr/>
          <p:nvPr/>
        </p:nvCxnSpPr>
        <p:spPr bwMode="auto">
          <a:xfrm flipV="1">
            <a:off x="1415319" y="3028280"/>
            <a:ext cx="11633" cy="373098"/>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Straight Arrow Connector 90">
            <a:extLst>
              <a:ext uri="{FF2B5EF4-FFF2-40B4-BE49-F238E27FC236}">
                <a16:creationId xmlns:a16="http://schemas.microsoft.com/office/drawing/2014/main" id="{E24BECB7-D13B-4424-9C81-DA0BF8B3607A}"/>
              </a:ext>
            </a:extLst>
          </p:cNvPr>
          <p:cNvCxnSpPr/>
          <p:nvPr/>
        </p:nvCxnSpPr>
        <p:spPr bwMode="auto">
          <a:xfrm flipV="1">
            <a:off x="1549823" y="3096412"/>
            <a:ext cx="294555" cy="296416"/>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Straight Arrow Connector 91">
            <a:extLst>
              <a:ext uri="{FF2B5EF4-FFF2-40B4-BE49-F238E27FC236}">
                <a16:creationId xmlns:a16="http://schemas.microsoft.com/office/drawing/2014/main" id="{D36E6289-9675-4613-9662-03ADBE9FE25A}"/>
              </a:ext>
            </a:extLst>
          </p:cNvPr>
          <p:cNvCxnSpPr/>
          <p:nvPr/>
        </p:nvCxnSpPr>
        <p:spPr bwMode="auto">
          <a:xfrm flipH="1" flipV="1">
            <a:off x="179512" y="3074109"/>
            <a:ext cx="252371" cy="288032"/>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Straight Arrow Connector 92">
            <a:extLst>
              <a:ext uri="{FF2B5EF4-FFF2-40B4-BE49-F238E27FC236}">
                <a16:creationId xmlns:a16="http://schemas.microsoft.com/office/drawing/2014/main" id="{727993F9-D555-48C8-B008-07BCE3597088}"/>
              </a:ext>
            </a:extLst>
          </p:cNvPr>
          <p:cNvCxnSpPr/>
          <p:nvPr/>
        </p:nvCxnSpPr>
        <p:spPr bwMode="auto">
          <a:xfrm flipV="1">
            <a:off x="545802" y="3002101"/>
            <a:ext cx="11633" cy="373098"/>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Straight Arrow Connector 93">
            <a:extLst>
              <a:ext uri="{FF2B5EF4-FFF2-40B4-BE49-F238E27FC236}">
                <a16:creationId xmlns:a16="http://schemas.microsoft.com/office/drawing/2014/main" id="{B62C7D60-1344-433C-8D8D-A76EEA50F987}"/>
              </a:ext>
            </a:extLst>
          </p:cNvPr>
          <p:cNvCxnSpPr/>
          <p:nvPr/>
        </p:nvCxnSpPr>
        <p:spPr bwMode="auto">
          <a:xfrm flipV="1">
            <a:off x="680306" y="3070233"/>
            <a:ext cx="294555" cy="296416"/>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Straight Arrow Connector 94">
            <a:extLst>
              <a:ext uri="{FF2B5EF4-FFF2-40B4-BE49-F238E27FC236}">
                <a16:creationId xmlns:a16="http://schemas.microsoft.com/office/drawing/2014/main" id="{B5836D0F-13C0-45EA-966B-2AAB125CC3D7}"/>
              </a:ext>
            </a:extLst>
          </p:cNvPr>
          <p:cNvCxnSpPr/>
          <p:nvPr/>
        </p:nvCxnSpPr>
        <p:spPr bwMode="auto">
          <a:xfrm flipH="1" flipV="1">
            <a:off x="5632409" y="3072752"/>
            <a:ext cx="252371" cy="288032"/>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Straight Arrow Connector 95">
            <a:extLst>
              <a:ext uri="{FF2B5EF4-FFF2-40B4-BE49-F238E27FC236}">
                <a16:creationId xmlns:a16="http://schemas.microsoft.com/office/drawing/2014/main" id="{C79EA67C-EFD3-4BC2-9354-004B1F1B9DD7}"/>
              </a:ext>
            </a:extLst>
          </p:cNvPr>
          <p:cNvCxnSpPr/>
          <p:nvPr/>
        </p:nvCxnSpPr>
        <p:spPr bwMode="auto">
          <a:xfrm flipV="1">
            <a:off x="5998699" y="3000744"/>
            <a:ext cx="11633" cy="373098"/>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Straight Arrow Connector 96">
            <a:extLst>
              <a:ext uri="{FF2B5EF4-FFF2-40B4-BE49-F238E27FC236}">
                <a16:creationId xmlns:a16="http://schemas.microsoft.com/office/drawing/2014/main" id="{8BE5BB43-4ACC-4CB8-AEAB-FFAE0764EF70}"/>
              </a:ext>
            </a:extLst>
          </p:cNvPr>
          <p:cNvCxnSpPr/>
          <p:nvPr/>
        </p:nvCxnSpPr>
        <p:spPr bwMode="auto">
          <a:xfrm flipV="1">
            <a:off x="6017209" y="3067422"/>
            <a:ext cx="294555" cy="296416"/>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8" name="TextBox 97">
            <a:extLst>
              <a:ext uri="{FF2B5EF4-FFF2-40B4-BE49-F238E27FC236}">
                <a16:creationId xmlns:a16="http://schemas.microsoft.com/office/drawing/2014/main" id="{5158AFA7-5EDE-4347-96C1-5EDAD9CA9265}"/>
              </a:ext>
            </a:extLst>
          </p:cNvPr>
          <p:cNvSpPr txBox="1"/>
          <p:nvPr/>
        </p:nvSpPr>
        <p:spPr bwMode="white">
          <a:xfrm>
            <a:off x="3697615" y="2762513"/>
            <a:ext cx="79832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r>
              <a:rPr lang="en-US" sz="1600" baseline="0" dirty="0"/>
              <a:t>Key</a:t>
            </a:r>
            <a:endParaRPr lang="nb-NO" sz="1600" baseline="0" dirty="0"/>
          </a:p>
        </p:txBody>
      </p:sp>
      <p:sp>
        <p:nvSpPr>
          <p:cNvPr id="99" name="TextBox 98">
            <a:extLst>
              <a:ext uri="{FF2B5EF4-FFF2-40B4-BE49-F238E27FC236}">
                <a16:creationId xmlns:a16="http://schemas.microsoft.com/office/drawing/2014/main" id="{B10BB2C7-4FE0-4A25-9704-47A411D1633E}"/>
              </a:ext>
            </a:extLst>
          </p:cNvPr>
          <p:cNvSpPr txBox="1"/>
          <p:nvPr/>
        </p:nvSpPr>
        <p:spPr bwMode="white">
          <a:xfrm>
            <a:off x="4839056" y="2803791"/>
            <a:ext cx="79832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r>
              <a:rPr lang="en-US" sz="1600" baseline="0" dirty="0"/>
              <a:t>Value</a:t>
            </a:r>
            <a:endParaRPr lang="nb-NO" sz="1600" baseline="0" dirty="0"/>
          </a:p>
        </p:txBody>
      </p:sp>
      <p:sp>
        <p:nvSpPr>
          <p:cNvPr id="100" name="TextBox 99">
            <a:extLst>
              <a:ext uri="{FF2B5EF4-FFF2-40B4-BE49-F238E27FC236}">
                <a16:creationId xmlns:a16="http://schemas.microsoft.com/office/drawing/2014/main" id="{D6395A1C-6EEF-4D24-ACFE-224EB7CFE58F}"/>
              </a:ext>
            </a:extLst>
          </p:cNvPr>
          <p:cNvSpPr txBox="1"/>
          <p:nvPr/>
        </p:nvSpPr>
        <p:spPr bwMode="white">
          <a:xfrm>
            <a:off x="4169893" y="2619314"/>
            <a:ext cx="79832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r>
              <a:rPr lang="en-US" sz="1600" baseline="0" dirty="0"/>
              <a:t>Query</a:t>
            </a:r>
            <a:endParaRPr lang="nb-NO" sz="1600" baseline="0" dirty="0"/>
          </a:p>
        </p:txBody>
      </p:sp>
      <p:cxnSp>
        <p:nvCxnSpPr>
          <p:cNvPr id="101" name="Straight Arrow Connector 100">
            <a:extLst>
              <a:ext uri="{FF2B5EF4-FFF2-40B4-BE49-F238E27FC236}">
                <a16:creationId xmlns:a16="http://schemas.microsoft.com/office/drawing/2014/main" id="{5B26BCC2-936E-449F-8B71-2A97155BD094}"/>
              </a:ext>
            </a:extLst>
          </p:cNvPr>
          <p:cNvCxnSpPr/>
          <p:nvPr/>
        </p:nvCxnSpPr>
        <p:spPr bwMode="auto">
          <a:xfrm flipH="1" flipV="1">
            <a:off x="6851787" y="3044363"/>
            <a:ext cx="252371" cy="288032"/>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Straight Arrow Connector 101">
            <a:extLst>
              <a:ext uri="{FF2B5EF4-FFF2-40B4-BE49-F238E27FC236}">
                <a16:creationId xmlns:a16="http://schemas.microsoft.com/office/drawing/2014/main" id="{F71D28C5-D658-439F-BCF0-18003CD0E9E7}"/>
              </a:ext>
            </a:extLst>
          </p:cNvPr>
          <p:cNvCxnSpPr/>
          <p:nvPr/>
        </p:nvCxnSpPr>
        <p:spPr bwMode="auto">
          <a:xfrm flipV="1">
            <a:off x="7218077" y="2972355"/>
            <a:ext cx="11633" cy="373098"/>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Straight Arrow Connector 102">
            <a:extLst>
              <a:ext uri="{FF2B5EF4-FFF2-40B4-BE49-F238E27FC236}">
                <a16:creationId xmlns:a16="http://schemas.microsoft.com/office/drawing/2014/main" id="{7EBE2920-1DBE-46BA-B5CF-D139FD861C85}"/>
              </a:ext>
            </a:extLst>
          </p:cNvPr>
          <p:cNvCxnSpPr/>
          <p:nvPr/>
        </p:nvCxnSpPr>
        <p:spPr bwMode="auto">
          <a:xfrm flipV="1">
            <a:off x="7352581" y="3040487"/>
            <a:ext cx="294555" cy="296416"/>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11" name="Group 110">
            <a:extLst>
              <a:ext uri="{FF2B5EF4-FFF2-40B4-BE49-F238E27FC236}">
                <a16:creationId xmlns:a16="http://schemas.microsoft.com/office/drawing/2014/main" id="{84617DDE-F0D3-4F62-8965-075D3C54837B}"/>
              </a:ext>
            </a:extLst>
          </p:cNvPr>
          <p:cNvGrpSpPr/>
          <p:nvPr/>
        </p:nvGrpSpPr>
        <p:grpSpPr>
          <a:xfrm>
            <a:off x="5765986" y="3425916"/>
            <a:ext cx="552919" cy="160074"/>
            <a:chOff x="2660388" y="2887218"/>
            <a:chExt cx="552919" cy="160074"/>
          </a:xfrm>
        </p:grpSpPr>
        <p:sp>
          <p:nvSpPr>
            <p:cNvPr id="112" name="Rektangel 12">
              <a:extLst>
                <a:ext uri="{FF2B5EF4-FFF2-40B4-BE49-F238E27FC236}">
                  <a16:creationId xmlns:a16="http://schemas.microsoft.com/office/drawing/2014/main" id="{98976492-DAD9-446A-BC0C-7502CF13605A}"/>
                </a:ext>
              </a:extLst>
            </p:cNvPr>
            <p:cNvSpPr/>
            <p:nvPr/>
          </p:nvSpPr>
          <p:spPr>
            <a:xfrm>
              <a:off x="2660388" y="2893728"/>
              <a:ext cx="552919" cy="153564"/>
            </a:xfrm>
            <a:prstGeom prst="rect">
              <a:avLst/>
            </a:prstGeom>
            <a:solidFill>
              <a:srgbClr val="8396CC"/>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113" name="Ellipse 13">
              <a:extLst>
                <a:ext uri="{FF2B5EF4-FFF2-40B4-BE49-F238E27FC236}">
                  <a16:creationId xmlns:a16="http://schemas.microsoft.com/office/drawing/2014/main" id="{5511103E-EB35-4EA3-A8AB-C41124EC74B8}"/>
                </a:ext>
              </a:extLst>
            </p:cNvPr>
            <p:cNvSpPr/>
            <p:nvPr/>
          </p:nvSpPr>
          <p:spPr>
            <a:xfrm>
              <a:off x="2660388" y="2893728"/>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BFBFB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114" name="Ellipse 14">
              <a:extLst>
                <a:ext uri="{FF2B5EF4-FFF2-40B4-BE49-F238E27FC236}">
                  <a16:creationId xmlns:a16="http://schemas.microsoft.com/office/drawing/2014/main" id="{F803ADE1-ADBF-4A73-9575-8779D12AC1C6}"/>
                </a:ext>
              </a:extLst>
            </p:cNvPr>
            <p:cNvSpPr/>
            <p:nvPr/>
          </p:nvSpPr>
          <p:spPr>
            <a:xfrm>
              <a:off x="2820152" y="2893728"/>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BFBFB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115" name="Ellipse 15">
              <a:extLst>
                <a:ext uri="{FF2B5EF4-FFF2-40B4-BE49-F238E27FC236}">
                  <a16:creationId xmlns:a16="http://schemas.microsoft.com/office/drawing/2014/main" id="{29EC81B8-144B-4AB0-955F-AB5248DE80DA}"/>
                </a:ext>
              </a:extLst>
            </p:cNvPr>
            <p:cNvSpPr/>
            <p:nvPr/>
          </p:nvSpPr>
          <p:spPr>
            <a:xfrm>
              <a:off x="3062148" y="2887218"/>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BFBFB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grpSp>
      <p:sp>
        <p:nvSpPr>
          <p:cNvPr id="116" name="TextBox 115">
            <a:extLst>
              <a:ext uri="{FF2B5EF4-FFF2-40B4-BE49-F238E27FC236}">
                <a16:creationId xmlns:a16="http://schemas.microsoft.com/office/drawing/2014/main" id="{6496D182-ACFF-4D4D-A094-0FF3D46E3EAF}"/>
              </a:ext>
            </a:extLst>
          </p:cNvPr>
          <p:cNvSpPr txBox="1"/>
          <p:nvPr/>
        </p:nvSpPr>
        <p:spPr bwMode="white">
          <a:xfrm>
            <a:off x="6448657" y="2742060"/>
            <a:ext cx="79832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r>
              <a:rPr lang="en-US" sz="1600" baseline="0" dirty="0"/>
              <a:t>Key</a:t>
            </a:r>
            <a:endParaRPr lang="nb-NO" sz="1600" baseline="0" dirty="0"/>
          </a:p>
        </p:txBody>
      </p:sp>
      <p:sp>
        <p:nvSpPr>
          <p:cNvPr id="117" name="TextBox 116">
            <a:extLst>
              <a:ext uri="{FF2B5EF4-FFF2-40B4-BE49-F238E27FC236}">
                <a16:creationId xmlns:a16="http://schemas.microsoft.com/office/drawing/2014/main" id="{C1E7BE37-F6CB-4C85-9FAA-255B1A1D4168}"/>
              </a:ext>
            </a:extLst>
          </p:cNvPr>
          <p:cNvSpPr txBox="1"/>
          <p:nvPr/>
        </p:nvSpPr>
        <p:spPr bwMode="white">
          <a:xfrm>
            <a:off x="7590098" y="2783338"/>
            <a:ext cx="79832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r>
              <a:rPr lang="en-US" sz="1600" baseline="0" dirty="0"/>
              <a:t>Value</a:t>
            </a:r>
            <a:endParaRPr lang="nb-NO" sz="1600" baseline="0" dirty="0"/>
          </a:p>
        </p:txBody>
      </p:sp>
      <p:sp>
        <p:nvSpPr>
          <p:cNvPr id="118" name="TextBox 117">
            <a:extLst>
              <a:ext uri="{FF2B5EF4-FFF2-40B4-BE49-F238E27FC236}">
                <a16:creationId xmlns:a16="http://schemas.microsoft.com/office/drawing/2014/main" id="{E9981426-F1D4-400E-9E22-F59E2857379D}"/>
              </a:ext>
            </a:extLst>
          </p:cNvPr>
          <p:cNvSpPr txBox="1"/>
          <p:nvPr/>
        </p:nvSpPr>
        <p:spPr bwMode="white">
          <a:xfrm>
            <a:off x="6920935" y="2598861"/>
            <a:ext cx="79832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r>
              <a:rPr lang="en-US" sz="1600" baseline="0" dirty="0"/>
              <a:t>Query</a:t>
            </a:r>
            <a:endParaRPr lang="nb-NO" sz="1600" baseline="0" dirty="0"/>
          </a:p>
        </p:txBody>
      </p:sp>
      <p:cxnSp>
        <p:nvCxnSpPr>
          <p:cNvPr id="120" name="Straight Arrow Connector 119">
            <a:extLst>
              <a:ext uri="{FF2B5EF4-FFF2-40B4-BE49-F238E27FC236}">
                <a16:creationId xmlns:a16="http://schemas.microsoft.com/office/drawing/2014/main" id="{07149FF3-8BCA-446A-A798-3AA2486DC31C}"/>
              </a:ext>
            </a:extLst>
          </p:cNvPr>
          <p:cNvCxnSpPr/>
          <p:nvPr/>
        </p:nvCxnSpPr>
        <p:spPr bwMode="auto">
          <a:xfrm flipH="1" flipV="1">
            <a:off x="7229710" y="1419622"/>
            <a:ext cx="654658" cy="1403434"/>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5" name="Rektangel 16">
            <a:extLst>
              <a:ext uri="{FF2B5EF4-FFF2-40B4-BE49-F238E27FC236}">
                <a16:creationId xmlns:a16="http://schemas.microsoft.com/office/drawing/2014/main" id="{60505C8A-06F1-49F6-9438-6634A80588F8}"/>
              </a:ext>
            </a:extLst>
          </p:cNvPr>
          <p:cNvSpPr/>
          <p:nvPr/>
        </p:nvSpPr>
        <p:spPr>
          <a:xfrm>
            <a:off x="6952505" y="1181884"/>
            <a:ext cx="516837" cy="152412"/>
          </a:xfrm>
          <a:prstGeom prst="rect">
            <a:avLst/>
          </a:prstGeom>
          <a:solidFill>
            <a:srgbClr val="8396CC"/>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126" name="Ellipse 17">
            <a:extLst>
              <a:ext uri="{FF2B5EF4-FFF2-40B4-BE49-F238E27FC236}">
                <a16:creationId xmlns:a16="http://schemas.microsoft.com/office/drawing/2014/main" id="{9E6C1EDA-23CD-4B7C-B46B-F3E09313D538}"/>
              </a:ext>
            </a:extLst>
          </p:cNvPr>
          <p:cNvSpPr/>
          <p:nvPr/>
        </p:nvSpPr>
        <p:spPr>
          <a:xfrm>
            <a:off x="6952505" y="1181884"/>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D9D9D9"/>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127" name="Ellipse 18">
            <a:extLst>
              <a:ext uri="{FF2B5EF4-FFF2-40B4-BE49-F238E27FC236}">
                <a16:creationId xmlns:a16="http://schemas.microsoft.com/office/drawing/2014/main" id="{DBD1B795-98FC-43E6-A1D8-89A9ECBFC4E7}"/>
              </a:ext>
            </a:extLst>
          </p:cNvPr>
          <p:cNvSpPr/>
          <p:nvPr/>
        </p:nvSpPr>
        <p:spPr>
          <a:xfrm>
            <a:off x="7104158" y="1179324"/>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BFBFB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sp>
        <p:nvSpPr>
          <p:cNvPr id="128" name="Ellipse 19">
            <a:extLst>
              <a:ext uri="{FF2B5EF4-FFF2-40B4-BE49-F238E27FC236}">
                <a16:creationId xmlns:a16="http://schemas.microsoft.com/office/drawing/2014/main" id="{2F530875-D8B1-4DBC-B8A6-96A7A6340984}"/>
              </a:ext>
            </a:extLst>
          </p:cNvPr>
          <p:cNvSpPr/>
          <p:nvPr/>
        </p:nvSpPr>
        <p:spPr>
          <a:xfrm>
            <a:off x="7316354" y="1180732"/>
            <a:ext cx="144018" cy="14401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7F7F7F"/>
          </a:solidFill>
          <a:ln w="9528" cap="flat">
            <a:solidFill>
              <a:srgbClr val="000000"/>
            </a:solidFill>
            <a:prstDash val="solid"/>
            <a:round/>
          </a:ln>
        </p:spPr>
        <p:txBody>
          <a:bodyPr vert="horz" wrap="non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000000"/>
              </a:solidFill>
              <a:uFillTx/>
              <a:latin typeface="Arial"/>
            </a:endParaRPr>
          </a:p>
        </p:txBody>
      </p:sp>
      <p:cxnSp>
        <p:nvCxnSpPr>
          <p:cNvPr id="130" name="Straight Arrow Connector 129">
            <a:extLst>
              <a:ext uri="{FF2B5EF4-FFF2-40B4-BE49-F238E27FC236}">
                <a16:creationId xmlns:a16="http://schemas.microsoft.com/office/drawing/2014/main" id="{5DE5A84C-D7F3-4A75-AC16-3E15A5DB3E69}"/>
              </a:ext>
            </a:extLst>
          </p:cNvPr>
          <p:cNvCxnSpPr/>
          <p:nvPr/>
        </p:nvCxnSpPr>
        <p:spPr bwMode="auto">
          <a:xfrm flipV="1">
            <a:off x="6318905" y="1410531"/>
            <a:ext cx="798915" cy="1546504"/>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2" name="Straight Arrow Connector 131">
            <a:extLst>
              <a:ext uri="{FF2B5EF4-FFF2-40B4-BE49-F238E27FC236}">
                <a16:creationId xmlns:a16="http://schemas.microsoft.com/office/drawing/2014/main" id="{296DD28B-05C0-4BB4-B18E-E8B7FA2AD9B2}"/>
              </a:ext>
            </a:extLst>
          </p:cNvPr>
          <p:cNvCxnSpPr/>
          <p:nvPr/>
        </p:nvCxnSpPr>
        <p:spPr bwMode="auto">
          <a:xfrm flipV="1">
            <a:off x="5329816" y="1477279"/>
            <a:ext cx="1640575" cy="1395251"/>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5" name="Freeform: Shape 134">
            <a:extLst>
              <a:ext uri="{FF2B5EF4-FFF2-40B4-BE49-F238E27FC236}">
                <a16:creationId xmlns:a16="http://schemas.microsoft.com/office/drawing/2014/main" id="{F4A20E52-A042-41A9-BE42-EEF71AF3A3A1}"/>
              </a:ext>
            </a:extLst>
          </p:cNvPr>
          <p:cNvSpPr/>
          <p:nvPr/>
        </p:nvSpPr>
        <p:spPr bwMode="auto">
          <a:xfrm>
            <a:off x="2615406" y="1314930"/>
            <a:ext cx="4267586" cy="1631312"/>
          </a:xfrm>
          <a:custGeom>
            <a:avLst/>
            <a:gdLst>
              <a:gd name="connsiteX0" fmla="*/ 0 w 1645920"/>
              <a:gd name="connsiteY0" fmla="*/ 566928 h 566928"/>
              <a:gd name="connsiteX1" fmla="*/ 813816 w 1645920"/>
              <a:gd name="connsiteY1" fmla="*/ 137160 h 566928"/>
              <a:gd name="connsiteX2" fmla="*/ 1645920 w 1645920"/>
              <a:gd name="connsiteY2" fmla="*/ 0 h 566928"/>
            </a:gdLst>
            <a:ahLst/>
            <a:cxnLst>
              <a:cxn ang="0">
                <a:pos x="connsiteX0" y="connsiteY0"/>
              </a:cxn>
              <a:cxn ang="0">
                <a:pos x="connsiteX1" y="connsiteY1"/>
              </a:cxn>
              <a:cxn ang="0">
                <a:pos x="connsiteX2" y="connsiteY2"/>
              </a:cxn>
            </a:cxnLst>
            <a:rect l="l" t="t" r="r" b="b"/>
            <a:pathLst>
              <a:path w="1645920" h="566928">
                <a:moveTo>
                  <a:pt x="0" y="566928"/>
                </a:moveTo>
                <a:cubicBezTo>
                  <a:pt x="269748" y="399288"/>
                  <a:pt x="539496" y="231648"/>
                  <a:pt x="813816" y="137160"/>
                </a:cubicBezTo>
                <a:cubicBezTo>
                  <a:pt x="1088136" y="42672"/>
                  <a:pt x="1367028" y="21336"/>
                  <a:pt x="1645920" y="0"/>
                </a:cubicBezTo>
              </a:path>
            </a:pathLst>
          </a:custGeom>
          <a:noFill/>
          <a:ln w="9525"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nb-NO" sz="2000" b="0" i="0" u="none" strike="noStrike" cap="none" normalizeH="0" baseline="0">
              <a:ln>
                <a:noFill/>
              </a:ln>
              <a:solidFill>
                <a:schemeClr val="tx1"/>
              </a:solidFill>
              <a:effectLst/>
              <a:latin typeface="Arial" charset="0"/>
            </a:endParaRPr>
          </a:p>
        </p:txBody>
      </p:sp>
      <p:sp>
        <p:nvSpPr>
          <p:cNvPr id="136" name="Freeform: Shape 135">
            <a:extLst>
              <a:ext uri="{FF2B5EF4-FFF2-40B4-BE49-F238E27FC236}">
                <a16:creationId xmlns:a16="http://schemas.microsoft.com/office/drawing/2014/main" id="{3B4B7766-9D54-44EB-8B61-704220B4B2BB}"/>
              </a:ext>
            </a:extLst>
          </p:cNvPr>
          <p:cNvSpPr/>
          <p:nvPr/>
        </p:nvSpPr>
        <p:spPr bwMode="auto">
          <a:xfrm>
            <a:off x="1792941" y="1252063"/>
            <a:ext cx="5066783" cy="1805527"/>
          </a:xfrm>
          <a:custGeom>
            <a:avLst/>
            <a:gdLst>
              <a:gd name="connsiteX0" fmla="*/ 0 w 1645920"/>
              <a:gd name="connsiteY0" fmla="*/ 566928 h 566928"/>
              <a:gd name="connsiteX1" fmla="*/ 813816 w 1645920"/>
              <a:gd name="connsiteY1" fmla="*/ 137160 h 566928"/>
              <a:gd name="connsiteX2" fmla="*/ 1645920 w 1645920"/>
              <a:gd name="connsiteY2" fmla="*/ 0 h 566928"/>
            </a:gdLst>
            <a:ahLst/>
            <a:cxnLst>
              <a:cxn ang="0">
                <a:pos x="connsiteX0" y="connsiteY0"/>
              </a:cxn>
              <a:cxn ang="0">
                <a:pos x="connsiteX1" y="connsiteY1"/>
              </a:cxn>
              <a:cxn ang="0">
                <a:pos x="connsiteX2" y="connsiteY2"/>
              </a:cxn>
            </a:cxnLst>
            <a:rect l="l" t="t" r="r" b="b"/>
            <a:pathLst>
              <a:path w="1645920" h="566928">
                <a:moveTo>
                  <a:pt x="0" y="566928"/>
                </a:moveTo>
                <a:cubicBezTo>
                  <a:pt x="269748" y="399288"/>
                  <a:pt x="539496" y="231648"/>
                  <a:pt x="813816" y="137160"/>
                </a:cubicBezTo>
                <a:cubicBezTo>
                  <a:pt x="1088136" y="42672"/>
                  <a:pt x="1367028" y="21336"/>
                  <a:pt x="1645920" y="0"/>
                </a:cubicBezTo>
              </a:path>
            </a:pathLst>
          </a:custGeom>
          <a:noFill/>
          <a:ln w="9525"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nb-NO" sz="2000" b="0" i="0" u="none" strike="noStrike" cap="none" normalizeH="0" baseline="0">
              <a:ln>
                <a:noFill/>
              </a:ln>
              <a:solidFill>
                <a:schemeClr val="tx1"/>
              </a:solidFill>
              <a:effectLst/>
              <a:latin typeface="Arial" charset="0"/>
            </a:endParaRPr>
          </a:p>
        </p:txBody>
      </p:sp>
      <p:sp>
        <p:nvSpPr>
          <p:cNvPr id="137" name="Freeform: Shape 136">
            <a:extLst>
              <a:ext uri="{FF2B5EF4-FFF2-40B4-BE49-F238E27FC236}">
                <a16:creationId xmlns:a16="http://schemas.microsoft.com/office/drawing/2014/main" id="{B1467C16-C712-4F60-80E3-0AEA2F405C2C}"/>
              </a:ext>
            </a:extLst>
          </p:cNvPr>
          <p:cNvSpPr/>
          <p:nvPr/>
        </p:nvSpPr>
        <p:spPr bwMode="auto">
          <a:xfrm>
            <a:off x="952495" y="1226982"/>
            <a:ext cx="5899291" cy="1821917"/>
          </a:xfrm>
          <a:custGeom>
            <a:avLst/>
            <a:gdLst>
              <a:gd name="connsiteX0" fmla="*/ 0 w 1645920"/>
              <a:gd name="connsiteY0" fmla="*/ 566928 h 566928"/>
              <a:gd name="connsiteX1" fmla="*/ 813816 w 1645920"/>
              <a:gd name="connsiteY1" fmla="*/ 137160 h 566928"/>
              <a:gd name="connsiteX2" fmla="*/ 1645920 w 1645920"/>
              <a:gd name="connsiteY2" fmla="*/ 0 h 566928"/>
            </a:gdLst>
            <a:ahLst/>
            <a:cxnLst>
              <a:cxn ang="0">
                <a:pos x="connsiteX0" y="connsiteY0"/>
              </a:cxn>
              <a:cxn ang="0">
                <a:pos x="connsiteX1" y="connsiteY1"/>
              </a:cxn>
              <a:cxn ang="0">
                <a:pos x="connsiteX2" y="connsiteY2"/>
              </a:cxn>
            </a:cxnLst>
            <a:rect l="l" t="t" r="r" b="b"/>
            <a:pathLst>
              <a:path w="1645920" h="566928">
                <a:moveTo>
                  <a:pt x="0" y="566928"/>
                </a:moveTo>
                <a:cubicBezTo>
                  <a:pt x="269748" y="399288"/>
                  <a:pt x="539496" y="231648"/>
                  <a:pt x="813816" y="137160"/>
                </a:cubicBezTo>
                <a:cubicBezTo>
                  <a:pt x="1088136" y="42672"/>
                  <a:pt x="1367028" y="21336"/>
                  <a:pt x="1645920" y="0"/>
                </a:cubicBezTo>
              </a:path>
            </a:pathLst>
          </a:custGeom>
          <a:noFill/>
          <a:ln w="9525"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nb-NO" sz="2000" b="0" i="0" u="none" strike="noStrike" cap="none" normalizeH="0" baseline="0">
              <a:ln>
                <a:noFill/>
              </a:ln>
              <a:solidFill>
                <a:schemeClr val="tx1"/>
              </a:solidFill>
              <a:effectLst/>
              <a:latin typeface="Arial" charset="0"/>
            </a:endParaRPr>
          </a:p>
        </p:txBody>
      </p:sp>
      <p:sp>
        <p:nvSpPr>
          <p:cNvPr id="140" name="Freeform: Shape 139">
            <a:extLst>
              <a:ext uri="{FF2B5EF4-FFF2-40B4-BE49-F238E27FC236}">
                <a16:creationId xmlns:a16="http://schemas.microsoft.com/office/drawing/2014/main" id="{81AA117D-4B94-48BE-ABC2-BC29488A3ADE}"/>
              </a:ext>
            </a:extLst>
          </p:cNvPr>
          <p:cNvSpPr/>
          <p:nvPr/>
        </p:nvSpPr>
        <p:spPr bwMode="auto">
          <a:xfrm>
            <a:off x="3562248" y="1399244"/>
            <a:ext cx="3358687" cy="1571737"/>
          </a:xfrm>
          <a:custGeom>
            <a:avLst/>
            <a:gdLst>
              <a:gd name="connsiteX0" fmla="*/ 0 w 1645920"/>
              <a:gd name="connsiteY0" fmla="*/ 566928 h 566928"/>
              <a:gd name="connsiteX1" fmla="*/ 813816 w 1645920"/>
              <a:gd name="connsiteY1" fmla="*/ 137160 h 566928"/>
              <a:gd name="connsiteX2" fmla="*/ 1645920 w 1645920"/>
              <a:gd name="connsiteY2" fmla="*/ 0 h 566928"/>
            </a:gdLst>
            <a:ahLst/>
            <a:cxnLst>
              <a:cxn ang="0">
                <a:pos x="connsiteX0" y="connsiteY0"/>
              </a:cxn>
              <a:cxn ang="0">
                <a:pos x="connsiteX1" y="connsiteY1"/>
              </a:cxn>
              <a:cxn ang="0">
                <a:pos x="connsiteX2" y="connsiteY2"/>
              </a:cxn>
            </a:cxnLst>
            <a:rect l="l" t="t" r="r" b="b"/>
            <a:pathLst>
              <a:path w="1645920" h="566928">
                <a:moveTo>
                  <a:pt x="0" y="566928"/>
                </a:moveTo>
                <a:cubicBezTo>
                  <a:pt x="269748" y="399288"/>
                  <a:pt x="539496" y="231648"/>
                  <a:pt x="813816" y="137160"/>
                </a:cubicBezTo>
                <a:cubicBezTo>
                  <a:pt x="1088136" y="42672"/>
                  <a:pt x="1367028" y="21336"/>
                  <a:pt x="1645920" y="0"/>
                </a:cubicBezTo>
              </a:path>
            </a:pathLst>
          </a:custGeom>
          <a:noFill/>
          <a:ln w="9525"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nb-NO" sz="2000" b="0" i="0" u="none" strike="noStrike" cap="none" normalizeH="0" baseline="0">
              <a:ln>
                <a:noFill/>
              </a:ln>
              <a:solidFill>
                <a:schemeClr val="tx1"/>
              </a:solidFill>
              <a:effectLst/>
              <a:latin typeface="Arial" charset="0"/>
            </a:endParaRPr>
          </a:p>
        </p:txBody>
      </p:sp>
      <p:sp>
        <p:nvSpPr>
          <p:cNvPr id="121" name="TextBox 120">
            <a:extLst>
              <a:ext uri="{FF2B5EF4-FFF2-40B4-BE49-F238E27FC236}">
                <a16:creationId xmlns:a16="http://schemas.microsoft.com/office/drawing/2014/main" id="{7163CE6E-E3AE-44BF-A152-0B09F07E3784}"/>
              </a:ext>
            </a:extLst>
          </p:cNvPr>
          <p:cNvSpPr txBox="1"/>
          <p:nvPr/>
        </p:nvSpPr>
        <p:spPr bwMode="white">
          <a:xfrm>
            <a:off x="409307" y="1319738"/>
            <a:ext cx="5354615" cy="1107996"/>
          </a:xfrm>
          <a:prstGeom prst="rect">
            <a:avLst/>
          </a:prstGeom>
          <a:solidFill>
            <a:schemeClr val="bg2"/>
          </a:solidFill>
          <a:ln>
            <a:noFill/>
          </a:ln>
          <a:effectLst/>
        </p:spPr>
        <p:txBody>
          <a:bodyPr vert="horz" wrap="square" lIns="91440" tIns="45720" rIns="91440" bIns="45720" numCol="1" rtlCol="0" anchor="t" anchorCtr="0" compatLnSpc="1">
            <a:prstTxWarp prst="textNoShape">
              <a:avLst/>
            </a:prstTxWarp>
            <a:spAutoFit/>
          </a:bodyPr>
          <a:lstStyle/>
          <a:p>
            <a:r>
              <a:rPr lang="en-US" sz="2200" baseline="0" dirty="0">
                <a:solidFill>
                  <a:schemeClr val="accent1">
                    <a:lumMod val="75000"/>
                  </a:schemeClr>
                </a:solidFill>
              </a:rPr>
              <a:t>New vector for token 6 is a </a:t>
            </a:r>
            <a:r>
              <a:rPr lang="en-US" sz="2200" i="1" baseline="0" dirty="0">
                <a:solidFill>
                  <a:schemeClr val="accent1">
                    <a:lumMod val="75000"/>
                  </a:schemeClr>
                </a:solidFill>
              </a:rPr>
              <a:t>weighted sum </a:t>
            </a:r>
            <a:r>
              <a:rPr lang="en-US" sz="2200" baseline="0" dirty="0">
                <a:solidFill>
                  <a:schemeClr val="accent1">
                    <a:lumMod val="75000"/>
                  </a:schemeClr>
                </a:solidFill>
              </a:rPr>
              <a:t>of </a:t>
            </a:r>
            <a:r>
              <a:rPr lang="en-US" sz="2200" b="1" baseline="0" dirty="0">
                <a:solidFill>
                  <a:schemeClr val="accent1">
                    <a:lumMod val="75000"/>
                  </a:schemeClr>
                </a:solidFill>
              </a:rPr>
              <a:t>all</a:t>
            </a:r>
            <a:r>
              <a:rPr lang="en-US" sz="2200" baseline="0" dirty="0">
                <a:solidFill>
                  <a:schemeClr val="accent1">
                    <a:lumMod val="75000"/>
                  </a:schemeClr>
                </a:solidFill>
              </a:rPr>
              <a:t> </a:t>
            </a:r>
            <a:r>
              <a:rPr lang="en-US" sz="2200" b="1" baseline="0" dirty="0">
                <a:solidFill>
                  <a:schemeClr val="accent1">
                    <a:lumMod val="75000"/>
                  </a:schemeClr>
                </a:solidFill>
              </a:rPr>
              <a:t>value vectors</a:t>
            </a:r>
            <a:r>
              <a:rPr lang="en-US" sz="2200" baseline="0" dirty="0">
                <a:solidFill>
                  <a:schemeClr val="accent1">
                    <a:lumMod val="75000"/>
                  </a:schemeClr>
                </a:solidFill>
              </a:rPr>
              <a:t>, where the weights are the (normalized) attention scores</a:t>
            </a:r>
            <a:endParaRPr lang="nb-NO" sz="2200" baseline="0" dirty="0">
              <a:solidFill>
                <a:schemeClr val="accent1">
                  <a:lumMod val="75000"/>
                </a:schemeClr>
              </a:solidFill>
            </a:endParaRPr>
          </a:p>
        </p:txBody>
      </p:sp>
      <p:sp>
        <p:nvSpPr>
          <p:cNvPr id="104" name="TextBox 103">
            <a:extLst>
              <a:ext uri="{FF2B5EF4-FFF2-40B4-BE49-F238E27FC236}">
                <a16:creationId xmlns:a16="http://schemas.microsoft.com/office/drawing/2014/main" id="{7F7A6C93-EBC2-493C-9703-47CF941E2F6E}"/>
              </a:ext>
            </a:extLst>
          </p:cNvPr>
          <p:cNvSpPr txBox="1"/>
          <p:nvPr/>
        </p:nvSpPr>
        <p:spPr bwMode="white">
          <a:xfrm>
            <a:off x="3398925" y="60787"/>
            <a:ext cx="5354615" cy="769441"/>
          </a:xfrm>
          <a:prstGeom prst="rect">
            <a:avLst/>
          </a:prstGeom>
          <a:solidFill>
            <a:schemeClr val="bg2"/>
          </a:solidFill>
          <a:ln>
            <a:noFill/>
          </a:ln>
          <a:effectLst/>
        </p:spPr>
        <p:txBody>
          <a:bodyPr vert="horz" wrap="square" lIns="91440" tIns="45720" rIns="91440" bIns="45720" numCol="1" rtlCol="0" anchor="t" anchorCtr="0" compatLnSpc="1">
            <a:prstTxWarp prst="textNoShape">
              <a:avLst/>
            </a:prstTxWarp>
            <a:spAutoFit/>
          </a:bodyPr>
          <a:lstStyle/>
          <a:p>
            <a:r>
              <a:rPr lang="en-US" sz="2200" baseline="0" dirty="0">
                <a:solidFill>
                  <a:schemeClr val="accent1">
                    <a:lumMod val="75000"/>
                  </a:schemeClr>
                </a:solidFill>
              </a:rPr>
              <a:t>This vector is then further processed (classical feedforward network)</a:t>
            </a:r>
            <a:endParaRPr lang="nb-NO" sz="2200" baseline="0" dirty="0">
              <a:solidFill>
                <a:schemeClr val="accent1">
                  <a:lumMod val="75000"/>
                </a:schemeClr>
              </a:solidFill>
            </a:endParaRPr>
          </a:p>
        </p:txBody>
      </p:sp>
      <p:cxnSp>
        <p:nvCxnSpPr>
          <p:cNvPr id="105" name="Straight Arrow Connector 104">
            <a:extLst>
              <a:ext uri="{FF2B5EF4-FFF2-40B4-BE49-F238E27FC236}">
                <a16:creationId xmlns:a16="http://schemas.microsoft.com/office/drawing/2014/main" id="{8D8D4324-C2EB-4C81-A594-D1E9C356BE88}"/>
              </a:ext>
            </a:extLst>
          </p:cNvPr>
          <p:cNvCxnSpPr/>
          <p:nvPr/>
        </p:nvCxnSpPr>
        <p:spPr bwMode="auto">
          <a:xfrm flipV="1">
            <a:off x="7183487" y="807648"/>
            <a:ext cx="11633" cy="373098"/>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6" name="TextBox 105">
            <a:extLst>
              <a:ext uri="{FF2B5EF4-FFF2-40B4-BE49-F238E27FC236}">
                <a16:creationId xmlns:a16="http://schemas.microsoft.com/office/drawing/2014/main" id="{7740F2EE-3DD1-4EEB-A8F3-EACAA884451A}"/>
              </a:ext>
            </a:extLst>
          </p:cNvPr>
          <p:cNvSpPr txBox="1"/>
          <p:nvPr/>
        </p:nvSpPr>
        <p:spPr bwMode="white">
          <a:xfrm>
            <a:off x="409307" y="4426979"/>
            <a:ext cx="8352928" cy="400110"/>
          </a:xfrm>
          <a:prstGeom prst="rect">
            <a:avLst/>
          </a:prstGeom>
          <a:solidFill>
            <a:schemeClr val="bg2"/>
          </a:solidFill>
          <a:ln>
            <a:noFill/>
          </a:ln>
          <a:effectLst/>
        </p:spPr>
        <p:txBody>
          <a:bodyPr vert="horz" wrap="square" lIns="91440" tIns="45720" rIns="91440" bIns="45720" numCol="1" rtlCol="0" anchor="t" anchorCtr="0" compatLnSpc="1">
            <a:prstTxWarp prst="textNoShape">
              <a:avLst/>
            </a:prstTxWarp>
            <a:spAutoFit/>
          </a:bodyPr>
          <a:lstStyle/>
          <a:p>
            <a:r>
              <a:rPr lang="en-US" dirty="0"/>
              <a:t>0           1          2         3                  4                    5               6</a:t>
            </a:r>
          </a:p>
        </p:txBody>
      </p:sp>
    </p:spTree>
    <p:extLst>
      <p:ext uri="{BB962C8B-B14F-4D97-AF65-F5344CB8AC3E}">
        <p14:creationId xmlns:p14="http://schemas.microsoft.com/office/powerpoint/2010/main" val="1690102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A864E-B76A-42DF-AEC5-B8B09EA8A1E9}"/>
              </a:ext>
            </a:extLst>
          </p:cNvPr>
          <p:cNvSpPr>
            <a:spLocks noGrp="1"/>
          </p:cNvSpPr>
          <p:nvPr>
            <p:ph type="title"/>
          </p:nvPr>
        </p:nvSpPr>
        <p:spPr/>
        <p:txBody>
          <a:bodyPr/>
          <a:lstStyle/>
          <a:p>
            <a:r>
              <a:rPr lang="en-US" dirty="0"/>
              <a:t>Neural language models?</a:t>
            </a:r>
            <a:endParaRPr lang="nb-NO" dirty="0"/>
          </a:p>
        </p:txBody>
      </p:sp>
      <p:sp>
        <p:nvSpPr>
          <p:cNvPr id="4" name="Slide Number Placeholder 3">
            <a:extLst>
              <a:ext uri="{FF2B5EF4-FFF2-40B4-BE49-F238E27FC236}">
                <a16:creationId xmlns:a16="http://schemas.microsoft.com/office/drawing/2014/main" id="{BA8CFF1D-4EB1-4A1E-BD18-72D3CD7A7559}"/>
              </a:ext>
            </a:extLst>
          </p:cNvPr>
          <p:cNvSpPr>
            <a:spLocks noGrp="1"/>
          </p:cNvSpPr>
          <p:nvPr>
            <p:ph type="sldNum" sz="quarter" idx="10"/>
          </p:nvPr>
        </p:nvSpPr>
        <p:spPr/>
        <p:txBody>
          <a:bodyPr/>
          <a:lstStyle/>
          <a:p>
            <a:fld id="{3E97971C-2FE7-4FD3-B01F-4B5E83D933F8}" type="slidenum">
              <a:rPr lang="en-GB" noProof="0" smtClean="0"/>
              <a:pPr/>
              <a:t>7</a:t>
            </a:fld>
            <a:endParaRPr lang="en-GB" noProof="0" dirty="0"/>
          </a:p>
        </p:txBody>
      </p:sp>
      <p:sp>
        <p:nvSpPr>
          <p:cNvPr id="6" name="Content Placeholder 2">
            <a:extLst>
              <a:ext uri="{FF2B5EF4-FFF2-40B4-BE49-F238E27FC236}">
                <a16:creationId xmlns:a16="http://schemas.microsoft.com/office/drawing/2014/main" id="{D6A58186-1F9D-46BA-868F-32AB4D22A6E4}"/>
              </a:ext>
            </a:extLst>
          </p:cNvPr>
          <p:cNvSpPr txBox="1">
            <a:spLocks/>
          </p:cNvSpPr>
          <p:nvPr/>
        </p:nvSpPr>
        <p:spPr bwMode="auto">
          <a:xfrm>
            <a:off x="259142" y="1131590"/>
            <a:ext cx="8640960" cy="3240360"/>
          </a:xfrm>
          <a:prstGeom prst="rect">
            <a:avLst/>
          </a:prstGeom>
          <a:solidFill>
            <a:schemeClr val="bg2"/>
          </a:solidFill>
          <a:ln>
            <a:noFill/>
          </a:ln>
          <a:effectLst/>
        </p:spPr>
        <p:txBody>
          <a:bodyPr vert="horz" wrap="square" lIns="91440" tIns="45720" rIns="91440" bIns="45720" numCol="1" anchor="t" anchorCtr="0" compatLnSpc="1">
            <a:prstTxWarp prst="textNoShape">
              <a:avLst/>
            </a:prstTxWarp>
          </a:bodyPr>
          <a:lstStyle>
            <a:lvl1pPr marL="457200" indent="-457200" algn="l" rtl="0" eaLnBrk="1" fontAlgn="base" hangingPunct="1">
              <a:spcBef>
                <a:spcPct val="50000"/>
              </a:spcBef>
              <a:spcAft>
                <a:spcPct val="0"/>
              </a:spcAft>
              <a:buSzPct val="80000"/>
              <a:buFont typeface="Times New Roman" pitchFamily="18" charset="0"/>
              <a:buChar char="►"/>
              <a:defRPr sz="2400" baseline="0">
                <a:solidFill>
                  <a:schemeClr val="tx1"/>
                </a:solidFill>
                <a:latin typeface="+mn-lt"/>
                <a:ea typeface="+mn-ea"/>
                <a:cs typeface="+mn-cs"/>
              </a:defRPr>
            </a:lvl1pPr>
            <a:lvl2pPr marL="893763" indent="-419100" algn="l" rtl="0" eaLnBrk="1" fontAlgn="base" hangingPunct="1">
              <a:spcBef>
                <a:spcPct val="20000"/>
              </a:spcBef>
              <a:spcAft>
                <a:spcPct val="0"/>
              </a:spcAft>
              <a:buChar char="▪"/>
              <a:defRPr sz="2200">
                <a:solidFill>
                  <a:schemeClr val="tx1"/>
                </a:solidFill>
                <a:latin typeface="+mn-lt"/>
              </a:defRPr>
            </a:lvl2pPr>
            <a:lvl3pPr marL="1230313" indent="-381000" algn="l" rtl="0" eaLnBrk="1" fontAlgn="base" hangingPunct="1">
              <a:spcBef>
                <a:spcPct val="20000"/>
              </a:spcBef>
              <a:spcAft>
                <a:spcPct val="0"/>
              </a:spcAft>
              <a:buChar char="◦"/>
              <a:defRPr sz="2000">
                <a:solidFill>
                  <a:schemeClr val="tx1"/>
                </a:solidFill>
                <a:latin typeface="+mn-lt"/>
              </a:defRPr>
            </a:lvl3pPr>
            <a:lvl4pPr marL="1622425" indent="-381000" algn="l" rtl="0" eaLnBrk="1" fontAlgn="base" hangingPunct="1">
              <a:spcBef>
                <a:spcPct val="20000"/>
              </a:spcBef>
              <a:spcAft>
                <a:spcPct val="0"/>
              </a:spcAft>
              <a:buChar char="·"/>
              <a:defRPr sz="2000">
                <a:solidFill>
                  <a:schemeClr val="tx1"/>
                </a:solidFill>
                <a:latin typeface="+mn-lt"/>
              </a:defRPr>
            </a:lvl4pPr>
            <a:lvl5pPr marL="2006600" indent="-381000" algn="l" rtl="0" eaLnBrk="1" fontAlgn="base" hangingPunct="1">
              <a:spcBef>
                <a:spcPct val="20000"/>
              </a:spcBef>
              <a:spcAft>
                <a:spcPct val="0"/>
              </a:spcAft>
              <a:buSzPct val="75000"/>
              <a:buChar char="▫"/>
              <a:defRPr sz="2000">
                <a:solidFill>
                  <a:schemeClr val="tx1"/>
                </a:solidFill>
                <a:latin typeface="+mn-lt"/>
              </a:defRPr>
            </a:lvl5pPr>
            <a:lvl6pPr marL="2463800" indent="-381000" algn="l" rtl="0" eaLnBrk="1" fontAlgn="base" hangingPunct="1">
              <a:spcBef>
                <a:spcPct val="20000"/>
              </a:spcBef>
              <a:spcAft>
                <a:spcPct val="0"/>
              </a:spcAft>
              <a:buSzPct val="75000"/>
              <a:buChar char="▫"/>
              <a:defRPr sz="2000">
                <a:solidFill>
                  <a:schemeClr val="tx1"/>
                </a:solidFill>
                <a:latin typeface="+mn-lt"/>
              </a:defRPr>
            </a:lvl6pPr>
            <a:lvl7pPr marL="2921000" indent="-381000" algn="l" rtl="0" eaLnBrk="1" fontAlgn="base" hangingPunct="1">
              <a:spcBef>
                <a:spcPct val="20000"/>
              </a:spcBef>
              <a:spcAft>
                <a:spcPct val="0"/>
              </a:spcAft>
              <a:buSzPct val="75000"/>
              <a:buChar char="▫"/>
              <a:defRPr sz="2000">
                <a:solidFill>
                  <a:schemeClr val="tx1"/>
                </a:solidFill>
                <a:latin typeface="+mn-lt"/>
              </a:defRPr>
            </a:lvl7pPr>
            <a:lvl8pPr marL="3378200" indent="-381000" algn="l" rtl="0" eaLnBrk="1" fontAlgn="base" hangingPunct="1">
              <a:spcBef>
                <a:spcPct val="20000"/>
              </a:spcBef>
              <a:spcAft>
                <a:spcPct val="0"/>
              </a:spcAft>
              <a:buSzPct val="75000"/>
              <a:buChar char="▫"/>
              <a:defRPr sz="2000">
                <a:solidFill>
                  <a:schemeClr val="tx1"/>
                </a:solidFill>
                <a:latin typeface="+mn-lt"/>
              </a:defRPr>
            </a:lvl8pPr>
            <a:lvl9pPr marL="3835400" indent="-381000" algn="l" rtl="0" eaLnBrk="1" fontAlgn="base" hangingPunct="1">
              <a:spcBef>
                <a:spcPct val="20000"/>
              </a:spcBef>
              <a:spcAft>
                <a:spcPct val="0"/>
              </a:spcAft>
              <a:buSzPct val="75000"/>
              <a:buChar char="▫"/>
              <a:defRPr sz="2000">
                <a:solidFill>
                  <a:schemeClr val="tx1"/>
                </a:solidFill>
                <a:latin typeface="+mn-lt"/>
              </a:defRPr>
            </a:lvl9pPr>
          </a:lstStyle>
          <a:p>
            <a:pPr marL="0" indent="0">
              <a:buFont typeface="Times New Roman" pitchFamily="18" charset="0"/>
              <a:buNone/>
            </a:pPr>
            <a:r>
              <a:rPr lang="en-US" kern="0" dirty="0" err="1"/>
              <a:t>Optimised</a:t>
            </a:r>
            <a:r>
              <a:rPr lang="en-US" kern="0" dirty="0"/>
              <a:t> to predict </a:t>
            </a:r>
            <a:r>
              <a:rPr lang="en-US" b="1" kern="0" dirty="0"/>
              <a:t>word occurrences </a:t>
            </a:r>
            <a:r>
              <a:rPr lang="en-US" kern="0" dirty="0"/>
              <a:t>in text</a:t>
            </a:r>
          </a:p>
          <a:p>
            <a:r>
              <a:rPr lang="en-US" sz="2000" kern="0" dirty="0"/>
              <a:t>Training on huge amounts of texts crawled on the web</a:t>
            </a:r>
            <a:endParaRPr lang="nb-NO" sz="2000" kern="0" dirty="0"/>
          </a:p>
          <a:p>
            <a:r>
              <a:rPr lang="en-US" sz="2000" kern="0" dirty="0"/>
              <a:t>Two training modes: </a:t>
            </a:r>
            <a:r>
              <a:rPr lang="en-US" sz="2000" i="1" kern="0" dirty="0"/>
              <a:t>masked</a:t>
            </a:r>
            <a:r>
              <a:rPr lang="en-US" sz="2000" kern="0" dirty="0"/>
              <a:t> or </a:t>
            </a:r>
            <a:r>
              <a:rPr lang="en-US" sz="2000" i="1" kern="0" dirty="0"/>
              <a:t>autoregressive</a:t>
            </a:r>
          </a:p>
          <a:p>
            <a:endParaRPr lang="en-US" sz="2000" i="1" kern="0" dirty="0"/>
          </a:p>
          <a:p>
            <a:endParaRPr lang="en-US" sz="2000" i="1" kern="0" dirty="0"/>
          </a:p>
          <a:p>
            <a:r>
              <a:rPr lang="nb-NO" sz="2000" kern="0" dirty="0" err="1"/>
              <a:t>Those</a:t>
            </a:r>
            <a:r>
              <a:rPr lang="nb-NO" sz="2000" kern="0" dirty="0"/>
              <a:t> </a:t>
            </a:r>
            <a:r>
              <a:rPr lang="nb-NO" sz="2000" kern="0" dirty="0" err="1"/>
              <a:t>models</a:t>
            </a:r>
            <a:r>
              <a:rPr lang="nb-NO" sz="2000" kern="0" dirty="0"/>
              <a:t> have </a:t>
            </a:r>
            <a:r>
              <a:rPr lang="nb-NO" sz="2000" kern="0" dirty="0" err="1"/>
              <a:t>implicitly</a:t>
            </a:r>
            <a:r>
              <a:rPr lang="nb-NO" sz="2000" kern="0" dirty="0"/>
              <a:t> «</a:t>
            </a:r>
            <a:r>
              <a:rPr lang="nb-NO" sz="2000" kern="0" dirty="0" err="1"/>
              <a:t>learned</a:t>
            </a:r>
            <a:r>
              <a:rPr lang="nb-NO" sz="2000" kern="0" dirty="0"/>
              <a:t>» a fair </a:t>
            </a:r>
            <a:r>
              <a:rPr lang="nb-NO" sz="2000" kern="0" dirty="0" err="1"/>
              <a:t>amount</a:t>
            </a:r>
            <a:r>
              <a:rPr lang="nb-NO" sz="2000" kern="0" dirty="0"/>
              <a:t> </a:t>
            </a:r>
            <a:r>
              <a:rPr lang="nb-NO" sz="2000" kern="0" dirty="0" err="1"/>
              <a:t>of</a:t>
            </a:r>
            <a:r>
              <a:rPr lang="nb-NO" sz="2000" kern="0" dirty="0"/>
              <a:t> </a:t>
            </a:r>
            <a:r>
              <a:rPr lang="nb-NO" sz="2000" kern="0" dirty="0" err="1"/>
              <a:t>knowledge</a:t>
            </a:r>
            <a:r>
              <a:rPr lang="nb-NO" sz="2000" kern="0" dirty="0"/>
              <a:t> </a:t>
            </a:r>
            <a:r>
              <a:rPr lang="nb-NO" sz="2000" kern="0" dirty="0" err="1"/>
              <a:t>about</a:t>
            </a:r>
            <a:r>
              <a:rPr lang="nb-NO" sz="2000" kern="0" dirty="0"/>
              <a:t> </a:t>
            </a:r>
            <a:r>
              <a:rPr lang="nb-NO" sz="2000" kern="0" dirty="0" err="1"/>
              <a:t>how</a:t>
            </a:r>
            <a:r>
              <a:rPr lang="nb-NO" sz="2000" kern="0" dirty="0"/>
              <a:t> </a:t>
            </a:r>
            <a:r>
              <a:rPr lang="nb-NO" sz="2000" kern="0" dirty="0" err="1"/>
              <a:t>language</a:t>
            </a:r>
            <a:r>
              <a:rPr lang="nb-NO" sz="2000" kern="0" dirty="0"/>
              <a:t> </a:t>
            </a:r>
            <a:r>
              <a:rPr lang="nb-NO" sz="2000" kern="0" dirty="0" err="1"/>
              <a:t>works</a:t>
            </a:r>
            <a:r>
              <a:rPr lang="nb-NO" sz="2000" kern="0" dirty="0"/>
              <a:t> (+ </a:t>
            </a:r>
            <a:r>
              <a:rPr lang="nb-NO" sz="2000" kern="0" dirty="0" err="1"/>
              <a:t>some</a:t>
            </a:r>
            <a:r>
              <a:rPr lang="nb-NO" sz="2000" kern="0" dirty="0"/>
              <a:t> </a:t>
            </a:r>
            <a:r>
              <a:rPr lang="nb-NO" sz="2000" kern="0" dirty="0" err="1"/>
              <a:t>background</a:t>
            </a:r>
            <a:r>
              <a:rPr lang="nb-NO" sz="2000" kern="0" dirty="0"/>
              <a:t> </a:t>
            </a:r>
            <a:r>
              <a:rPr lang="nb-NO" sz="2000" kern="0" dirty="0" err="1"/>
              <a:t>knowledge</a:t>
            </a:r>
            <a:r>
              <a:rPr lang="nb-NO" sz="2000" kern="0" dirty="0"/>
              <a:t>)</a:t>
            </a:r>
            <a:endParaRPr lang="en-US" sz="2000" kern="0" dirty="0"/>
          </a:p>
        </p:txBody>
      </p:sp>
      <p:sp>
        <p:nvSpPr>
          <p:cNvPr id="8" name="TextBox 7">
            <a:extLst>
              <a:ext uri="{FF2B5EF4-FFF2-40B4-BE49-F238E27FC236}">
                <a16:creationId xmlns:a16="http://schemas.microsoft.com/office/drawing/2014/main" id="{335E18D8-0C5F-4F3C-B5DC-993518CD4CD0}"/>
              </a:ext>
            </a:extLst>
          </p:cNvPr>
          <p:cNvSpPr txBox="1"/>
          <p:nvPr/>
        </p:nvSpPr>
        <p:spPr bwMode="white">
          <a:xfrm>
            <a:off x="1115616" y="2643758"/>
            <a:ext cx="245589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algn="r"/>
            <a:r>
              <a:rPr lang="en-US" baseline="0" dirty="0" err="1"/>
              <a:t>Jeg</a:t>
            </a:r>
            <a:r>
              <a:rPr lang="en-US" baseline="0" dirty="0"/>
              <a:t> lurer </a:t>
            </a:r>
            <a:r>
              <a:rPr lang="en-US" baseline="0" dirty="0" err="1"/>
              <a:t>på</a:t>
            </a:r>
            <a:r>
              <a:rPr lang="en-US" baseline="0" dirty="0"/>
              <a:t> om </a:t>
            </a:r>
            <a:r>
              <a:rPr lang="en-US" b="1" baseline="0" dirty="0"/>
              <a:t>[MASK] </a:t>
            </a:r>
            <a:r>
              <a:rPr lang="en-US" baseline="0" dirty="0" err="1"/>
              <a:t>jeg</a:t>
            </a:r>
            <a:r>
              <a:rPr lang="en-US" baseline="0" dirty="0"/>
              <a:t> </a:t>
            </a:r>
            <a:r>
              <a:rPr lang="en-US" baseline="0" dirty="0" err="1"/>
              <a:t>tegnet</a:t>
            </a:r>
            <a:endParaRPr lang="nb-NO" baseline="0" dirty="0"/>
          </a:p>
        </p:txBody>
      </p:sp>
      <p:sp>
        <p:nvSpPr>
          <p:cNvPr id="9" name="TextBox 8">
            <a:extLst>
              <a:ext uri="{FF2B5EF4-FFF2-40B4-BE49-F238E27FC236}">
                <a16:creationId xmlns:a16="http://schemas.microsoft.com/office/drawing/2014/main" id="{E1019156-2CAC-4A22-B7FE-ED0DE975F1DC}"/>
              </a:ext>
            </a:extLst>
          </p:cNvPr>
          <p:cNvSpPr txBox="1"/>
          <p:nvPr/>
        </p:nvSpPr>
        <p:spPr bwMode="white">
          <a:xfrm>
            <a:off x="5544981" y="2591627"/>
            <a:ext cx="324036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r>
              <a:rPr lang="en-US" baseline="0" dirty="0" err="1"/>
              <a:t>Jeg</a:t>
            </a:r>
            <a:r>
              <a:rPr lang="en-US" baseline="0" dirty="0"/>
              <a:t> lurer </a:t>
            </a:r>
            <a:r>
              <a:rPr lang="en-US" baseline="0" dirty="0" err="1"/>
              <a:t>på</a:t>
            </a:r>
            <a:r>
              <a:rPr lang="en-US" baseline="0" dirty="0"/>
              <a:t> om </a:t>
            </a:r>
            <a:r>
              <a:rPr lang="en-US" baseline="0" dirty="0" err="1"/>
              <a:t>forsikringen</a:t>
            </a:r>
            <a:r>
              <a:rPr lang="en-US" baseline="0" dirty="0"/>
              <a:t> </a:t>
            </a:r>
            <a:r>
              <a:rPr lang="en-US" baseline="0" dirty="0" err="1"/>
              <a:t>jeg</a:t>
            </a:r>
            <a:r>
              <a:rPr lang="en-US" baseline="0" dirty="0"/>
              <a:t> </a:t>
            </a:r>
            <a:r>
              <a:rPr lang="en-US" b="1" baseline="0" dirty="0"/>
              <a:t>[NEXT]</a:t>
            </a:r>
            <a:endParaRPr lang="nb-NO" b="1" baseline="0" dirty="0"/>
          </a:p>
        </p:txBody>
      </p:sp>
      <p:cxnSp>
        <p:nvCxnSpPr>
          <p:cNvPr id="11" name="Straight Arrow Connector 10">
            <a:extLst>
              <a:ext uri="{FF2B5EF4-FFF2-40B4-BE49-F238E27FC236}">
                <a16:creationId xmlns:a16="http://schemas.microsoft.com/office/drawing/2014/main" id="{378FB291-CAE3-4705-8643-D1BD2BF03E30}"/>
              </a:ext>
            </a:extLst>
          </p:cNvPr>
          <p:cNvCxnSpPr/>
          <p:nvPr/>
        </p:nvCxnSpPr>
        <p:spPr bwMode="auto">
          <a:xfrm flipH="1">
            <a:off x="3059832" y="2499742"/>
            <a:ext cx="288032" cy="216024"/>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Arrow Connector 11">
            <a:extLst>
              <a:ext uri="{FF2B5EF4-FFF2-40B4-BE49-F238E27FC236}">
                <a16:creationId xmlns:a16="http://schemas.microsoft.com/office/drawing/2014/main" id="{4EA6D61A-CA9B-443A-B6F4-7B316B343B37}"/>
              </a:ext>
            </a:extLst>
          </p:cNvPr>
          <p:cNvCxnSpPr/>
          <p:nvPr/>
        </p:nvCxnSpPr>
        <p:spPr bwMode="auto">
          <a:xfrm>
            <a:off x="5353419" y="2521834"/>
            <a:ext cx="219073" cy="243680"/>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86830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B7E00-0759-40B5-941F-17737F2D3ECD}"/>
              </a:ext>
            </a:extLst>
          </p:cNvPr>
          <p:cNvSpPr>
            <a:spLocks noGrp="1"/>
          </p:cNvSpPr>
          <p:nvPr>
            <p:ph type="title"/>
          </p:nvPr>
        </p:nvSpPr>
        <p:spPr/>
        <p:txBody>
          <a:bodyPr/>
          <a:lstStyle/>
          <a:p>
            <a:r>
              <a:rPr lang="en-US" dirty="0"/>
              <a:t>Customer service dialogues</a:t>
            </a:r>
            <a:endParaRPr lang="nb-NO" dirty="0"/>
          </a:p>
        </p:txBody>
      </p:sp>
      <p:sp>
        <p:nvSpPr>
          <p:cNvPr id="3" name="Content Placeholder 2">
            <a:extLst>
              <a:ext uri="{FF2B5EF4-FFF2-40B4-BE49-F238E27FC236}">
                <a16:creationId xmlns:a16="http://schemas.microsoft.com/office/drawing/2014/main" id="{DFD812C2-2AB2-4483-9A53-1BB3BAB14EB9}"/>
              </a:ext>
            </a:extLst>
          </p:cNvPr>
          <p:cNvSpPr>
            <a:spLocks noGrp="1"/>
          </p:cNvSpPr>
          <p:nvPr>
            <p:ph idx="1"/>
          </p:nvPr>
        </p:nvSpPr>
        <p:spPr>
          <a:xfrm>
            <a:off x="251520" y="1143000"/>
            <a:ext cx="8640960" cy="3086100"/>
          </a:xfrm>
        </p:spPr>
        <p:txBody>
          <a:bodyPr/>
          <a:lstStyle/>
          <a:p>
            <a:r>
              <a:rPr lang="en-US" dirty="0"/>
              <a:t>Can a neural model learn how to respond to </a:t>
            </a:r>
            <a:r>
              <a:rPr lang="en-US" i="1" dirty="0"/>
              <a:t>customer queries </a:t>
            </a:r>
            <a:r>
              <a:rPr lang="en-US" dirty="0"/>
              <a:t>(or at least provide response suggestions) ? </a:t>
            </a:r>
          </a:p>
          <a:p>
            <a:r>
              <a:rPr lang="en-US" dirty="0"/>
              <a:t>To find out, we got from </a:t>
            </a:r>
            <a:r>
              <a:rPr lang="en-US" dirty="0" err="1"/>
              <a:t>Gjensidige</a:t>
            </a:r>
            <a:r>
              <a:rPr lang="en-US" dirty="0"/>
              <a:t> 450 956 chats (</a:t>
            </a:r>
            <a:r>
              <a:rPr lang="nb-NO" b="0" i="0" dirty="0">
                <a:solidFill>
                  <a:srgbClr val="202124"/>
                </a:solidFill>
                <a:effectLst/>
                <a:latin typeface="arial" panose="020B0604020202020204" pitchFamily="34" charset="0"/>
              </a:rPr>
              <a:t>≈</a:t>
            </a:r>
            <a:r>
              <a:rPr lang="en-US" dirty="0"/>
              <a:t> 2.5 million messages)</a:t>
            </a:r>
            <a:r>
              <a:rPr lang="nb-NO" dirty="0"/>
              <a:t> </a:t>
            </a:r>
            <a:r>
              <a:rPr lang="en-US" dirty="0"/>
              <a:t>between customers and case-handlers</a:t>
            </a:r>
          </a:p>
          <a:p>
            <a:r>
              <a:rPr lang="en-US" dirty="0"/>
              <a:t>We used a Norwegian T5 model (trained on the </a:t>
            </a:r>
            <a:r>
              <a:rPr lang="en-US" i="1" dirty="0"/>
              <a:t>Norwegian Colossal Corpus</a:t>
            </a:r>
            <a:r>
              <a:rPr lang="en-US" dirty="0"/>
              <a:t>) and fine-tuned it on the chat data</a:t>
            </a:r>
          </a:p>
        </p:txBody>
      </p:sp>
      <p:sp>
        <p:nvSpPr>
          <p:cNvPr id="4" name="Slide Number Placeholder 3">
            <a:extLst>
              <a:ext uri="{FF2B5EF4-FFF2-40B4-BE49-F238E27FC236}">
                <a16:creationId xmlns:a16="http://schemas.microsoft.com/office/drawing/2014/main" id="{39C8024E-FB94-44BF-8467-B9574B66DD36}"/>
              </a:ext>
            </a:extLst>
          </p:cNvPr>
          <p:cNvSpPr>
            <a:spLocks noGrp="1"/>
          </p:cNvSpPr>
          <p:nvPr>
            <p:ph type="sldNum" sz="quarter" idx="10"/>
          </p:nvPr>
        </p:nvSpPr>
        <p:spPr/>
        <p:txBody>
          <a:bodyPr/>
          <a:lstStyle/>
          <a:p>
            <a:fld id="{3E97971C-2FE7-4FD3-B01F-4B5E83D933F8}" type="slidenum">
              <a:rPr lang="en-GB" noProof="0" smtClean="0"/>
              <a:pPr/>
              <a:t>8</a:t>
            </a:fld>
            <a:endParaRPr lang="en-GB" noProof="0" dirty="0"/>
          </a:p>
        </p:txBody>
      </p:sp>
      <p:sp>
        <p:nvSpPr>
          <p:cNvPr id="6" name="TextBox 5">
            <a:extLst>
              <a:ext uri="{FF2B5EF4-FFF2-40B4-BE49-F238E27FC236}">
                <a16:creationId xmlns:a16="http://schemas.microsoft.com/office/drawing/2014/main" id="{12C3CE29-58D7-4F51-9487-5F45C1420CDC}"/>
              </a:ext>
            </a:extLst>
          </p:cNvPr>
          <p:cNvSpPr txBox="1"/>
          <p:nvPr/>
        </p:nvSpPr>
        <p:spPr bwMode="white">
          <a:xfrm>
            <a:off x="2742184" y="3920738"/>
            <a:ext cx="615915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r>
              <a:rPr lang="nb-NO" sz="1400" dirty="0">
                <a:solidFill>
                  <a:srgbClr val="C00000"/>
                </a:solidFill>
              </a:rPr>
              <a:t>[</a:t>
            </a:r>
            <a:r>
              <a:rPr lang="nb-NO" sz="1400" dirty="0" err="1">
                <a:solidFill>
                  <a:srgbClr val="C00000"/>
                </a:solidFill>
              </a:rPr>
              <a:t>Raffel</a:t>
            </a:r>
            <a:r>
              <a:rPr lang="nb-NO" sz="1400" dirty="0">
                <a:solidFill>
                  <a:srgbClr val="C00000"/>
                </a:solidFill>
              </a:rPr>
              <a:t>, C., e al (2020). </a:t>
            </a:r>
            <a:r>
              <a:rPr lang="nb-NO" sz="1400" dirty="0" err="1">
                <a:solidFill>
                  <a:srgbClr val="C00000"/>
                </a:solidFill>
              </a:rPr>
              <a:t>Exploring</a:t>
            </a:r>
            <a:r>
              <a:rPr lang="nb-NO" sz="1400" dirty="0">
                <a:solidFill>
                  <a:srgbClr val="C00000"/>
                </a:solidFill>
              </a:rPr>
              <a:t> </a:t>
            </a:r>
            <a:r>
              <a:rPr lang="nb-NO" sz="1400" dirty="0" err="1">
                <a:solidFill>
                  <a:srgbClr val="C00000"/>
                </a:solidFill>
              </a:rPr>
              <a:t>the</a:t>
            </a:r>
            <a:r>
              <a:rPr lang="nb-NO" sz="1400" dirty="0">
                <a:solidFill>
                  <a:srgbClr val="C00000"/>
                </a:solidFill>
              </a:rPr>
              <a:t> limits </a:t>
            </a:r>
            <a:r>
              <a:rPr lang="nb-NO" sz="1400" dirty="0" err="1">
                <a:solidFill>
                  <a:srgbClr val="C00000"/>
                </a:solidFill>
              </a:rPr>
              <a:t>of</a:t>
            </a:r>
            <a:r>
              <a:rPr lang="nb-NO" sz="1400" dirty="0">
                <a:solidFill>
                  <a:srgbClr val="C00000"/>
                </a:solidFill>
              </a:rPr>
              <a:t> transfer </a:t>
            </a:r>
            <a:r>
              <a:rPr lang="nb-NO" sz="1400" dirty="0" err="1">
                <a:solidFill>
                  <a:srgbClr val="C00000"/>
                </a:solidFill>
              </a:rPr>
              <a:t>learning</a:t>
            </a:r>
            <a:r>
              <a:rPr lang="nb-NO" sz="1400" dirty="0">
                <a:solidFill>
                  <a:srgbClr val="C00000"/>
                </a:solidFill>
              </a:rPr>
              <a:t> </a:t>
            </a:r>
            <a:r>
              <a:rPr lang="nb-NO" sz="1400" dirty="0" err="1">
                <a:solidFill>
                  <a:srgbClr val="C00000"/>
                </a:solidFill>
              </a:rPr>
              <a:t>with</a:t>
            </a:r>
            <a:r>
              <a:rPr lang="nb-NO" sz="1400" dirty="0">
                <a:solidFill>
                  <a:srgbClr val="C00000"/>
                </a:solidFill>
              </a:rPr>
              <a:t> a </a:t>
            </a:r>
            <a:r>
              <a:rPr lang="nb-NO" sz="1400" dirty="0" err="1">
                <a:solidFill>
                  <a:srgbClr val="C00000"/>
                </a:solidFill>
              </a:rPr>
              <a:t>unified</a:t>
            </a:r>
            <a:r>
              <a:rPr lang="nb-NO" sz="1400" dirty="0">
                <a:solidFill>
                  <a:srgbClr val="C00000"/>
                </a:solidFill>
              </a:rPr>
              <a:t> </a:t>
            </a:r>
            <a:r>
              <a:rPr lang="nb-NO" sz="1400" dirty="0" err="1">
                <a:solidFill>
                  <a:srgbClr val="C00000"/>
                </a:solidFill>
              </a:rPr>
              <a:t>text</a:t>
            </a:r>
            <a:r>
              <a:rPr lang="nb-NO" sz="1400" dirty="0">
                <a:solidFill>
                  <a:srgbClr val="C00000"/>
                </a:solidFill>
              </a:rPr>
              <a:t>-to-</a:t>
            </a:r>
            <a:r>
              <a:rPr lang="nb-NO" sz="1400" dirty="0" err="1">
                <a:solidFill>
                  <a:srgbClr val="C00000"/>
                </a:solidFill>
              </a:rPr>
              <a:t>text</a:t>
            </a:r>
            <a:r>
              <a:rPr lang="nb-NO" sz="1400" dirty="0">
                <a:solidFill>
                  <a:srgbClr val="C00000"/>
                </a:solidFill>
              </a:rPr>
              <a:t> transformer. </a:t>
            </a:r>
            <a:r>
              <a:rPr lang="nb-NO" sz="1400" i="1" dirty="0">
                <a:solidFill>
                  <a:srgbClr val="C00000"/>
                </a:solidFill>
              </a:rPr>
              <a:t>JMLR</a:t>
            </a:r>
            <a:r>
              <a:rPr lang="nb-NO" sz="1400" dirty="0">
                <a:solidFill>
                  <a:srgbClr val="C00000"/>
                </a:solidFill>
              </a:rPr>
              <a:t>, 21(140).]</a:t>
            </a:r>
          </a:p>
        </p:txBody>
      </p:sp>
      <p:sp>
        <p:nvSpPr>
          <p:cNvPr id="8" name="TextBox 7">
            <a:extLst>
              <a:ext uri="{FF2B5EF4-FFF2-40B4-BE49-F238E27FC236}">
                <a16:creationId xmlns:a16="http://schemas.microsoft.com/office/drawing/2014/main" id="{6795CCD1-D225-4204-A5C3-08A86AD58322}"/>
              </a:ext>
            </a:extLst>
          </p:cNvPr>
          <p:cNvSpPr txBox="1"/>
          <p:nvPr/>
        </p:nvSpPr>
        <p:spPr bwMode="white">
          <a:xfrm>
            <a:off x="1835696" y="4443958"/>
            <a:ext cx="7128792" cy="523220"/>
          </a:xfrm>
          <a:prstGeom prst="rect">
            <a:avLst/>
          </a:prstGeom>
          <a:solidFill>
            <a:schemeClr val="bg2"/>
          </a:solidFill>
          <a:ln>
            <a:noFill/>
          </a:ln>
          <a:effectLst/>
        </p:spPr>
        <p:txBody>
          <a:bodyPr wrap="square">
            <a:spAutoFit/>
          </a:bodyPr>
          <a:lstStyle/>
          <a:p>
            <a:pPr algn="r"/>
            <a:r>
              <a:rPr lang="nb-NO" sz="1400" dirty="0">
                <a:solidFill>
                  <a:srgbClr val="C00000"/>
                </a:solidFill>
              </a:rPr>
              <a:t>[Kummervold, P., </a:t>
            </a:r>
            <a:r>
              <a:rPr lang="nb-NO" sz="1400" dirty="0" err="1">
                <a:solidFill>
                  <a:srgbClr val="C00000"/>
                </a:solidFill>
              </a:rPr>
              <a:t>Wetjen</a:t>
            </a:r>
            <a:r>
              <a:rPr lang="nb-NO" sz="1400" dirty="0">
                <a:solidFill>
                  <a:srgbClr val="C00000"/>
                </a:solidFill>
              </a:rPr>
              <a:t>, F., &amp; De La Rosa, J. (2022). The Norwegian </a:t>
            </a:r>
            <a:r>
              <a:rPr lang="nb-NO" sz="1400" dirty="0" err="1">
                <a:solidFill>
                  <a:srgbClr val="C00000"/>
                </a:solidFill>
              </a:rPr>
              <a:t>Colossal</a:t>
            </a:r>
            <a:r>
              <a:rPr lang="nb-NO" sz="1400" dirty="0">
                <a:solidFill>
                  <a:srgbClr val="C00000"/>
                </a:solidFill>
              </a:rPr>
              <a:t> Corpus: A </a:t>
            </a:r>
            <a:r>
              <a:rPr lang="nb-NO" sz="1400" dirty="0" err="1">
                <a:solidFill>
                  <a:srgbClr val="C00000"/>
                </a:solidFill>
              </a:rPr>
              <a:t>Text</a:t>
            </a:r>
            <a:r>
              <a:rPr lang="nb-NO" sz="1400" dirty="0">
                <a:solidFill>
                  <a:srgbClr val="C00000"/>
                </a:solidFill>
              </a:rPr>
              <a:t> Corpus for Training Large Norwegian Language Models. </a:t>
            </a:r>
            <a:r>
              <a:rPr lang="nb-NO" sz="1400" i="1" dirty="0">
                <a:solidFill>
                  <a:srgbClr val="C00000"/>
                </a:solidFill>
              </a:rPr>
              <a:t>LREC</a:t>
            </a:r>
            <a:r>
              <a:rPr lang="nb-NO" sz="1400" dirty="0">
                <a:solidFill>
                  <a:srgbClr val="C00000"/>
                </a:solidFill>
              </a:rPr>
              <a:t>.]</a:t>
            </a:r>
          </a:p>
        </p:txBody>
      </p:sp>
    </p:spTree>
    <p:extLst>
      <p:ext uri="{BB962C8B-B14F-4D97-AF65-F5344CB8AC3E}">
        <p14:creationId xmlns:p14="http://schemas.microsoft.com/office/powerpoint/2010/main" val="845417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868A5-B644-4FCE-AD49-2568E871417C}"/>
              </a:ext>
            </a:extLst>
          </p:cNvPr>
          <p:cNvSpPr>
            <a:spLocks noGrp="1"/>
          </p:cNvSpPr>
          <p:nvPr>
            <p:ph type="title"/>
          </p:nvPr>
        </p:nvSpPr>
        <p:spPr/>
        <p:txBody>
          <a:bodyPr/>
          <a:lstStyle/>
          <a:p>
            <a:r>
              <a:rPr lang="en-US" dirty="0"/>
              <a:t>Fine-tuning</a:t>
            </a:r>
            <a:endParaRPr lang="nb-NO" dirty="0"/>
          </a:p>
        </p:txBody>
      </p:sp>
      <p:sp>
        <p:nvSpPr>
          <p:cNvPr id="3" name="Content Placeholder 2">
            <a:extLst>
              <a:ext uri="{FF2B5EF4-FFF2-40B4-BE49-F238E27FC236}">
                <a16:creationId xmlns:a16="http://schemas.microsoft.com/office/drawing/2014/main" id="{AB5FB38F-2C05-44E0-86C2-AA829E050E0C}"/>
              </a:ext>
            </a:extLst>
          </p:cNvPr>
          <p:cNvSpPr>
            <a:spLocks noGrp="1"/>
          </p:cNvSpPr>
          <p:nvPr>
            <p:ph idx="1"/>
          </p:nvPr>
        </p:nvSpPr>
        <p:spPr/>
        <p:txBody>
          <a:bodyPr/>
          <a:lstStyle/>
          <a:p>
            <a:endParaRPr lang="nb-NO"/>
          </a:p>
        </p:txBody>
      </p:sp>
      <p:sp>
        <p:nvSpPr>
          <p:cNvPr id="4" name="Slide Number Placeholder 3">
            <a:extLst>
              <a:ext uri="{FF2B5EF4-FFF2-40B4-BE49-F238E27FC236}">
                <a16:creationId xmlns:a16="http://schemas.microsoft.com/office/drawing/2014/main" id="{DF6A85F1-9B86-48CF-8DE3-F97E2296D21B}"/>
              </a:ext>
            </a:extLst>
          </p:cNvPr>
          <p:cNvSpPr>
            <a:spLocks noGrp="1"/>
          </p:cNvSpPr>
          <p:nvPr>
            <p:ph type="sldNum" sz="quarter" idx="10"/>
          </p:nvPr>
        </p:nvSpPr>
        <p:spPr/>
        <p:txBody>
          <a:bodyPr/>
          <a:lstStyle/>
          <a:p>
            <a:fld id="{3E97971C-2FE7-4FD3-B01F-4B5E83D933F8}" type="slidenum">
              <a:rPr lang="en-GB" noProof="0" smtClean="0"/>
              <a:pPr/>
              <a:t>9</a:t>
            </a:fld>
            <a:endParaRPr lang="en-GB" noProof="0" dirty="0"/>
          </a:p>
        </p:txBody>
      </p:sp>
      <p:sp>
        <p:nvSpPr>
          <p:cNvPr id="5" name="Content Placeholder 2">
            <a:extLst>
              <a:ext uri="{FF2B5EF4-FFF2-40B4-BE49-F238E27FC236}">
                <a16:creationId xmlns:a16="http://schemas.microsoft.com/office/drawing/2014/main" id="{4B6D0E6F-4F8F-44E6-B982-ABCE88B27767}"/>
              </a:ext>
            </a:extLst>
          </p:cNvPr>
          <p:cNvSpPr>
            <a:spLocks noGrp="1"/>
          </p:cNvSpPr>
          <p:nvPr/>
        </p:nvSpPr>
        <p:spPr bwMode="auto">
          <a:xfrm>
            <a:off x="260957" y="1132009"/>
            <a:ext cx="8640960" cy="3086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457200" indent="-457200" algn="l" rtl="0" eaLnBrk="1" fontAlgn="base" hangingPunct="1">
              <a:spcBef>
                <a:spcPct val="50000"/>
              </a:spcBef>
              <a:spcAft>
                <a:spcPct val="0"/>
              </a:spcAft>
              <a:buSzPct val="80000"/>
              <a:buFont typeface="Times New Roman" pitchFamily="18" charset="0"/>
              <a:buChar char="►"/>
              <a:defRPr sz="2400" baseline="0">
                <a:solidFill>
                  <a:schemeClr val="tx1"/>
                </a:solidFill>
                <a:latin typeface="+mn-lt"/>
                <a:ea typeface="+mn-ea"/>
                <a:cs typeface="+mn-cs"/>
              </a:defRPr>
            </a:lvl1pPr>
            <a:lvl2pPr marL="893763" indent="-419100" algn="l" rtl="0" eaLnBrk="1" fontAlgn="base" hangingPunct="1">
              <a:spcBef>
                <a:spcPct val="20000"/>
              </a:spcBef>
              <a:spcAft>
                <a:spcPct val="0"/>
              </a:spcAft>
              <a:buChar char="▪"/>
              <a:defRPr sz="2200">
                <a:solidFill>
                  <a:schemeClr val="tx1"/>
                </a:solidFill>
                <a:latin typeface="+mn-lt"/>
              </a:defRPr>
            </a:lvl2pPr>
            <a:lvl3pPr marL="1230313" indent="-381000" algn="l" rtl="0" eaLnBrk="1" fontAlgn="base" hangingPunct="1">
              <a:spcBef>
                <a:spcPct val="20000"/>
              </a:spcBef>
              <a:spcAft>
                <a:spcPct val="0"/>
              </a:spcAft>
              <a:buChar char="◦"/>
              <a:defRPr sz="2000">
                <a:solidFill>
                  <a:schemeClr val="tx1"/>
                </a:solidFill>
                <a:latin typeface="+mn-lt"/>
              </a:defRPr>
            </a:lvl3pPr>
            <a:lvl4pPr marL="1622425" indent="-381000" algn="l" rtl="0" eaLnBrk="1" fontAlgn="base" hangingPunct="1">
              <a:spcBef>
                <a:spcPct val="20000"/>
              </a:spcBef>
              <a:spcAft>
                <a:spcPct val="0"/>
              </a:spcAft>
              <a:buChar char="·"/>
              <a:defRPr sz="2000">
                <a:solidFill>
                  <a:schemeClr val="tx1"/>
                </a:solidFill>
                <a:latin typeface="+mn-lt"/>
              </a:defRPr>
            </a:lvl4pPr>
            <a:lvl5pPr marL="2006600" indent="-381000" algn="l" rtl="0" eaLnBrk="1" fontAlgn="base" hangingPunct="1">
              <a:spcBef>
                <a:spcPct val="20000"/>
              </a:spcBef>
              <a:spcAft>
                <a:spcPct val="0"/>
              </a:spcAft>
              <a:buSzPct val="75000"/>
              <a:buChar char="▫"/>
              <a:defRPr sz="2000">
                <a:solidFill>
                  <a:schemeClr val="tx1"/>
                </a:solidFill>
                <a:latin typeface="+mn-lt"/>
              </a:defRPr>
            </a:lvl5pPr>
            <a:lvl6pPr marL="2463800" indent="-381000" algn="l" rtl="0" eaLnBrk="1" fontAlgn="base" hangingPunct="1">
              <a:spcBef>
                <a:spcPct val="20000"/>
              </a:spcBef>
              <a:spcAft>
                <a:spcPct val="0"/>
              </a:spcAft>
              <a:buSzPct val="75000"/>
              <a:buChar char="▫"/>
              <a:defRPr sz="2000">
                <a:solidFill>
                  <a:schemeClr val="tx1"/>
                </a:solidFill>
                <a:latin typeface="+mn-lt"/>
              </a:defRPr>
            </a:lvl6pPr>
            <a:lvl7pPr marL="2921000" indent="-381000" algn="l" rtl="0" eaLnBrk="1" fontAlgn="base" hangingPunct="1">
              <a:spcBef>
                <a:spcPct val="20000"/>
              </a:spcBef>
              <a:spcAft>
                <a:spcPct val="0"/>
              </a:spcAft>
              <a:buSzPct val="75000"/>
              <a:buChar char="▫"/>
              <a:defRPr sz="2000">
                <a:solidFill>
                  <a:schemeClr val="tx1"/>
                </a:solidFill>
                <a:latin typeface="+mn-lt"/>
              </a:defRPr>
            </a:lvl7pPr>
            <a:lvl8pPr marL="3378200" indent="-381000" algn="l" rtl="0" eaLnBrk="1" fontAlgn="base" hangingPunct="1">
              <a:spcBef>
                <a:spcPct val="20000"/>
              </a:spcBef>
              <a:spcAft>
                <a:spcPct val="0"/>
              </a:spcAft>
              <a:buSzPct val="75000"/>
              <a:buChar char="▫"/>
              <a:defRPr sz="2000">
                <a:solidFill>
                  <a:schemeClr val="tx1"/>
                </a:solidFill>
                <a:latin typeface="+mn-lt"/>
              </a:defRPr>
            </a:lvl8pPr>
            <a:lvl9pPr marL="3835400" indent="-381000" algn="l" rtl="0" eaLnBrk="1" fontAlgn="base" hangingPunct="1">
              <a:spcBef>
                <a:spcPct val="20000"/>
              </a:spcBef>
              <a:spcAft>
                <a:spcPct val="0"/>
              </a:spcAft>
              <a:buSzPct val="75000"/>
              <a:buChar char="▫"/>
              <a:defRPr sz="2000">
                <a:solidFill>
                  <a:schemeClr val="tx1"/>
                </a:solidFill>
                <a:latin typeface="+mn-lt"/>
              </a:defRPr>
            </a:lvl9pPr>
          </a:lstStyle>
          <a:p>
            <a:endParaRPr lang="nb-NO" dirty="0"/>
          </a:p>
        </p:txBody>
      </p:sp>
      <p:sp>
        <p:nvSpPr>
          <p:cNvPr id="6" name="TextBox 5">
            <a:extLst>
              <a:ext uri="{FF2B5EF4-FFF2-40B4-BE49-F238E27FC236}">
                <a16:creationId xmlns:a16="http://schemas.microsoft.com/office/drawing/2014/main" id="{73507AB0-169B-4D35-BC80-194B07FC39A6}"/>
              </a:ext>
            </a:extLst>
          </p:cNvPr>
          <p:cNvSpPr txBox="1"/>
          <p:nvPr/>
        </p:nvSpPr>
        <p:spPr bwMode="white">
          <a:xfrm>
            <a:off x="2295437" y="2359625"/>
            <a:ext cx="45720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nb-NO"/>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lgn="ctr"/>
            <a:r>
              <a:rPr lang="nb-NO" dirty="0">
                <a:solidFill>
                  <a:schemeClr val="bg2"/>
                </a:solidFill>
              </a:rPr>
              <a:t>Fine-</a:t>
            </a:r>
            <a:r>
              <a:rPr lang="nb-NO" dirty="0" err="1">
                <a:solidFill>
                  <a:schemeClr val="bg2"/>
                </a:solidFill>
              </a:rPr>
              <a:t>tuned</a:t>
            </a:r>
            <a:r>
              <a:rPr lang="nb-NO" dirty="0">
                <a:solidFill>
                  <a:schemeClr val="bg2"/>
                </a:solidFill>
              </a:rPr>
              <a:t> </a:t>
            </a:r>
            <a:r>
              <a:rPr lang="nb-NO" dirty="0" err="1">
                <a:solidFill>
                  <a:schemeClr val="bg2"/>
                </a:solidFill>
              </a:rPr>
              <a:t>m</a:t>
            </a:r>
            <a:r>
              <a:rPr lang="nb-NO" baseline="0" dirty="0" err="1">
                <a:solidFill>
                  <a:schemeClr val="bg2"/>
                </a:solidFill>
              </a:rPr>
              <a:t>odel</a:t>
            </a:r>
            <a:endParaRPr lang="nb-NO" baseline="0" dirty="0">
              <a:solidFill>
                <a:schemeClr val="bg2"/>
              </a:solidFill>
            </a:endParaRPr>
          </a:p>
        </p:txBody>
      </p:sp>
      <p:sp>
        <p:nvSpPr>
          <p:cNvPr id="7" name="TextBox 6">
            <a:extLst>
              <a:ext uri="{FF2B5EF4-FFF2-40B4-BE49-F238E27FC236}">
                <a16:creationId xmlns:a16="http://schemas.microsoft.com/office/drawing/2014/main" id="{FD89F36D-87DC-4D40-99EF-5CC9739226E4}"/>
              </a:ext>
            </a:extLst>
          </p:cNvPr>
          <p:cNvSpPr txBox="1"/>
          <p:nvPr/>
        </p:nvSpPr>
        <p:spPr bwMode="white">
          <a:xfrm>
            <a:off x="334605" y="1132008"/>
            <a:ext cx="3094703" cy="1785104"/>
          </a:xfrm>
          <a:prstGeom prst="rect">
            <a:avLst/>
          </a:prstGeom>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spAutoFit/>
          </a:bodyPr>
          <a:lstStyle>
            <a:defPPr>
              <a:defRPr lang="nb-NO"/>
            </a:defPPr>
            <a:lvl1pPr algn="l" rtl="0" fontAlgn="base">
              <a:spcBef>
                <a:spcPct val="0"/>
              </a:spcBef>
              <a:spcAft>
                <a:spcPct val="0"/>
              </a:spcAft>
              <a:defRPr sz="2000" kern="1200">
                <a:solidFill>
                  <a:schemeClr val="dk1"/>
                </a:solidFill>
                <a:latin typeface="+mn-lt"/>
                <a:ea typeface="+mn-ea"/>
                <a:cs typeface="+mn-cs"/>
              </a:defRPr>
            </a:lvl1pPr>
            <a:lvl2pPr marL="457200" algn="l" rtl="0" fontAlgn="base">
              <a:spcBef>
                <a:spcPct val="0"/>
              </a:spcBef>
              <a:spcAft>
                <a:spcPct val="0"/>
              </a:spcAft>
              <a:defRPr sz="2000" kern="1200">
                <a:solidFill>
                  <a:schemeClr val="dk1"/>
                </a:solidFill>
                <a:latin typeface="+mn-lt"/>
                <a:ea typeface="+mn-ea"/>
                <a:cs typeface="+mn-cs"/>
              </a:defRPr>
            </a:lvl2pPr>
            <a:lvl3pPr marL="914400" algn="l" rtl="0" fontAlgn="base">
              <a:spcBef>
                <a:spcPct val="0"/>
              </a:spcBef>
              <a:spcAft>
                <a:spcPct val="0"/>
              </a:spcAft>
              <a:defRPr sz="2000" kern="1200">
                <a:solidFill>
                  <a:schemeClr val="dk1"/>
                </a:solidFill>
                <a:latin typeface="+mn-lt"/>
                <a:ea typeface="+mn-ea"/>
                <a:cs typeface="+mn-cs"/>
              </a:defRPr>
            </a:lvl3pPr>
            <a:lvl4pPr marL="1371600" algn="l" rtl="0" fontAlgn="base">
              <a:spcBef>
                <a:spcPct val="0"/>
              </a:spcBef>
              <a:spcAft>
                <a:spcPct val="0"/>
              </a:spcAft>
              <a:defRPr sz="2000" kern="1200">
                <a:solidFill>
                  <a:schemeClr val="dk1"/>
                </a:solidFill>
                <a:latin typeface="+mn-lt"/>
                <a:ea typeface="+mn-ea"/>
                <a:cs typeface="+mn-cs"/>
              </a:defRPr>
            </a:lvl4pPr>
            <a:lvl5pPr marL="1828800" algn="l" rtl="0" fontAlgn="base">
              <a:spcBef>
                <a:spcPct val="0"/>
              </a:spcBef>
              <a:spcAft>
                <a:spcPct val="0"/>
              </a:spcAft>
              <a:defRPr sz="2000" kern="1200">
                <a:solidFill>
                  <a:schemeClr val="dk1"/>
                </a:solidFill>
                <a:latin typeface="+mn-lt"/>
                <a:ea typeface="+mn-ea"/>
                <a:cs typeface="+mn-cs"/>
              </a:defRPr>
            </a:lvl5pPr>
            <a:lvl6pPr marL="2286000" algn="l" defTabSz="914400" rtl="0" eaLnBrk="1" latinLnBrk="0" hangingPunct="1">
              <a:defRPr sz="2000" kern="1200">
                <a:solidFill>
                  <a:schemeClr val="dk1"/>
                </a:solidFill>
                <a:latin typeface="+mn-lt"/>
                <a:ea typeface="+mn-ea"/>
                <a:cs typeface="+mn-cs"/>
              </a:defRPr>
            </a:lvl6pPr>
            <a:lvl7pPr marL="2743200" algn="l" defTabSz="914400" rtl="0" eaLnBrk="1" latinLnBrk="0" hangingPunct="1">
              <a:defRPr sz="2000" kern="1200">
                <a:solidFill>
                  <a:schemeClr val="dk1"/>
                </a:solidFill>
                <a:latin typeface="+mn-lt"/>
                <a:ea typeface="+mn-ea"/>
                <a:cs typeface="+mn-cs"/>
              </a:defRPr>
            </a:lvl7pPr>
            <a:lvl8pPr marL="3200400" algn="l" defTabSz="914400" rtl="0" eaLnBrk="1" latinLnBrk="0" hangingPunct="1">
              <a:defRPr sz="2000" kern="1200">
                <a:solidFill>
                  <a:schemeClr val="dk1"/>
                </a:solidFill>
                <a:latin typeface="+mn-lt"/>
                <a:ea typeface="+mn-ea"/>
                <a:cs typeface="+mn-cs"/>
              </a:defRPr>
            </a:lvl8pPr>
            <a:lvl9pPr marL="3657600" algn="l" defTabSz="914400" rtl="0" eaLnBrk="1" latinLnBrk="0" hangingPunct="1">
              <a:defRPr sz="2000" kern="1200">
                <a:solidFill>
                  <a:schemeClr val="dk1"/>
                </a:solidFill>
                <a:latin typeface="+mn-lt"/>
                <a:ea typeface="+mn-ea"/>
                <a:cs typeface="+mn-cs"/>
              </a:defRPr>
            </a:lvl9pPr>
          </a:lstStyle>
          <a:p>
            <a:pPr marL="0" marR="0" indent="0">
              <a:spcBef>
                <a:spcPts val="0"/>
              </a:spcBef>
              <a:spcAft>
                <a:spcPts val="0"/>
              </a:spcAft>
              <a:buNone/>
            </a:pPr>
            <a:r>
              <a:rPr lang="nb-NO" sz="1100" dirty="0">
                <a:effectLst/>
                <a:latin typeface="+mj-lt"/>
              </a:rPr>
              <a:t>Dette er en samtale mellom Anne, som er kunde hos forsikringsselskapet, og en saksbehandler i forsikringsselskapet. Samtalen gjelder forsikring av motor. Det er ikke oppgitt hva slags hendelse som er bakgrunn for samtalen. </a:t>
            </a:r>
          </a:p>
          <a:p>
            <a:pPr marL="0" marR="0" indent="0">
              <a:spcBef>
                <a:spcPts val="0"/>
              </a:spcBef>
              <a:spcAft>
                <a:spcPts val="0"/>
              </a:spcAft>
              <a:buNone/>
            </a:pPr>
            <a:r>
              <a:rPr lang="nb-NO" sz="1100" b="1" dirty="0">
                <a:effectLst/>
                <a:latin typeface="+mj-lt"/>
              </a:rPr>
              <a:t>Anne</a:t>
            </a:r>
            <a:r>
              <a:rPr lang="nb-NO" sz="1100" dirty="0">
                <a:effectLst/>
                <a:latin typeface="+mj-lt"/>
              </a:rPr>
              <a:t>: Hei. Lurer på hvorfor det er opprettet to skadesaker av dere på denne bilen, når det er skjedd bare en skadesak? </a:t>
            </a:r>
          </a:p>
          <a:p>
            <a:pPr marL="0" marR="0" indent="0">
              <a:spcBef>
                <a:spcPts val="0"/>
              </a:spcBef>
              <a:spcAft>
                <a:spcPts val="0"/>
              </a:spcAft>
              <a:buNone/>
            </a:pPr>
            <a:r>
              <a:rPr lang="nb-NO" sz="1100" b="1" dirty="0">
                <a:effectLst/>
                <a:latin typeface="+mj-lt"/>
              </a:rPr>
              <a:t>Saksbehandler</a:t>
            </a:r>
            <a:r>
              <a:rPr lang="nb-NO" sz="1100" dirty="0">
                <a:effectLst/>
                <a:latin typeface="+mj-lt"/>
              </a:rPr>
              <a:t>: </a:t>
            </a:r>
          </a:p>
        </p:txBody>
      </p:sp>
      <p:sp>
        <p:nvSpPr>
          <p:cNvPr id="8" name="Rectangle: Rounded Corners 7">
            <a:extLst>
              <a:ext uri="{FF2B5EF4-FFF2-40B4-BE49-F238E27FC236}">
                <a16:creationId xmlns:a16="http://schemas.microsoft.com/office/drawing/2014/main" id="{9FC08103-B585-4034-854F-6427F08893FA}"/>
              </a:ext>
            </a:extLst>
          </p:cNvPr>
          <p:cNvSpPr/>
          <p:nvPr/>
        </p:nvSpPr>
        <p:spPr bwMode="auto">
          <a:xfrm>
            <a:off x="4293407" y="2061329"/>
            <a:ext cx="1440160" cy="996702"/>
          </a:xfrm>
          <a:prstGeom prst="roundRect">
            <a:avLst/>
          </a:prstGeom>
          <a:solidFill>
            <a:srgbClr val="7030A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defPPr>
              <a:defRPr lang="nb-NO"/>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lgn="ctr"/>
            <a:r>
              <a:rPr lang="nb-NO" dirty="0">
                <a:solidFill>
                  <a:schemeClr val="bg2"/>
                </a:solidFill>
              </a:rPr>
              <a:t>Pre-</a:t>
            </a:r>
            <a:r>
              <a:rPr lang="nb-NO" dirty="0" err="1">
                <a:solidFill>
                  <a:schemeClr val="bg2"/>
                </a:solidFill>
              </a:rPr>
              <a:t>trained</a:t>
            </a:r>
            <a:endParaRPr lang="nb-NO" dirty="0">
              <a:solidFill>
                <a:schemeClr val="bg2"/>
              </a:solidFill>
            </a:endParaRPr>
          </a:p>
          <a:p>
            <a:pPr algn="ctr"/>
            <a:r>
              <a:rPr lang="nb-NO" baseline="0" dirty="0" err="1">
                <a:solidFill>
                  <a:schemeClr val="bg2"/>
                </a:solidFill>
              </a:rPr>
              <a:t>model</a:t>
            </a:r>
            <a:endParaRPr lang="nb-NO" baseline="0" dirty="0">
              <a:solidFill>
                <a:schemeClr val="bg2"/>
              </a:solidFill>
            </a:endParaRPr>
          </a:p>
        </p:txBody>
      </p:sp>
      <p:sp>
        <p:nvSpPr>
          <p:cNvPr id="9" name="TextBox 9">
            <a:extLst>
              <a:ext uri="{FF2B5EF4-FFF2-40B4-BE49-F238E27FC236}">
                <a16:creationId xmlns:a16="http://schemas.microsoft.com/office/drawing/2014/main" id="{1E1817D7-AFF4-4EF2-A1F9-D81E433CA43F}"/>
              </a:ext>
            </a:extLst>
          </p:cNvPr>
          <p:cNvSpPr txBox="1"/>
          <p:nvPr/>
        </p:nvSpPr>
        <p:spPr bwMode="white">
          <a:xfrm>
            <a:off x="334605" y="3183311"/>
            <a:ext cx="3094704" cy="938719"/>
          </a:xfrm>
          <a:prstGeom prst="rect">
            <a:avLst/>
          </a:prstGeom>
          <a:solidFill>
            <a:srgbClr val="D2FADE"/>
          </a:solidFill>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spAutoFit/>
          </a:bodyPr>
          <a:lstStyle>
            <a:defPPr>
              <a:defRPr lang="nb-NO"/>
            </a:defPPr>
            <a:lvl1pPr algn="l" rtl="0" fontAlgn="base">
              <a:spcBef>
                <a:spcPct val="0"/>
              </a:spcBef>
              <a:spcAft>
                <a:spcPct val="0"/>
              </a:spcAft>
              <a:defRPr sz="2000" kern="1200">
                <a:solidFill>
                  <a:schemeClr val="dk1"/>
                </a:solidFill>
                <a:latin typeface="+mn-lt"/>
                <a:ea typeface="+mn-ea"/>
                <a:cs typeface="+mn-cs"/>
              </a:defRPr>
            </a:lvl1pPr>
            <a:lvl2pPr marL="457200" algn="l" rtl="0" fontAlgn="base">
              <a:spcBef>
                <a:spcPct val="0"/>
              </a:spcBef>
              <a:spcAft>
                <a:spcPct val="0"/>
              </a:spcAft>
              <a:defRPr sz="2000" kern="1200">
                <a:solidFill>
                  <a:schemeClr val="dk1"/>
                </a:solidFill>
                <a:latin typeface="+mn-lt"/>
                <a:ea typeface="+mn-ea"/>
                <a:cs typeface="+mn-cs"/>
              </a:defRPr>
            </a:lvl2pPr>
            <a:lvl3pPr marL="914400" algn="l" rtl="0" fontAlgn="base">
              <a:spcBef>
                <a:spcPct val="0"/>
              </a:spcBef>
              <a:spcAft>
                <a:spcPct val="0"/>
              </a:spcAft>
              <a:defRPr sz="2000" kern="1200">
                <a:solidFill>
                  <a:schemeClr val="dk1"/>
                </a:solidFill>
                <a:latin typeface="+mn-lt"/>
                <a:ea typeface="+mn-ea"/>
                <a:cs typeface="+mn-cs"/>
              </a:defRPr>
            </a:lvl3pPr>
            <a:lvl4pPr marL="1371600" algn="l" rtl="0" fontAlgn="base">
              <a:spcBef>
                <a:spcPct val="0"/>
              </a:spcBef>
              <a:spcAft>
                <a:spcPct val="0"/>
              </a:spcAft>
              <a:defRPr sz="2000" kern="1200">
                <a:solidFill>
                  <a:schemeClr val="dk1"/>
                </a:solidFill>
                <a:latin typeface="+mn-lt"/>
                <a:ea typeface="+mn-ea"/>
                <a:cs typeface="+mn-cs"/>
              </a:defRPr>
            </a:lvl4pPr>
            <a:lvl5pPr marL="1828800" algn="l" rtl="0" fontAlgn="base">
              <a:spcBef>
                <a:spcPct val="0"/>
              </a:spcBef>
              <a:spcAft>
                <a:spcPct val="0"/>
              </a:spcAft>
              <a:defRPr sz="2000" kern="1200">
                <a:solidFill>
                  <a:schemeClr val="dk1"/>
                </a:solidFill>
                <a:latin typeface="+mn-lt"/>
                <a:ea typeface="+mn-ea"/>
                <a:cs typeface="+mn-cs"/>
              </a:defRPr>
            </a:lvl5pPr>
            <a:lvl6pPr marL="2286000" algn="l" defTabSz="914400" rtl="0" eaLnBrk="1" latinLnBrk="0" hangingPunct="1">
              <a:defRPr sz="2000" kern="1200">
                <a:solidFill>
                  <a:schemeClr val="dk1"/>
                </a:solidFill>
                <a:latin typeface="+mn-lt"/>
                <a:ea typeface="+mn-ea"/>
                <a:cs typeface="+mn-cs"/>
              </a:defRPr>
            </a:lvl6pPr>
            <a:lvl7pPr marL="2743200" algn="l" defTabSz="914400" rtl="0" eaLnBrk="1" latinLnBrk="0" hangingPunct="1">
              <a:defRPr sz="2000" kern="1200">
                <a:solidFill>
                  <a:schemeClr val="dk1"/>
                </a:solidFill>
                <a:latin typeface="+mn-lt"/>
                <a:ea typeface="+mn-ea"/>
                <a:cs typeface="+mn-cs"/>
              </a:defRPr>
            </a:lvl7pPr>
            <a:lvl8pPr marL="3200400" algn="l" defTabSz="914400" rtl="0" eaLnBrk="1" latinLnBrk="0" hangingPunct="1">
              <a:defRPr sz="2000" kern="1200">
                <a:solidFill>
                  <a:schemeClr val="dk1"/>
                </a:solidFill>
                <a:latin typeface="+mn-lt"/>
                <a:ea typeface="+mn-ea"/>
                <a:cs typeface="+mn-cs"/>
              </a:defRPr>
            </a:lvl8pPr>
            <a:lvl9pPr marL="3657600" algn="l" defTabSz="914400" rtl="0" eaLnBrk="1" latinLnBrk="0" hangingPunct="1">
              <a:defRPr sz="2000" kern="1200">
                <a:solidFill>
                  <a:schemeClr val="dk1"/>
                </a:solidFill>
                <a:latin typeface="+mn-lt"/>
                <a:ea typeface="+mn-ea"/>
                <a:cs typeface="+mn-cs"/>
              </a:defRPr>
            </a:lvl9pPr>
          </a:lstStyle>
          <a:p>
            <a:r>
              <a:rPr lang="nb-NO" sz="1100" dirty="0">
                <a:effectLst/>
                <a:latin typeface="+mj-lt"/>
              </a:rPr>
              <a:t>Hei, Vi har mottatt en melding fra </a:t>
            </a:r>
            <a:r>
              <a:rPr lang="nb-NO" sz="1100" dirty="0" err="1">
                <a:effectLst/>
                <a:latin typeface="+mj-lt"/>
              </a:rPr>
              <a:t>Fremtind</a:t>
            </a:r>
            <a:r>
              <a:rPr lang="nb-NO" sz="1100" dirty="0">
                <a:effectLst/>
                <a:latin typeface="+mj-lt"/>
              </a:rPr>
              <a:t> Forsikring vedrørende et uhell. Trolig har de registrert inn feil registreringsnummer, slik at det er blitt opprettet to skadesaker. Vi avslutter denne. Vennlig hilsen Håkon</a:t>
            </a:r>
          </a:p>
        </p:txBody>
      </p:sp>
      <p:sp>
        <p:nvSpPr>
          <p:cNvPr id="10" name="Arrow: Right 9">
            <a:extLst>
              <a:ext uri="{FF2B5EF4-FFF2-40B4-BE49-F238E27FC236}">
                <a16:creationId xmlns:a16="http://schemas.microsoft.com/office/drawing/2014/main" id="{16744E7C-E52B-45E6-A08C-93DC2DAB17D0}"/>
              </a:ext>
            </a:extLst>
          </p:cNvPr>
          <p:cNvSpPr/>
          <p:nvPr/>
        </p:nvSpPr>
        <p:spPr bwMode="auto">
          <a:xfrm rot="2370259">
            <a:off x="3553811" y="1985539"/>
            <a:ext cx="649773" cy="250164"/>
          </a:xfrm>
          <a:prstGeom prst="rightArrow">
            <a:avLst>
              <a:gd name="adj1" fmla="val 50000"/>
              <a:gd name="adj2" fmla="val 50000"/>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defPPr>
              <a:defRPr lang="nb-NO"/>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marL="0" marR="0" indent="0" algn="l" defTabSz="914400" rtl="0" eaLnBrk="1" fontAlgn="base" latinLnBrk="0" hangingPunct="1">
              <a:lnSpc>
                <a:spcPct val="100000"/>
              </a:lnSpc>
              <a:spcBef>
                <a:spcPct val="0"/>
              </a:spcBef>
              <a:spcAft>
                <a:spcPct val="0"/>
              </a:spcAft>
              <a:buClrTx/>
              <a:buSzTx/>
              <a:buFontTx/>
              <a:buNone/>
              <a:tabLst/>
            </a:pPr>
            <a:endParaRPr kumimoji="0" lang="nb-NO" sz="2000" b="0" i="0" u="none" strike="noStrike" cap="none" normalizeH="0" baseline="0">
              <a:ln>
                <a:noFill/>
              </a:ln>
              <a:solidFill>
                <a:schemeClr val="tx1"/>
              </a:solidFill>
              <a:effectLst/>
              <a:latin typeface="Arial" charset="0"/>
            </a:endParaRPr>
          </a:p>
        </p:txBody>
      </p:sp>
      <p:sp>
        <p:nvSpPr>
          <p:cNvPr id="11" name="Arrow: Right 10">
            <a:extLst>
              <a:ext uri="{FF2B5EF4-FFF2-40B4-BE49-F238E27FC236}">
                <a16:creationId xmlns:a16="http://schemas.microsoft.com/office/drawing/2014/main" id="{8D0881BB-CF41-4D90-B29A-E7F6F33C31FC}"/>
              </a:ext>
            </a:extLst>
          </p:cNvPr>
          <p:cNvSpPr/>
          <p:nvPr/>
        </p:nvSpPr>
        <p:spPr bwMode="auto">
          <a:xfrm rot="19247362">
            <a:off x="3516381" y="3115807"/>
            <a:ext cx="657063" cy="276509"/>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defPPr>
              <a:defRPr lang="nb-NO"/>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marL="0" marR="0" indent="0" algn="l" defTabSz="914400" rtl="0" eaLnBrk="1" fontAlgn="base" latinLnBrk="0" hangingPunct="1">
              <a:lnSpc>
                <a:spcPct val="100000"/>
              </a:lnSpc>
              <a:spcBef>
                <a:spcPct val="0"/>
              </a:spcBef>
              <a:spcAft>
                <a:spcPct val="0"/>
              </a:spcAft>
              <a:buClrTx/>
              <a:buSzTx/>
              <a:buFontTx/>
              <a:buNone/>
              <a:tabLst/>
            </a:pPr>
            <a:endParaRPr kumimoji="0" lang="nb-NO" sz="2000" b="0" i="0" u="none" strike="noStrike" cap="none" normalizeH="0" baseline="0">
              <a:ln>
                <a:noFill/>
              </a:ln>
              <a:solidFill>
                <a:schemeClr val="tx1"/>
              </a:solidFill>
              <a:effectLst/>
              <a:latin typeface="Arial" charset="0"/>
            </a:endParaRPr>
          </a:p>
        </p:txBody>
      </p:sp>
      <p:sp>
        <p:nvSpPr>
          <p:cNvPr id="12" name="TextBox 13">
            <a:extLst>
              <a:ext uri="{FF2B5EF4-FFF2-40B4-BE49-F238E27FC236}">
                <a16:creationId xmlns:a16="http://schemas.microsoft.com/office/drawing/2014/main" id="{0F9EC59C-B23E-46A2-BB3B-BDB69DDE9312}"/>
              </a:ext>
            </a:extLst>
          </p:cNvPr>
          <p:cNvSpPr txBox="1"/>
          <p:nvPr/>
        </p:nvSpPr>
        <p:spPr bwMode="white">
          <a:xfrm rot="1543575">
            <a:off x="5900851" y="3052670"/>
            <a:ext cx="109938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defPPr>
              <a:defRPr lang="nb-NO"/>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r>
              <a:rPr lang="nb-NO" sz="1200" baseline="0" dirty="0" err="1"/>
              <a:t>Learn</a:t>
            </a:r>
            <a:r>
              <a:rPr lang="nb-NO" sz="1200" baseline="0" dirty="0"/>
              <a:t> from </a:t>
            </a:r>
            <a:r>
              <a:rPr lang="nb-NO" sz="1200" baseline="0" dirty="0" err="1"/>
              <a:t>this</a:t>
            </a:r>
            <a:r>
              <a:rPr lang="nb-NO" sz="1200" baseline="0" dirty="0"/>
              <a:t> </a:t>
            </a:r>
            <a:r>
              <a:rPr lang="nb-NO" sz="1200" baseline="0" dirty="0" err="1"/>
              <a:t>example</a:t>
            </a:r>
            <a:r>
              <a:rPr lang="nb-NO" sz="1200" baseline="0" dirty="0"/>
              <a:t> </a:t>
            </a:r>
          </a:p>
        </p:txBody>
      </p:sp>
      <p:sp>
        <p:nvSpPr>
          <p:cNvPr id="13" name="TextBox 14">
            <a:extLst>
              <a:ext uri="{FF2B5EF4-FFF2-40B4-BE49-F238E27FC236}">
                <a16:creationId xmlns:a16="http://schemas.microsoft.com/office/drawing/2014/main" id="{0A918BBA-0F63-4315-9281-509ACFE4C93F}"/>
              </a:ext>
            </a:extLst>
          </p:cNvPr>
          <p:cNvSpPr txBox="1"/>
          <p:nvPr/>
        </p:nvSpPr>
        <p:spPr bwMode="white">
          <a:xfrm>
            <a:off x="3819127" y="2503349"/>
            <a:ext cx="28803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defPPr>
              <a:defRPr lang="nb-NO"/>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r>
              <a:rPr lang="nb-NO" sz="1600" baseline="0" dirty="0"/>
              <a:t>1</a:t>
            </a:r>
          </a:p>
        </p:txBody>
      </p:sp>
      <p:sp>
        <p:nvSpPr>
          <p:cNvPr id="14" name="TextBox 15">
            <a:extLst>
              <a:ext uri="{FF2B5EF4-FFF2-40B4-BE49-F238E27FC236}">
                <a16:creationId xmlns:a16="http://schemas.microsoft.com/office/drawing/2014/main" id="{7287A627-F6D8-411E-BEC7-DA9A7E4D3A57}"/>
              </a:ext>
            </a:extLst>
          </p:cNvPr>
          <p:cNvSpPr txBox="1"/>
          <p:nvPr/>
        </p:nvSpPr>
        <p:spPr bwMode="white">
          <a:xfrm>
            <a:off x="5749971" y="2878404"/>
            <a:ext cx="28803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defPPr>
              <a:defRPr lang="nb-NO"/>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r>
              <a:rPr lang="nb-NO" sz="1600" baseline="0" dirty="0"/>
              <a:t>4</a:t>
            </a:r>
          </a:p>
        </p:txBody>
      </p:sp>
      <p:sp>
        <p:nvSpPr>
          <p:cNvPr id="15" name="TextBox 16">
            <a:extLst>
              <a:ext uri="{FF2B5EF4-FFF2-40B4-BE49-F238E27FC236}">
                <a16:creationId xmlns:a16="http://schemas.microsoft.com/office/drawing/2014/main" id="{39CBC2C2-F4EE-4F1D-BD56-37A59984FA53}"/>
              </a:ext>
            </a:extLst>
          </p:cNvPr>
          <p:cNvSpPr txBox="1"/>
          <p:nvPr/>
        </p:nvSpPr>
        <p:spPr bwMode="white">
          <a:xfrm>
            <a:off x="5755897" y="2137176"/>
            <a:ext cx="28803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defPPr>
              <a:defRPr lang="nb-NO"/>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r>
              <a:rPr lang="nb-NO" sz="1600" baseline="0" dirty="0"/>
              <a:t>2</a:t>
            </a:r>
          </a:p>
        </p:txBody>
      </p:sp>
      <p:sp>
        <p:nvSpPr>
          <p:cNvPr id="16" name="Arrow: Right 15">
            <a:extLst>
              <a:ext uri="{FF2B5EF4-FFF2-40B4-BE49-F238E27FC236}">
                <a16:creationId xmlns:a16="http://schemas.microsoft.com/office/drawing/2014/main" id="{27376601-0C1E-45D9-B460-EA9EE180EBD7}"/>
              </a:ext>
            </a:extLst>
          </p:cNvPr>
          <p:cNvSpPr/>
          <p:nvPr/>
        </p:nvSpPr>
        <p:spPr bwMode="auto">
          <a:xfrm>
            <a:off x="5822309" y="2431818"/>
            <a:ext cx="906759" cy="255120"/>
          </a:xfrm>
          <a:prstGeom prst="rightArrow">
            <a:avLst>
              <a:gd name="adj1" fmla="val 50000"/>
              <a:gd name="adj2" fmla="val 50000"/>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defPPr>
              <a:defRPr lang="nb-NO"/>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marL="0" marR="0" indent="0" algn="l" defTabSz="914400" rtl="0" eaLnBrk="1" fontAlgn="base" latinLnBrk="0" hangingPunct="1">
              <a:lnSpc>
                <a:spcPct val="100000"/>
              </a:lnSpc>
              <a:spcBef>
                <a:spcPct val="0"/>
              </a:spcBef>
              <a:spcAft>
                <a:spcPct val="0"/>
              </a:spcAft>
              <a:buClrTx/>
              <a:buSzTx/>
              <a:buFontTx/>
              <a:buNone/>
              <a:tabLst/>
            </a:pPr>
            <a:endParaRPr kumimoji="0" lang="nb-NO" sz="2000" b="0" i="0" u="none" strike="noStrike" cap="none" normalizeH="0" baseline="0">
              <a:ln>
                <a:noFill/>
              </a:ln>
              <a:solidFill>
                <a:schemeClr val="tx1"/>
              </a:solidFill>
              <a:effectLst/>
              <a:latin typeface="Arial" charset="0"/>
            </a:endParaRPr>
          </a:p>
        </p:txBody>
      </p:sp>
      <p:sp>
        <p:nvSpPr>
          <p:cNvPr id="17" name="TextBox 19">
            <a:extLst>
              <a:ext uri="{FF2B5EF4-FFF2-40B4-BE49-F238E27FC236}">
                <a16:creationId xmlns:a16="http://schemas.microsoft.com/office/drawing/2014/main" id="{4D068F22-86CC-4DF8-BDD3-5A2C19727517}"/>
              </a:ext>
            </a:extLst>
          </p:cNvPr>
          <p:cNvSpPr txBox="1"/>
          <p:nvPr/>
        </p:nvSpPr>
        <p:spPr bwMode="white">
          <a:xfrm>
            <a:off x="6821711" y="2362127"/>
            <a:ext cx="1619489" cy="461665"/>
          </a:xfrm>
          <a:prstGeom prst="rect">
            <a:avLst/>
          </a:prstGeom>
          <a:solidFill>
            <a:srgbClr val="FFCC99"/>
          </a:solidFill>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spAutoFit/>
          </a:bodyPr>
          <a:lstStyle>
            <a:defPPr>
              <a:defRPr lang="nb-NO"/>
            </a:defPPr>
            <a:lvl1pPr algn="l" rtl="0" fontAlgn="base">
              <a:spcBef>
                <a:spcPct val="0"/>
              </a:spcBef>
              <a:spcAft>
                <a:spcPct val="0"/>
              </a:spcAft>
              <a:defRPr sz="2000" kern="1200">
                <a:solidFill>
                  <a:schemeClr val="dk1"/>
                </a:solidFill>
                <a:latin typeface="+mn-lt"/>
                <a:ea typeface="+mn-ea"/>
                <a:cs typeface="+mn-cs"/>
              </a:defRPr>
            </a:lvl1pPr>
            <a:lvl2pPr marL="457200" algn="l" rtl="0" fontAlgn="base">
              <a:spcBef>
                <a:spcPct val="0"/>
              </a:spcBef>
              <a:spcAft>
                <a:spcPct val="0"/>
              </a:spcAft>
              <a:defRPr sz="2000" kern="1200">
                <a:solidFill>
                  <a:schemeClr val="dk1"/>
                </a:solidFill>
                <a:latin typeface="+mn-lt"/>
                <a:ea typeface="+mn-ea"/>
                <a:cs typeface="+mn-cs"/>
              </a:defRPr>
            </a:lvl2pPr>
            <a:lvl3pPr marL="914400" algn="l" rtl="0" fontAlgn="base">
              <a:spcBef>
                <a:spcPct val="0"/>
              </a:spcBef>
              <a:spcAft>
                <a:spcPct val="0"/>
              </a:spcAft>
              <a:defRPr sz="2000" kern="1200">
                <a:solidFill>
                  <a:schemeClr val="dk1"/>
                </a:solidFill>
                <a:latin typeface="+mn-lt"/>
                <a:ea typeface="+mn-ea"/>
                <a:cs typeface="+mn-cs"/>
              </a:defRPr>
            </a:lvl3pPr>
            <a:lvl4pPr marL="1371600" algn="l" rtl="0" fontAlgn="base">
              <a:spcBef>
                <a:spcPct val="0"/>
              </a:spcBef>
              <a:spcAft>
                <a:spcPct val="0"/>
              </a:spcAft>
              <a:defRPr sz="2000" kern="1200">
                <a:solidFill>
                  <a:schemeClr val="dk1"/>
                </a:solidFill>
                <a:latin typeface="+mn-lt"/>
                <a:ea typeface="+mn-ea"/>
                <a:cs typeface="+mn-cs"/>
              </a:defRPr>
            </a:lvl4pPr>
            <a:lvl5pPr marL="1828800" algn="l" rtl="0" fontAlgn="base">
              <a:spcBef>
                <a:spcPct val="0"/>
              </a:spcBef>
              <a:spcAft>
                <a:spcPct val="0"/>
              </a:spcAft>
              <a:defRPr sz="2000" kern="1200">
                <a:solidFill>
                  <a:schemeClr val="dk1"/>
                </a:solidFill>
                <a:latin typeface="+mn-lt"/>
                <a:ea typeface="+mn-ea"/>
                <a:cs typeface="+mn-cs"/>
              </a:defRPr>
            </a:lvl5pPr>
            <a:lvl6pPr marL="2286000" algn="l" defTabSz="914400" rtl="0" eaLnBrk="1" latinLnBrk="0" hangingPunct="1">
              <a:defRPr sz="2000" kern="1200">
                <a:solidFill>
                  <a:schemeClr val="dk1"/>
                </a:solidFill>
                <a:latin typeface="+mn-lt"/>
                <a:ea typeface="+mn-ea"/>
                <a:cs typeface="+mn-cs"/>
              </a:defRPr>
            </a:lvl6pPr>
            <a:lvl7pPr marL="2743200" algn="l" defTabSz="914400" rtl="0" eaLnBrk="1" latinLnBrk="0" hangingPunct="1">
              <a:defRPr sz="2000" kern="1200">
                <a:solidFill>
                  <a:schemeClr val="dk1"/>
                </a:solidFill>
                <a:latin typeface="+mn-lt"/>
                <a:ea typeface="+mn-ea"/>
                <a:cs typeface="+mn-cs"/>
              </a:defRPr>
            </a:lvl7pPr>
            <a:lvl8pPr marL="3200400" algn="l" defTabSz="914400" rtl="0" eaLnBrk="1" latinLnBrk="0" hangingPunct="1">
              <a:defRPr sz="2000" kern="1200">
                <a:solidFill>
                  <a:schemeClr val="dk1"/>
                </a:solidFill>
                <a:latin typeface="+mn-lt"/>
                <a:ea typeface="+mn-ea"/>
                <a:cs typeface="+mn-cs"/>
              </a:defRPr>
            </a:lvl8pPr>
            <a:lvl9pPr marL="3657600" algn="l" defTabSz="914400" rtl="0" eaLnBrk="1" latinLnBrk="0" hangingPunct="1">
              <a:defRPr sz="2000" kern="1200">
                <a:solidFill>
                  <a:schemeClr val="dk1"/>
                </a:solidFill>
                <a:latin typeface="+mn-lt"/>
                <a:ea typeface="+mn-ea"/>
                <a:cs typeface="+mn-cs"/>
              </a:defRPr>
            </a:lvl9pPr>
          </a:lstStyle>
          <a:p>
            <a:pPr marL="0" marR="0" indent="0">
              <a:spcBef>
                <a:spcPts val="0"/>
              </a:spcBef>
              <a:spcAft>
                <a:spcPts val="0"/>
              </a:spcAft>
              <a:buNone/>
            </a:pPr>
            <a:r>
              <a:rPr lang="nb-NO" sz="1200" dirty="0">
                <a:effectLst/>
                <a:latin typeface="+mj-lt"/>
              </a:rPr>
              <a:t>Hei, Jeg forstår ikke hva du spør om.</a:t>
            </a:r>
            <a:endParaRPr lang="nb-NO" sz="1200" dirty="0">
              <a:solidFill>
                <a:schemeClr val="bg1"/>
              </a:solidFill>
              <a:effectLst/>
              <a:latin typeface="+mj-lt"/>
            </a:endParaRPr>
          </a:p>
        </p:txBody>
      </p:sp>
      <p:sp>
        <p:nvSpPr>
          <p:cNvPr id="18" name="Arrow: Right 17">
            <a:extLst>
              <a:ext uri="{FF2B5EF4-FFF2-40B4-BE49-F238E27FC236}">
                <a16:creationId xmlns:a16="http://schemas.microsoft.com/office/drawing/2014/main" id="{CEE448DB-D55B-497C-A146-948EC15DA09E}"/>
              </a:ext>
            </a:extLst>
          </p:cNvPr>
          <p:cNvSpPr/>
          <p:nvPr/>
        </p:nvSpPr>
        <p:spPr bwMode="auto">
          <a:xfrm rot="5400000">
            <a:off x="6875152" y="3110046"/>
            <a:ext cx="629624" cy="288031"/>
          </a:xfrm>
          <a:prstGeom prst="rightArrow">
            <a:avLst>
              <a:gd name="adj1" fmla="val 50000"/>
              <a:gd name="adj2" fmla="val 50000"/>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defPPr>
              <a:defRPr lang="nb-NO"/>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marL="0" marR="0" indent="0" algn="l" defTabSz="914400" rtl="0" eaLnBrk="1" fontAlgn="base" latinLnBrk="0" hangingPunct="1">
              <a:lnSpc>
                <a:spcPct val="100000"/>
              </a:lnSpc>
              <a:spcBef>
                <a:spcPct val="0"/>
              </a:spcBef>
              <a:spcAft>
                <a:spcPct val="0"/>
              </a:spcAft>
              <a:buClrTx/>
              <a:buSzTx/>
              <a:buFontTx/>
              <a:buNone/>
              <a:tabLst/>
            </a:pPr>
            <a:endParaRPr kumimoji="0" lang="nb-NO" sz="2000" b="0" i="0" u="none" strike="noStrike" cap="none" normalizeH="0" baseline="0">
              <a:ln>
                <a:noFill/>
              </a:ln>
              <a:solidFill>
                <a:schemeClr val="tx1"/>
              </a:solidFill>
              <a:effectLst/>
              <a:latin typeface="Arial" charset="0"/>
            </a:endParaRPr>
          </a:p>
        </p:txBody>
      </p:sp>
      <p:sp>
        <p:nvSpPr>
          <p:cNvPr id="19" name="Arrow: Right 18">
            <a:extLst>
              <a:ext uri="{FF2B5EF4-FFF2-40B4-BE49-F238E27FC236}">
                <a16:creationId xmlns:a16="http://schemas.microsoft.com/office/drawing/2014/main" id="{33A8B74D-BF39-4783-A1EB-3D38A7CC7654}"/>
              </a:ext>
            </a:extLst>
          </p:cNvPr>
          <p:cNvSpPr/>
          <p:nvPr/>
        </p:nvSpPr>
        <p:spPr bwMode="auto">
          <a:xfrm>
            <a:off x="3567098" y="3855002"/>
            <a:ext cx="3030563" cy="264816"/>
          </a:xfrm>
          <a:prstGeom prst="rightArrow">
            <a:avLst>
              <a:gd name="adj1" fmla="val 50000"/>
              <a:gd name="adj2" fmla="val 50000"/>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defPPr>
              <a:defRPr lang="nb-NO"/>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marL="0" marR="0" indent="0" algn="l" defTabSz="914400" rtl="0" eaLnBrk="1" fontAlgn="base" latinLnBrk="0" hangingPunct="1">
              <a:lnSpc>
                <a:spcPct val="100000"/>
              </a:lnSpc>
              <a:spcBef>
                <a:spcPct val="0"/>
              </a:spcBef>
              <a:spcAft>
                <a:spcPct val="0"/>
              </a:spcAft>
              <a:buClrTx/>
              <a:buSzTx/>
              <a:buFontTx/>
              <a:buNone/>
              <a:tabLst/>
            </a:pPr>
            <a:endParaRPr kumimoji="0" lang="nb-NO" sz="2000" b="0" i="0" u="none" strike="noStrike" cap="none" normalizeH="0" baseline="0">
              <a:ln>
                <a:noFill/>
              </a:ln>
              <a:solidFill>
                <a:schemeClr val="tx1"/>
              </a:solidFill>
              <a:effectLst/>
              <a:latin typeface="Arial" charset="0"/>
            </a:endParaRPr>
          </a:p>
        </p:txBody>
      </p:sp>
      <p:sp>
        <p:nvSpPr>
          <p:cNvPr id="20" name="Rectangle: Rounded Corners 19">
            <a:extLst>
              <a:ext uri="{FF2B5EF4-FFF2-40B4-BE49-F238E27FC236}">
                <a16:creationId xmlns:a16="http://schemas.microsoft.com/office/drawing/2014/main" id="{3A65573F-EFD3-4394-82D6-CAA473C4E99A}"/>
              </a:ext>
            </a:extLst>
          </p:cNvPr>
          <p:cNvSpPr/>
          <p:nvPr/>
        </p:nvSpPr>
        <p:spPr bwMode="auto">
          <a:xfrm>
            <a:off x="6702829" y="3695046"/>
            <a:ext cx="1422697" cy="725520"/>
          </a:xfrm>
          <a:prstGeom prst="roundRect">
            <a:avLst/>
          </a:prstGeom>
          <a:solidFill>
            <a:srgbClr val="082E9A"/>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defPPr>
              <a:defRPr lang="nb-NO"/>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algn="ctr"/>
            <a:r>
              <a:rPr lang="nb-NO" sz="1400" dirty="0" err="1">
                <a:solidFill>
                  <a:schemeClr val="bg2"/>
                </a:solidFill>
              </a:rPr>
              <a:t>Compare</a:t>
            </a:r>
            <a:r>
              <a:rPr lang="nb-NO" sz="1400" dirty="0">
                <a:solidFill>
                  <a:schemeClr val="bg2"/>
                </a:solidFill>
              </a:rPr>
              <a:t> </a:t>
            </a:r>
          </a:p>
          <a:p>
            <a:pPr algn="ctr"/>
            <a:r>
              <a:rPr lang="nb-NO" sz="1400" dirty="0" err="1">
                <a:solidFill>
                  <a:schemeClr val="bg2"/>
                </a:solidFill>
              </a:rPr>
              <a:t>p</a:t>
            </a:r>
            <a:r>
              <a:rPr lang="nb-NO" sz="1400" baseline="0" dirty="0" err="1">
                <a:solidFill>
                  <a:schemeClr val="bg2"/>
                </a:solidFill>
              </a:rPr>
              <a:t>rediction</a:t>
            </a:r>
            <a:r>
              <a:rPr lang="nb-NO" sz="1400" baseline="0" dirty="0">
                <a:solidFill>
                  <a:schemeClr val="bg2"/>
                </a:solidFill>
              </a:rPr>
              <a:t> to </a:t>
            </a:r>
          </a:p>
          <a:p>
            <a:pPr algn="ctr"/>
            <a:r>
              <a:rPr lang="nb-NO" sz="1400" dirty="0" err="1">
                <a:solidFill>
                  <a:schemeClr val="bg2"/>
                </a:solidFill>
              </a:rPr>
              <a:t>actual</a:t>
            </a:r>
            <a:r>
              <a:rPr lang="nb-NO" sz="1400" dirty="0">
                <a:solidFill>
                  <a:schemeClr val="bg2"/>
                </a:solidFill>
              </a:rPr>
              <a:t> </a:t>
            </a:r>
            <a:r>
              <a:rPr lang="nb-NO" sz="1400" dirty="0" err="1">
                <a:solidFill>
                  <a:schemeClr val="bg2"/>
                </a:solidFill>
              </a:rPr>
              <a:t>response</a:t>
            </a:r>
            <a:endParaRPr lang="nb-NO" sz="1400" baseline="0" dirty="0">
              <a:solidFill>
                <a:schemeClr val="bg2"/>
              </a:solidFill>
            </a:endParaRPr>
          </a:p>
        </p:txBody>
      </p:sp>
      <p:sp>
        <p:nvSpPr>
          <p:cNvPr id="21" name="TextBox 23">
            <a:extLst>
              <a:ext uri="{FF2B5EF4-FFF2-40B4-BE49-F238E27FC236}">
                <a16:creationId xmlns:a16="http://schemas.microsoft.com/office/drawing/2014/main" id="{605467EA-7C4C-4B48-8D8A-C366967978BE}"/>
              </a:ext>
            </a:extLst>
          </p:cNvPr>
          <p:cNvSpPr txBox="1"/>
          <p:nvPr/>
        </p:nvSpPr>
        <p:spPr bwMode="white">
          <a:xfrm>
            <a:off x="7294399" y="3356733"/>
            <a:ext cx="28803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defPPr>
              <a:defRPr lang="nb-NO"/>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r>
              <a:rPr lang="nb-NO" sz="1600" baseline="0" dirty="0"/>
              <a:t>3</a:t>
            </a:r>
          </a:p>
        </p:txBody>
      </p:sp>
      <p:sp>
        <p:nvSpPr>
          <p:cNvPr id="22" name="Arrow: Right 21">
            <a:extLst>
              <a:ext uri="{FF2B5EF4-FFF2-40B4-BE49-F238E27FC236}">
                <a16:creationId xmlns:a16="http://schemas.microsoft.com/office/drawing/2014/main" id="{89A20151-48F4-4A5A-9C96-A7A77877C28C}"/>
              </a:ext>
            </a:extLst>
          </p:cNvPr>
          <p:cNvSpPr/>
          <p:nvPr/>
        </p:nvSpPr>
        <p:spPr bwMode="auto">
          <a:xfrm rot="12388629" flipV="1">
            <a:off x="5593603" y="3315076"/>
            <a:ext cx="1148552" cy="211502"/>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defPPr>
              <a:defRPr lang="nb-NO"/>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pPr marL="0" marR="0" indent="0" algn="l" defTabSz="914400" rtl="0" eaLnBrk="1" fontAlgn="base" latinLnBrk="0" hangingPunct="1">
              <a:lnSpc>
                <a:spcPct val="100000"/>
              </a:lnSpc>
              <a:spcBef>
                <a:spcPct val="0"/>
              </a:spcBef>
              <a:spcAft>
                <a:spcPct val="0"/>
              </a:spcAft>
              <a:buClrTx/>
              <a:buSzTx/>
              <a:buFontTx/>
              <a:buNone/>
              <a:tabLst/>
            </a:pPr>
            <a:endParaRPr kumimoji="0" lang="nb-NO" sz="2000" b="0" i="0" u="none" strike="noStrike" cap="none" normalizeH="0" baseline="0">
              <a:ln>
                <a:noFill/>
              </a:ln>
              <a:solidFill>
                <a:schemeClr val="tx1"/>
              </a:solidFill>
              <a:effectLst/>
              <a:latin typeface="Arial" charset="0"/>
            </a:endParaRPr>
          </a:p>
        </p:txBody>
      </p:sp>
      <p:sp>
        <p:nvSpPr>
          <p:cNvPr id="23" name="TextBox 26">
            <a:extLst>
              <a:ext uri="{FF2B5EF4-FFF2-40B4-BE49-F238E27FC236}">
                <a16:creationId xmlns:a16="http://schemas.microsoft.com/office/drawing/2014/main" id="{6B2F2C9D-0BAD-4468-8E0F-AED89C40241D}"/>
              </a:ext>
            </a:extLst>
          </p:cNvPr>
          <p:cNvSpPr txBox="1"/>
          <p:nvPr/>
        </p:nvSpPr>
        <p:spPr bwMode="white">
          <a:xfrm rot="2358399">
            <a:off x="3505865" y="1838065"/>
            <a:ext cx="115212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defPPr>
              <a:defRPr lang="nb-NO"/>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r>
              <a:rPr lang="nb-NO" sz="1200" baseline="0" dirty="0" err="1"/>
              <a:t>Context</a:t>
            </a:r>
            <a:endParaRPr lang="nb-NO" sz="1200" baseline="0" dirty="0"/>
          </a:p>
        </p:txBody>
      </p:sp>
      <p:sp>
        <p:nvSpPr>
          <p:cNvPr id="24" name="TextBox 27">
            <a:extLst>
              <a:ext uri="{FF2B5EF4-FFF2-40B4-BE49-F238E27FC236}">
                <a16:creationId xmlns:a16="http://schemas.microsoft.com/office/drawing/2014/main" id="{2DEFF48F-211F-45CE-9B8B-0A5790BB54C0}"/>
              </a:ext>
            </a:extLst>
          </p:cNvPr>
          <p:cNvSpPr txBox="1"/>
          <p:nvPr/>
        </p:nvSpPr>
        <p:spPr bwMode="white">
          <a:xfrm rot="19239390">
            <a:off x="3524343" y="3157609"/>
            <a:ext cx="115212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defPPr>
              <a:defRPr lang="nb-NO"/>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r>
              <a:rPr lang="nb-NO" sz="1200" baseline="0" dirty="0"/>
              <a:t>Target</a:t>
            </a:r>
          </a:p>
        </p:txBody>
      </p:sp>
      <p:sp>
        <p:nvSpPr>
          <p:cNvPr id="25" name="TextBox 29">
            <a:extLst>
              <a:ext uri="{FF2B5EF4-FFF2-40B4-BE49-F238E27FC236}">
                <a16:creationId xmlns:a16="http://schemas.microsoft.com/office/drawing/2014/main" id="{3DDEA0C8-5173-4BE3-B3DE-1EDCC86D76C4}"/>
              </a:ext>
            </a:extLst>
          </p:cNvPr>
          <p:cNvSpPr txBox="1"/>
          <p:nvPr/>
        </p:nvSpPr>
        <p:spPr bwMode="white">
          <a:xfrm>
            <a:off x="5945668" y="2004558"/>
            <a:ext cx="115212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defPPr>
              <a:defRPr lang="nb-NO"/>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a:lstStyle>
          <a:p>
            <a:r>
              <a:rPr lang="nb-NO" sz="1200" baseline="0" dirty="0" err="1"/>
              <a:t>Predict</a:t>
            </a:r>
            <a:r>
              <a:rPr lang="nb-NO" sz="1200" baseline="0" dirty="0"/>
              <a:t> </a:t>
            </a:r>
            <a:r>
              <a:rPr lang="nb-NO" sz="1200" baseline="0" dirty="0" err="1"/>
              <a:t>response</a:t>
            </a:r>
            <a:endParaRPr lang="nb-NO" sz="1200" baseline="0" dirty="0"/>
          </a:p>
        </p:txBody>
      </p:sp>
      <p:grpSp>
        <p:nvGrpSpPr>
          <p:cNvPr id="30" name="Group 29">
            <a:extLst>
              <a:ext uri="{FF2B5EF4-FFF2-40B4-BE49-F238E27FC236}">
                <a16:creationId xmlns:a16="http://schemas.microsoft.com/office/drawing/2014/main" id="{2B882545-A75D-4002-A78A-3A5D2236A3BE}"/>
              </a:ext>
            </a:extLst>
          </p:cNvPr>
          <p:cNvGrpSpPr/>
          <p:nvPr/>
        </p:nvGrpSpPr>
        <p:grpSpPr>
          <a:xfrm>
            <a:off x="3059832" y="382636"/>
            <a:ext cx="4713864" cy="1015663"/>
            <a:chOff x="3059832" y="382636"/>
            <a:chExt cx="4713864" cy="1015663"/>
          </a:xfrm>
        </p:grpSpPr>
        <p:cxnSp>
          <p:nvCxnSpPr>
            <p:cNvPr id="27" name="Straight Arrow Connector 26">
              <a:extLst>
                <a:ext uri="{FF2B5EF4-FFF2-40B4-BE49-F238E27FC236}">
                  <a16:creationId xmlns:a16="http://schemas.microsoft.com/office/drawing/2014/main" id="{368EFD57-31A4-474A-8015-5AE6B911CA6A}"/>
                </a:ext>
              </a:extLst>
            </p:cNvPr>
            <p:cNvCxnSpPr/>
            <p:nvPr/>
          </p:nvCxnSpPr>
          <p:spPr bwMode="auto">
            <a:xfrm flipH="1">
              <a:off x="3059832" y="722180"/>
              <a:ext cx="893874" cy="625434"/>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TextBox 27">
              <a:extLst>
                <a:ext uri="{FF2B5EF4-FFF2-40B4-BE49-F238E27FC236}">
                  <a16:creationId xmlns:a16="http://schemas.microsoft.com/office/drawing/2014/main" id="{CC340986-12FD-4061-851A-1CF3554E4332}"/>
                </a:ext>
              </a:extLst>
            </p:cNvPr>
            <p:cNvSpPr txBox="1"/>
            <p:nvPr/>
          </p:nvSpPr>
          <p:spPr bwMode="white">
            <a:xfrm>
              <a:off x="3963143" y="382636"/>
              <a:ext cx="3810553"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r>
                <a:rPr lang="en-US" baseline="0" dirty="0"/>
                <a:t>This is a </a:t>
              </a:r>
              <a:r>
                <a:rPr lang="en-US" i="1" baseline="0" dirty="0"/>
                <a:t>prompt</a:t>
              </a:r>
              <a:r>
                <a:rPr lang="en-US" baseline="0" dirty="0"/>
                <a:t>, and can be used to provide extra information about the task</a:t>
              </a:r>
              <a:endParaRPr lang="nb-NO" baseline="0" dirty="0"/>
            </a:p>
          </p:txBody>
        </p:sp>
      </p:grpSp>
    </p:spTree>
    <p:extLst>
      <p:ext uri="{BB962C8B-B14F-4D97-AF65-F5344CB8AC3E}">
        <p14:creationId xmlns:p14="http://schemas.microsoft.com/office/powerpoint/2010/main" val="195657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al-2010">
  <a:themeElements>
    <a:clrScheme name="Custom 1">
      <a:dk1>
        <a:srgbClr val="000000"/>
      </a:dk1>
      <a:lt1>
        <a:srgbClr val="000000"/>
      </a:lt1>
      <a:dk2>
        <a:srgbClr val="FFFFFF"/>
      </a:dk2>
      <a:lt2>
        <a:srgbClr val="FFFFFF"/>
      </a:lt2>
      <a:accent1>
        <a:srgbClr val="8396CC"/>
      </a:accent1>
      <a:accent2>
        <a:srgbClr val="4662B3"/>
      </a:accent2>
      <a:accent3>
        <a:srgbClr val="4662B3"/>
      </a:accent3>
      <a:accent4>
        <a:srgbClr val="000000"/>
      </a:accent4>
      <a:accent5>
        <a:srgbClr val="C1C9E2"/>
      </a:accent5>
      <a:accent6>
        <a:srgbClr val="3F58A2"/>
      </a:accent6>
      <a:hlink>
        <a:srgbClr val="082E9A"/>
      </a:hlink>
      <a:folHlink>
        <a:srgbClr val="C1CBE6"/>
      </a:folHlink>
    </a:clrScheme>
    <a:fontScheme name="NR-slides-whi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nb-NO"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nb-NO" sz="2000" b="0" i="0" u="none" strike="noStrike" cap="none" normalizeH="0" baseline="0" smtClean="0">
            <a:ln>
              <a:noFill/>
            </a:ln>
            <a:solidFill>
              <a:schemeClr val="tx1"/>
            </a:solidFill>
            <a:effectLst/>
            <a:latin typeface="Arial" charset="0"/>
          </a:defRPr>
        </a:defPPr>
      </a:lstStyle>
    </a:lnDef>
    <a:txDef>
      <a:spPr bwMode="white">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a:defRPr sz="2800" baseline="0" dirty="0" smtClean="0"/>
        </a:defPPr>
      </a:lstStyle>
    </a:txDef>
  </a:objectDefaults>
  <a:extraClrSchemeLst>
    <a:extraClrScheme>
      <a:clrScheme name="NR-slides-white 1">
        <a:dk1>
          <a:srgbClr val="000000"/>
        </a:dk1>
        <a:lt1>
          <a:srgbClr val="C0C0C0"/>
        </a:lt1>
        <a:dk2>
          <a:srgbClr val="FFFFFF"/>
        </a:dk2>
        <a:lt2>
          <a:srgbClr val="808080"/>
        </a:lt2>
        <a:accent1>
          <a:srgbClr val="8396CC"/>
        </a:accent1>
        <a:accent2>
          <a:srgbClr val="4662B3"/>
        </a:accent2>
        <a:accent3>
          <a:srgbClr val="DCDCDC"/>
        </a:accent3>
        <a:accent4>
          <a:srgbClr val="000000"/>
        </a:accent4>
        <a:accent5>
          <a:srgbClr val="C1C9E2"/>
        </a:accent5>
        <a:accent6>
          <a:srgbClr val="3F58A2"/>
        </a:accent6>
        <a:hlink>
          <a:srgbClr val="082E9A"/>
        </a:hlink>
        <a:folHlink>
          <a:srgbClr val="C1CBE6"/>
        </a:folHlink>
      </a:clrScheme>
      <a:clrMap bg1="lt1" tx1="dk1" bg2="lt2" tx2="dk2" accent1="accent1" accent2="accent2" accent3="accent3" accent4="accent4" accent5="accent5" accent6="accent6" hlink="hlink" folHlink="folHlink"/>
    </a:extraClrScheme>
    <a:extraClrScheme>
      <a:clrScheme name="NR-slides-white 2">
        <a:dk1>
          <a:srgbClr val="000000"/>
        </a:dk1>
        <a:lt1>
          <a:srgbClr val="C0C0C0"/>
        </a:lt1>
        <a:dk2>
          <a:srgbClr val="FFFFFF"/>
        </a:dk2>
        <a:lt2>
          <a:srgbClr val="808080"/>
        </a:lt2>
        <a:accent1>
          <a:srgbClr val="1ECDFF"/>
        </a:accent1>
        <a:accent2>
          <a:srgbClr val="A0A0A0"/>
        </a:accent2>
        <a:accent3>
          <a:srgbClr val="DCDCDC"/>
        </a:accent3>
        <a:accent4>
          <a:srgbClr val="000000"/>
        </a:accent4>
        <a:accent5>
          <a:srgbClr val="ABE3FF"/>
        </a:accent5>
        <a:accent6>
          <a:srgbClr val="919191"/>
        </a:accent6>
        <a:hlink>
          <a:srgbClr val="C2F1F6"/>
        </a:hlink>
        <a:folHlink>
          <a:srgbClr val="D4D4D4"/>
        </a:folHlink>
      </a:clrScheme>
      <a:clrMap bg1="lt1" tx1="dk1" bg2="lt2" tx2="dk2" accent1="accent1" accent2="accent2" accent3="accent3" accent4="accent4" accent5="accent5" accent6="accent6" hlink="hlink" folHlink="folHlink"/>
    </a:extraClrScheme>
    <a:extraClrScheme>
      <a:clrScheme name="NR-slides-white 3">
        <a:dk1>
          <a:srgbClr val="000000"/>
        </a:dk1>
        <a:lt1>
          <a:srgbClr val="C0C0C0"/>
        </a:lt1>
        <a:dk2>
          <a:srgbClr val="FFFFFF"/>
        </a:dk2>
        <a:lt2>
          <a:srgbClr val="808080"/>
        </a:lt2>
        <a:accent1>
          <a:srgbClr val="F0B400"/>
        </a:accent1>
        <a:accent2>
          <a:srgbClr val="A0A0A0"/>
        </a:accent2>
        <a:accent3>
          <a:srgbClr val="DCDCDC"/>
        </a:accent3>
        <a:accent4>
          <a:srgbClr val="000000"/>
        </a:accent4>
        <a:accent5>
          <a:srgbClr val="F6D6AA"/>
        </a:accent5>
        <a:accent6>
          <a:srgbClr val="919191"/>
        </a:accent6>
        <a:hlink>
          <a:srgbClr val="FFE69F"/>
        </a:hlink>
        <a:folHlink>
          <a:srgbClr val="D4D4D4"/>
        </a:folHlink>
      </a:clrScheme>
      <a:clrMap bg1="lt1" tx1="dk1" bg2="lt2" tx2="dk2" accent1="accent1" accent2="accent2" accent3="accent3" accent4="accent4" accent5="accent5" accent6="accent6" hlink="hlink" folHlink="folHlink"/>
    </a:extraClrScheme>
    <a:extraClrScheme>
      <a:clrScheme name="NR-slides-white 4">
        <a:dk1>
          <a:srgbClr val="000000"/>
        </a:dk1>
        <a:lt1>
          <a:srgbClr val="C0C0C0"/>
        </a:lt1>
        <a:dk2>
          <a:srgbClr val="FFFFFF"/>
        </a:dk2>
        <a:lt2>
          <a:srgbClr val="808080"/>
        </a:lt2>
        <a:accent1>
          <a:srgbClr val="00C832"/>
        </a:accent1>
        <a:accent2>
          <a:srgbClr val="A0A0A0"/>
        </a:accent2>
        <a:accent3>
          <a:srgbClr val="DCDCDC"/>
        </a:accent3>
        <a:accent4>
          <a:srgbClr val="000000"/>
        </a:accent4>
        <a:accent5>
          <a:srgbClr val="AAE0AD"/>
        </a:accent5>
        <a:accent6>
          <a:srgbClr val="919191"/>
        </a:accent6>
        <a:hlink>
          <a:srgbClr val="9BFFB3"/>
        </a:hlink>
        <a:folHlink>
          <a:srgbClr val="D4D4D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677B0BB10101C4C9AD3AD4DB7F07B85" ma:contentTypeVersion="0" ma:contentTypeDescription="Create a new document." ma:contentTypeScope="" ma:versionID="11edd2914899fc53f94f9502c9ff70ab">
  <xsd:schema xmlns:xsd="http://www.w3.org/2001/XMLSchema" xmlns:xs="http://www.w3.org/2001/XMLSchema" xmlns:p="http://schemas.microsoft.com/office/2006/metadata/properties" targetNamespace="http://schemas.microsoft.com/office/2006/metadata/properties" ma:root="true" ma:fieldsID="0967b7be50301903c78f9c39c6fd9af8">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FF3FD5D-FBA8-4F1A-B5EC-181FBF845C8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0197671A-A49C-45C0-A14E-64989546C149}">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1A137F60-C025-47C3-A662-B8A29F8BFA1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nr-slides-new-16-9</Template>
  <TotalTime>0</TotalTime>
  <Words>2135</Words>
  <Application>Microsoft Office PowerPoint</Application>
  <PresentationFormat>On-screen Show (16:9)</PresentationFormat>
  <Paragraphs>169</Paragraphs>
  <Slides>13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Arial</vt:lpstr>
      <vt:lpstr>Palatino</vt:lpstr>
      <vt:lpstr>Times New Roman</vt:lpstr>
      <vt:lpstr>mal-2010</vt:lpstr>
      <vt:lpstr>Neural language models applied to customer service dialogues</vt:lpstr>
      <vt:lpstr>Neural language models?</vt:lpstr>
      <vt:lpstr>Neural language models?</vt:lpstr>
      <vt:lpstr>Self-attention</vt:lpstr>
      <vt:lpstr>Self-attention</vt:lpstr>
      <vt:lpstr>Self-attention</vt:lpstr>
      <vt:lpstr>Neural language models?</vt:lpstr>
      <vt:lpstr>Customer service dialogues</vt:lpstr>
      <vt:lpstr>Fine-tuning</vt:lpstr>
      <vt:lpstr>Example 1</vt:lpstr>
      <vt:lpstr>Example 2</vt:lpstr>
      <vt:lpstr>Example 3</vt:lpstr>
      <vt:lpstr>Conclusions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Neural language models applied to customer service dialogues</dc:title>
  <dc:creator>Pierre Lison</dc:creator>
  <cp:lastModifiedBy>Pierre Lison</cp:lastModifiedBy>
  <cp:revision>1</cp:revision>
  <cp:lastPrinted>2011-03-21T10:03:50Z</cp:lastPrinted>
  <dcterms:created xsi:type="dcterms:W3CDTF">2022-11-20T22:03:24Z</dcterms:created>
  <dcterms:modified xsi:type="dcterms:W3CDTF">2022-11-21T09:29:12Z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0x0101008677B0BB10101C4C9AD3AD4DB7F07B85</vt:lpwstr>
  </property>
</Properties>
</file>