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86" r:id="rId3"/>
    <p:sldId id="387" r:id="rId4"/>
    <p:sldId id="280" r:id="rId5"/>
    <p:sldId id="388" r:id="rId6"/>
    <p:sldId id="260" r:id="rId7"/>
    <p:sldId id="321" r:id="rId8"/>
    <p:sldId id="324" r:id="rId9"/>
    <p:sldId id="325" r:id="rId10"/>
    <p:sldId id="327" r:id="rId11"/>
    <p:sldId id="389" r:id="rId12"/>
    <p:sldId id="330" r:id="rId13"/>
    <p:sldId id="393" r:id="rId14"/>
    <p:sldId id="391" r:id="rId15"/>
    <p:sldId id="395" r:id="rId16"/>
    <p:sldId id="396" r:id="rId17"/>
    <p:sldId id="299" r:id="rId18"/>
    <p:sldId id="398" r:id="rId19"/>
    <p:sldId id="400" r:id="rId20"/>
    <p:sldId id="344" r:id="rId21"/>
    <p:sldId id="298" r:id="rId22"/>
    <p:sldId id="397" r:id="rId23"/>
    <p:sldId id="273" r:id="rId24"/>
    <p:sldId id="291" r:id="rId25"/>
    <p:sldId id="290" r:id="rId26"/>
    <p:sldId id="294" r:id="rId27"/>
    <p:sldId id="293" r:id="rId2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8" autoAdjust="0"/>
    <p:restoredTop sz="96265" autoAdjust="0"/>
  </p:normalViewPr>
  <p:slideViewPr>
    <p:cSldViewPr snapToGrid="0">
      <p:cViewPr varScale="1">
        <p:scale>
          <a:sx n="136" d="100"/>
          <a:sy n="136" d="100"/>
        </p:scale>
        <p:origin x="546" y="114"/>
      </p:cViewPr>
      <p:guideLst/>
    </p:cSldViewPr>
  </p:slideViewPr>
  <p:outlineViewPr>
    <p:cViewPr>
      <p:scale>
        <a:sx n="33" d="100"/>
        <a:sy n="33" d="100"/>
      </p:scale>
      <p:origin x="0" y="-153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95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re Lison" userId="a8a9df96-d69d-4b67-b9bd-4018f7d77187" providerId="ADAL" clId="{9887E68C-1026-4B4C-B2F8-DC04FC8BC106}"/>
    <pc:docChg chg="modSld">
      <pc:chgData name="Pierre Lison" userId="a8a9df96-d69d-4b67-b9bd-4018f7d77187" providerId="ADAL" clId="{9887E68C-1026-4B4C-B2F8-DC04FC8BC106}" dt="2023-06-29T13:49:57.057" v="22" actId="207"/>
      <pc:docMkLst>
        <pc:docMk/>
      </pc:docMkLst>
      <pc:sldChg chg="modSp mod">
        <pc:chgData name="Pierre Lison" userId="a8a9df96-d69d-4b67-b9bd-4018f7d77187" providerId="ADAL" clId="{9887E68C-1026-4B4C-B2F8-DC04FC8BC106}" dt="2023-06-29T13:46:30.252" v="17" actId="20577"/>
        <pc:sldMkLst>
          <pc:docMk/>
          <pc:sldMk cId="118652139" sldId="256"/>
        </pc:sldMkLst>
        <pc:spChg chg="mod">
          <ac:chgData name="Pierre Lison" userId="a8a9df96-d69d-4b67-b9bd-4018f7d77187" providerId="ADAL" clId="{9887E68C-1026-4B4C-B2F8-DC04FC8BC106}" dt="2023-06-29T13:46:30.252" v="17" actId="20577"/>
          <ac:spMkLst>
            <pc:docMk/>
            <pc:sldMk cId="118652139" sldId="256"/>
            <ac:spMk id="3" creationId="{E7FBC8A3-1632-0C18-E25B-B325CEABD666}"/>
          </ac:spMkLst>
        </pc:spChg>
      </pc:sldChg>
      <pc:sldChg chg="modSp mod">
        <pc:chgData name="Pierre Lison" userId="a8a9df96-d69d-4b67-b9bd-4018f7d77187" providerId="ADAL" clId="{9887E68C-1026-4B4C-B2F8-DC04FC8BC106}" dt="2023-06-29T13:49:57.057" v="22" actId="207"/>
        <pc:sldMkLst>
          <pc:docMk/>
          <pc:sldMk cId="277084700" sldId="389"/>
        </pc:sldMkLst>
        <pc:spChg chg="mod">
          <ac:chgData name="Pierre Lison" userId="a8a9df96-d69d-4b67-b9bd-4018f7d77187" providerId="ADAL" clId="{9887E68C-1026-4B4C-B2F8-DC04FC8BC106}" dt="2023-06-29T13:49:57.057" v="22" actId="207"/>
          <ac:spMkLst>
            <pc:docMk/>
            <pc:sldMk cId="277084700" sldId="389"/>
            <ac:spMk id="2" creationId="{16243718-457D-A64A-2AFF-D3234EA7F817}"/>
          </ac:spMkLst>
        </pc:spChg>
        <pc:spChg chg="mod">
          <ac:chgData name="Pierre Lison" userId="a8a9df96-d69d-4b67-b9bd-4018f7d77187" providerId="ADAL" clId="{9887E68C-1026-4B4C-B2F8-DC04FC8BC106}" dt="2023-06-29T13:49:45.740" v="20" actId="207"/>
          <ac:spMkLst>
            <pc:docMk/>
            <pc:sldMk cId="277084700" sldId="389"/>
            <ac:spMk id="16" creationId="{7AA11B80-FC80-317D-17F4-9706414DD057}"/>
          </ac:spMkLst>
        </pc:spChg>
        <pc:cxnChg chg="mod">
          <ac:chgData name="Pierre Lison" userId="a8a9df96-d69d-4b67-b9bd-4018f7d77187" providerId="ADAL" clId="{9887E68C-1026-4B4C-B2F8-DC04FC8BC106}" dt="2023-06-29T13:49:15.017" v="19" actId="208"/>
          <ac:cxnSpMkLst>
            <pc:docMk/>
            <pc:sldMk cId="277084700" sldId="389"/>
            <ac:cxnSpMk id="11" creationId="{F7B76673-9193-6E2A-3111-C4993A4A405D}"/>
          </ac:cxnSpMkLst>
        </pc:cxnChg>
        <pc:cxnChg chg="mod">
          <ac:chgData name="Pierre Lison" userId="a8a9df96-d69d-4b67-b9bd-4018f7d77187" providerId="ADAL" clId="{9887E68C-1026-4B4C-B2F8-DC04FC8BC106}" dt="2023-06-29T13:48:59.717" v="18" actId="208"/>
          <ac:cxnSpMkLst>
            <pc:docMk/>
            <pc:sldMk cId="277084700" sldId="389"/>
            <ac:cxnSpMk id="17" creationId="{E0110FA6-D91C-33A2-CC44-94161D394A18}"/>
          </ac:cxnSpMkLst>
        </pc:cxnChg>
        <pc:cxnChg chg="mod">
          <ac:chgData name="Pierre Lison" userId="a8a9df96-d69d-4b67-b9bd-4018f7d77187" providerId="ADAL" clId="{9887E68C-1026-4B4C-B2F8-DC04FC8BC106}" dt="2023-06-29T13:48:59.717" v="18" actId="208"/>
          <ac:cxnSpMkLst>
            <pc:docMk/>
            <pc:sldMk cId="277084700" sldId="389"/>
            <ac:cxnSpMk id="19" creationId="{11AC05C6-F221-DB18-6D52-53E1697642A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C8BBF-85BE-4E21-A5F0-E7880DEDF50C}" type="datetimeFigureOut">
              <a:rPr lang="nb-NO" smtClean="0"/>
              <a:t>29.06.2023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D1280-4471-43A8-B891-32B6593730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0545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D1280-4471-43A8-B891-32B659373043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8844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D1280-4471-43A8-B891-32B659373043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733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3D164-F839-19D3-D2FD-463F1D310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848300-6EF4-074D-F76B-3449C625B9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DDCBB-15B3-5A95-966D-5212D0047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8A78-D673-45D3-8F57-344FACF2A860}" type="datetimeFigureOut">
              <a:rPr lang="nb-NO" smtClean="0"/>
              <a:t>29.06.2023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94496-3468-0A67-8B8E-7B15848E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CB70D-53B8-5DF9-D906-C0A95932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E6E0-989E-4FF1-9EF7-2F0D618D4A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8516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DF8B8-304A-E96E-C127-E407E0B7A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37458-9660-D44B-7CD4-3BEF8A205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F54C6-EB0B-2FB6-F222-81402CF9C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8A78-D673-45D3-8F57-344FACF2A860}" type="datetimeFigureOut">
              <a:rPr lang="nb-NO" smtClean="0"/>
              <a:t>29.06.2023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CE9EA-D6D1-0203-D755-4720A59DB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291C9-8ED2-02D4-2619-1E33619C2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E6E0-989E-4FF1-9EF7-2F0D618D4A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458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167BD8-91BC-75A5-68E9-9065D8A872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0E69A1-B022-1E60-AF87-4539DDCC54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10FC2-D036-3B96-EFFD-1E7ACE904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8A78-D673-45D3-8F57-344FACF2A860}" type="datetimeFigureOut">
              <a:rPr lang="nb-NO" smtClean="0"/>
              <a:t>29.06.2023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C76E6-8344-AE7A-F306-C0D150156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F737A-F3A3-1D88-C5E5-487F80D66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E6E0-989E-4FF1-9EF7-2F0D618D4A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4616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22E29-3CA8-D044-6059-87278CA3F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2C171-5381-0713-C20A-05B14C2D8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C7EA8-7CDA-2E4F-0994-441ED7763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8A78-D673-45D3-8F57-344FACF2A860}" type="datetimeFigureOut">
              <a:rPr lang="nb-NO" smtClean="0"/>
              <a:t>29.06.2023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A344F-6498-D46D-DA4A-30B8C8428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257BE-3FB5-0971-C639-EAECCE0C6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E6E0-989E-4FF1-9EF7-2F0D618D4A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2251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DB8F1-AF4C-578B-FDDF-635F8E0F4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84AD8-147D-795B-15FF-44B704B9D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B262A-6DA3-884B-F35D-A969101DA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8A78-D673-45D3-8F57-344FACF2A860}" type="datetimeFigureOut">
              <a:rPr lang="nb-NO" smtClean="0"/>
              <a:t>29.06.2023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287F5-13F4-4A55-C540-1EBB6728C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ABC49-F6CA-32AE-58A0-D27A1ED6E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E6E0-989E-4FF1-9EF7-2F0D618D4A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567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2575C-DE32-0AED-61B7-1E54616AB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D1343-4B97-867F-CAD0-1FE8A5F18A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074104-46ED-A37D-7795-0AC9E0C61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0E95B-C44C-CACC-A486-2EA11B266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8A78-D673-45D3-8F57-344FACF2A860}" type="datetimeFigureOut">
              <a:rPr lang="nb-NO" smtClean="0"/>
              <a:t>29.06.2023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1CA916-0A5B-5A84-0B2F-9F35F2B58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9EF54-993C-9D3E-C208-5076D0EFC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E6E0-989E-4FF1-9EF7-2F0D618D4A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8641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3751A-CB91-6F22-9470-5FD8C5C98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1A563-439B-5B6A-FCC8-A63FE5EA4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E90122-579A-E964-2AA3-A1A9B239A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81C634-43A0-4D35-0786-5F208B9FC5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B0C1AF-B381-57B4-EB81-0B25BD6A66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CFCBF1-8E03-A905-0606-DAABB042A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8A78-D673-45D3-8F57-344FACF2A860}" type="datetimeFigureOut">
              <a:rPr lang="nb-NO" smtClean="0"/>
              <a:t>29.06.2023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2E92FC-071F-16D7-A633-9C6905566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E47757-702B-BCEE-59BC-7C729751F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E6E0-989E-4FF1-9EF7-2F0D618D4A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244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2355-F6EC-E5C6-2155-FF07E7F07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34FE74-7494-6C86-B9E0-B6F1C11AA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8A78-D673-45D3-8F57-344FACF2A860}" type="datetimeFigureOut">
              <a:rPr lang="nb-NO" smtClean="0"/>
              <a:t>29.06.2023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BC7A6F-21B8-ACFD-9981-0C072DE20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9CF697-4662-28B1-33E8-8AFEE981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E6E0-989E-4FF1-9EF7-2F0D618D4A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482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83E8DE-5551-C8C3-95C3-8D87CBCAD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8A78-D673-45D3-8F57-344FACF2A860}" type="datetimeFigureOut">
              <a:rPr lang="nb-NO" smtClean="0"/>
              <a:t>29.06.2023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190AF9-19CF-A14A-9E5E-F16A5746E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58A68-F6AF-0DF5-4ADF-05B4C478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E6E0-989E-4FF1-9EF7-2F0D618D4A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555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1B4D0-7A1F-A607-C718-FD2333B0C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44A21-DBE7-B07D-AA43-9B81512BC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82E15A-8E43-E9FB-350F-6D05FCFC1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E6310-A15B-93A7-8396-097F2729A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8A78-D673-45D3-8F57-344FACF2A860}" type="datetimeFigureOut">
              <a:rPr lang="nb-NO" smtClean="0"/>
              <a:t>29.06.2023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8D9F2-A5BA-10D9-0EF6-A51F19F28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F8EB7B-84FC-DB17-F9D5-2755EADC2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E6E0-989E-4FF1-9EF7-2F0D618D4A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3390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F7E4-0BD5-FA5C-CCC1-625B161FA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6C3499-1487-AE35-ECFE-1E3CEC4F55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7B1CD-CFB7-A1F7-4D10-7D4EEC479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77BEB5-C03E-4913-70ED-A503AD51E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8A78-D673-45D3-8F57-344FACF2A860}" type="datetimeFigureOut">
              <a:rPr lang="nb-NO" smtClean="0"/>
              <a:t>29.06.2023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E6853-6C73-2DA5-8295-F322A66D9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5A6C5-3657-50D6-42AF-616C5F954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E6E0-989E-4FF1-9EF7-2F0D618D4A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438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EA49EA-85ED-CE9B-A28E-3CD9A480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ED3EC-8D1D-C077-A468-B3BBE41DF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1BD85-F55E-6A8B-85D6-F8DD19A299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58A78-D673-45D3-8F57-344FACF2A860}" type="datetimeFigureOut">
              <a:rPr lang="nb-NO" smtClean="0"/>
              <a:t>29.06.2023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7D7B5-655B-7F9B-2F20-8F9C063DB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2A49C-A2EC-3B14-6B34-3BF399FEA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CE6E0-989E-4FF1-9EF7-2F0D618D4A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641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lison@nr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243C1-9B76-DA50-C64A-9DE39C8B7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45708"/>
            <a:ext cx="9144000" cy="2387600"/>
          </a:xfrm>
        </p:spPr>
        <p:txBody>
          <a:bodyPr>
            <a:normAutofit/>
          </a:bodyPr>
          <a:lstStyle/>
          <a:p>
            <a:r>
              <a:rPr lang="en-GB" sz="7200" noProof="0" dirty="0"/>
              <a:t>Privacy-enhancing NLP: </a:t>
            </a:r>
            <a:br>
              <a:rPr lang="en-GB" sz="7200" noProof="0" dirty="0"/>
            </a:br>
            <a:r>
              <a:rPr lang="en-GB" sz="7200" noProof="0" dirty="0"/>
              <a:t>A Primer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BC8A3-1632-0C18-E25B-B325CEABD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8573" y="3638145"/>
            <a:ext cx="5454854" cy="2751819"/>
          </a:xfrm>
        </p:spPr>
        <p:txBody>
          <a:bodyPr>
            <a:normAutofit fontScale="92500" lnSpcReduction="10000"/>
          </a:bodyPr>
          <a:lstStyle/>
          <a:p>
            <a:r>
              <a:rPr lang="en-GB" b="1" noProof="0" dirty="0"/>
              <a:t>Pierre Lison</a:t>
            </a:r>
          </a:p>
          <a:p>
            <a:r>
              <a:rPr lang="en-GB" noProof="0" dirty="0"/>
              <a:t>Norwegian Computing Center (NR) </a:t>
            </a:r>
          </a:p>
          <a:p>
            <a:r>
              <a:rPr lang="en-GB" noProof="0" dirty="0"/>
              <a:t>&amp; University of Oslo</a:t>
            </a:r>
          </a:p>
          <a:p>
            <a:r>
              <a:rPr lang="en-GB" noProof="0" dirty="0">
                <a:hlinkClick r:id="rId3"/>
              </a:rPr>
              <a:t>plison@nr.no</a:t>
            </a:r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Invited talk, MIKE</a:t>
            </a:r>
          </a:p>
          <a:p>
            <a:r>
              <a:rPr lang="en-GB" dirty="0"/>
              <a:t>June 30</a:t>
            </a:r>
            <a:r>
              <a:rPr lang="en-GB" noProof="0" dirty="0"/>
              <a:t>, 2023</a:t>
            </a:r>
          </a:p>
        </p:txBody>
      </p:sp>
      <p:pic>
        <p:nvPicPr>
          <p:cNvPr id="1026" name="Picture 2" descr="Nabla - Norsk Regnesentral">
            <a:extLst>
              <a:ext uri="{FF2B5EF4-FFF2-40B4-BE49-F238E27FC236}">
                <a16:creationId xmlns:a16="http://schemas.microsoft.com/office/drawing/2014/main" id="{2085AEA9-0A53-569A-FE02-ECBFF8D99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55" y="3638145"/>
            <a:ext cx="36576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IO-Logo">
            <a:extLst>
              <a:ext uri="{FF2B5EF4-FFF2-40B4-BE49-F238E27FC236}">
                <a16:creationId xmlns:a16="http://schemas.microsoft.com/office/drawing/2014/main" id="{C76EDA42-ACDC-2213-688A-606F4CDCB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619" y="3638145"/>
            <a:ext cx="2662947" cy="159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52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45285-0CB4-4F79-BA68-AFC7561BD9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10</a:t>
            </a:fld>
            <a:endParaRPr lang="en-GB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2465A0-5F2A-41B1-ACFF-947B39EE1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289" y="678975"/>
            <a:ext cx="7955221" cy="537684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AA009D-6737-4BAE-8825-BC210E459834}"/>
              </a:ext>
            </a:extLst>
          </p:cNvPr>
          <p:cNvSpPr txBox="1"/>
          <p:nvPr/>
        </p:nvSpPr>
        <p:spPr bwMode="white">
          <a:xfrm>
            <a:off x="441960" y="4120570"/>
            <a:ext cx="260985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The masking decisions are here done manually by law students at the University of Oslo</a:t>
            </a:r>
            <a:endParaRPr lang="nb-NO" sz="20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DF14A1-465E-380F-31AA-B8E979E76657}"/>
              </a:ext>
            </a:extLst>
          </p:cNvPr>
          <p:cNvSpPr/>
          <p:nvPr/>
        </p:nvSpPr>
        <p:spPr>
          <a:xfrm>
            <a:off x="3581400" y="253369"/>
            <a:ext cx="8328660" cy="646810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07336E4-C536-4457-6DD2-0B4B2FCE3D40}"/>
              </a:ext>
            </a:extLst>
          </p:cNvPr>
          <p:cNvSpPr txBox="1">
            <a:spLocks/>
          </p:cNvSpPr>
          <p:nvPr/>
        </p:nvSpPr>
        <p:spPr>
          <a:xfrm>
            <a:off x="392490" y="335440"/>
            <a:ext cx="2952689" cy="3580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After masking direct and quasi identifiers, we obtain the following:</a:t>
            </a:r>
          </a:p>
        </p:txBody>
      </p:sp>
    </p:spTree>
    <p:extLst>
      <p:ext uri="{BB962C8B-B14F-4D97-AF65-F5344CB8AC3E}">
        <p14:creationId xmlns:p14="http://schemas.microsoft.com/office/powerpoint/2010/main" val="3181599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45285-0CB4-4F79-BA68-AFC7561BD9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11</a:t>
            </a:fld>
            <a:endParaRPr lang="en-GB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2465A0-5F2A-41B1-ACFF-947B39EE1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289" y="678975"/>
            <a:ext cx="7955221" cy="537684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DF14A1-465E-380F-31AA-B8E979E76657}"/>
              </a:ext>
            </a:extLst>
          </p:cNvPr>
          <p:cNvSpPr/>
          <p:nvPr/>
        </p:nvSpPr>
        <p:spPr>
          <a:xfrm>
            <a:off x="3581400" y="253369"/>
            <a:ext cx="8328660" cy="646810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07336E4-C536-4457-6DD2-0B4B2FCE3D40}"/>
              </a:ext>
            </a:extLst>
          </p:cNvPr>
          <p:cNvSpPr txBox="1">
            <a:spLocks/>
          </p:cNvSpPr>
          <p:nvPr/>
        </p:nvSpPr>
        <p:spPr>
          <a:xfrm>
            <a:off x="392490" y="335440"/>
            <a:ext cx="2952689" cy="1481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Is this anonymous?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C09AF18-0F67-69E1-3EDC-00509ACF06B6}"/>
              </a:ext>
            </a:extLst>
          </p:cNvPr>
          <p:cNvGrpSpPr/>
          <p:nvPr/>
        </p:nvGrpSpPr>
        <p:grpSpPr>
          <a:xfrm>
            <a:off x="309758" y="4430818"/>
            <a:ext cx="11074522" cy="1631216"/>
            <a:chOff x="309758" y="4430818"/>
            <a:chExt cx="11074522" cy="163121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6243718-457D-A64A-2AFF-D3234EA7F817}"/>
                </a:ext>
              </a:extLst>
            </p:cNvPr>
            <p:cNvSpPr txBox="1"/>
            <p:nvPr/>
          </p:nvSpPr>
          <p:spPr bwMode="white">
            <a:xfrm>
              <a:off x="309758" y="4430818"/>
              <a:ext cx="2616321" cy="1631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2A2A2A"/>
                  </a:solidFill>
                </a:rPr>
                <a:t>“</a:t>
              </a:r>
              <a:r>
                <a:rPr lang="en-US" sz="2000" i="1" dirty="0">
                  <a:solidFill>
                    <a:srgbClr val="2A2A2A"/>
                  </a:solidFill>
                </a:rPr>
                <a:t>was advised that an appeal against</a:t>
              </a:r>
              <a:r>
                <a:rPr lang="en-US" sz="2000" dirty="0">
                  <a:solidFill>
                    <a:srgbClr val="2A2A2A"/>
                  </a:solidFill>
                </a:rPr>
                <a:t>” appears only once in a collection of 13,759 court cases!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CA40D1C-A082-BDB4-F847-ECD0406624A3}"/>
                </a:ext>
              </a:extLst>
            </p:cNvPr>
            <p:cNvCxnSpPr/>
            <p:nvPr/>
          </p:nvCxnSpPr>
          <p:spPr>
            <a:xfrm>
              <a:off x="10412730" y="5017770"/>
              <a:ext cx="97155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7B76673-9193-6E2A-3111-C4993A4A405D}"/>
                </a:ext>
              </a:extLst>
            </p:cNvPr>
            <p:cNvCxnSpPr>
              <a:cxnSpLocks/>
            </p:cNvCxnSpPr>
            <p:nvPr/>
          </p:nvCxnSpPr>
          <p:spPr>
            <a:xfrm>
              <a:off x="4164330" y="5387340"/>
              <a:ext cx="1790700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43B16C2-5600-7060-51C5-A6B78EF57478}"/>
              </a:ext>
            </a:extLst>
          </p:cNvPr>
          <p:cNvGrpSpPr/>
          <p:nvPr/>
        </p:nvGrpSpPr>
        <p:grpSpPr>
          <a:xfrm>
            <a:off x="309758" y="2043960"/>
            <a:ext cx="11280262" cy="2646150"/>
            <a:chOff x="309758" y="2043960"/>
            <a:chExt cx="11280262" cy="26461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AA11B80-FC80-317D-17F4-9706414DD057}"/>
                </a:ext>
              </a:extLst>
            </p:cNvPr>
            <p:cNvSpPr txBox="1"/>
            <p:nvPr/>
          </p:nvSpPr>
          <p:spPr bwMode="white">
            <a:xfrm>
              <a:off x="309758" y="2043960"/>
              <a:ext cx="2828372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2A2A2A"/>
                  </a:solidFill>
                </a:rPr>
                <a:t>Combination of “</a:t>
              </a:r>
              <a:r>
                <a:rPr lang="en-US" sz="2000" i="1" dirty="0">
                  <a:solidFill>
                    <a:srgbClr val="2A2A2A"/>
                  </a:solidFill>
                </a:rPr>
                <a:t>rejected his claim</a:t>
              </a:r>
              <a:r>
                <a:rPr lang="en-US" sz="2000" dirty="0">
                  <a:solidFill>
                    <a:srgbClr val="2A2A2A"/>
                  </a:solidFill>
                </a:rPr>
                <a:t>” and “</a:t>
              </a:r>
              <a:r>
                <a:rPr lang="en-US" sz="2000" i="1" dirty="0">
                  <a:solidFill>
                    <a:srgbClr val="2A2A2A"/>
                  </a:solidFill>
                </a:rPr>
                <a:t>could not be accepted</a:t>
              </a:r>
              <a:r>
                <a:rPr lang="en-US" sz="2000" dirty="0">
                  <a:solidFill>
                    <a:srgbClr val="2A2A2A"/>
                  </a:solidFill>
                </a:rPr>
                <a:t>” also occurs once in the full dataset</a:t>
              </a:r>
              <a:endParaRPr lang="nb-NO" sz="2000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0110FA6-D91C-33A2-CC44-94161D394A18}"/>
                </a:ext>
              </a:extLst>
            </p:cNvPr>
            <p:cNvCxnSpPr>
              <a:cxnSpLocks/>
            </p:cNvCxnSpPr>
            <p:nvPr/>
          </p:nvCxnSpPr>
          <p:spPr>
            <a:xfrm>
              <a:off x="10085070" y="2964180"/>
              <a:ext cx="1504950" cy="0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1AC05C6-F221-DB18-6D52-53E1697642A0}"/>
                </a:ext>
              </a:extLst>
            </p:cNvPr>
            <p:cNvCxnSpPr>
              <a:cxnSpLocks/>
            </p:cNvCxnSpPr>
            <p:nvPr/>
          </p:nvCxnSpPr>
          <p:spPr>
            <a:xfrm>
              <a:off x="8061960" y="4690110"/>
              <a:ext cx="1847850" cy="0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08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00832-5421-4C41-A6AC-2D7E609B7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GB" dirty="0"/>
              <a:t>Full GDPR-compliant </a:t>
            </a:r>
            <a:r>
              <a:rPr lang="en-GB" sz="4400" dirty="0"/>
              <a:t>anonymisation: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13666B-4CCA-4E5B-9370-D2C3CE2E07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12</a:t>
            </a:fld>
            <a:endParaRPr lang="en-GB" noProof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98421F-873F-B719-376C-CF5390E2A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630521"/>
            <a:ext cx="8309369" cy="474345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5F96D8-2B7E-477E-E382-8354A4809D38}"/>
              </a:ext>
            </a:extLst>
          </p:cNvPr>
          <p:cNvSpPr/>
          <p:nvPr/>
        </p:nvSpPr>
        <p:spPr>
          <a:xfrm>
            <a:off x="3345179" y="1335249"/>
            <a:ext cx="8564881" cy="518731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431E3A-CBD6-81CA-9FCF-5C8E484D196A}"/>
              </a:ext>
            </a:extLst>
          </p:cNvPr>
          <p:cNvSpPr txBox="1"/>
          <p:nvPr/>
        </p:nvSpPr>
        <p:spPr>
          <a:xfrm>
            <a:off x="609660" y="2305615"/>
            <a:ext cx="22974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If we want to truly eliminate the risk of linkage with the original set of documents, we end up with a worthless document: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533377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00832-5421-4C41-A6AC-2D7E609B7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GB" dirty="0"/>
              <a:t>Full GDPR-compliant </a:t>
            </a:r>
            <a:r>
              <a:rPr lang="en-GB" sz="4400" dirty="0"/>
              <a:t>anonymisation: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13666B-4CCA-4E5B-9370-D2C3CE2E07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13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C8A2C5-94C0-4DB1-93FE-1E6E00887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81" y="1462088"/>
            <a:ext cx="8174299" cy="466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92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8912-20E3-6BB1-ECB4-859C854E5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de-identification / </a:t>
            </a:r>
            <a:r>
              <a:rPr lang="en-US" dirty="0" err="1"/>
              <a:t>sanitisation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C57F8-E8BD-8B33-F295-970AD1AC6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6305"/>
            <a:ext cx="10515600" cy="435133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Difficult to truly </a:t>
            </a:r>
            <a:r>
              <a:rPr lang="en-US" dirty="0" err="1"/>
              <a:t>anonymise</a:t>
            </a:r>
            <a:r>
              <a:rPr lang="en-US" dirty="0"/>
              <a:t> text documents in a                                     GDPR-compliant manner</a:t>
            </a:r>
          </a:p>
          <a:p>
            <a:pPr>
              <a:spcBef>
                <a:spcPts val="1800"/>
              </a:spcBef>
            </a:pPr>
            <a:r>
              <a:rPr lang="en-US" dirty="0"/>
              <a:t>But </a:t>
            </a:r>
            <a:r>
              <a:rPr lang="en-US" b="1" dirty="0"/>
              <a:t>text de-identification / sanitization </a:t>
            </a:r>
            <a:r>
              <a:rPr lang="en-US" dirty="0"/>
              <a:t>still</a:t>
            </a:r>
            <a:r>
              <a:rPr lang="en-US" i="1" dirty="0"/>
              <a:t> </a:t>
            </a:r>
            <a:r>
              <a:rPr lang="en-US" dirty="0"/>
              <a:t>useful!</a:t>
            </a:r>
          </a:p>
          <a:p>
            <a:pPr lvl="1">
              <a:spcBef>
                <a:spcPts val="1800"/>
              </a:spcBef>
            </a:pPr>
            <a:r>
              <a:rPr lang="en-US" sz="2800" dirty="0"/>
              <a:t>Much easier to argue for a public/legitimate interest if the privacy risks are reduced, and the benefits are clear!</a:t>
            </a:r>
          </a:p>
          <a:p>
            <a:pPr>
              <a:spcBef>
                <a:spcPts val="1800"/>
              </a:spcBef>
            </a:pPr>
            <a:r>
              <a:rPr lang="en-US" dirty="0"/>
              <a:t>Various de-identification techniques have been developed, both in NLP and in the field of </a:t>
            </a:r>
            <a:r>
              <a:rPr lang="en-US" i="1" dirty="0"/>
              <a:t>Privacy-Preserving Data Publishing </a:t>
            </a:r>
            <a:r>
              <a:rPr lang="en-US" dirty="0"/>
              <a:t>(PPDP)</a:t>
            </a:r>
            <a:endParaRPr lang="nb-NO" dirty="0"/>
          </a:p>
        </p:txBody>
      </p:sp>
      <p:pic>
        <p:nvPicPr>
          <p:cNvPr id="3074" name="Picture 2" descr="Data Anonymization in Analytics: The Ultimate Guide - Piwik PRO">
            <a:extLst>
              <a:ext uri="{FF2B5EF4-FFF2-40B4-BE49-F238E27FC236}">
                <a16:creationId xmlns:a16="http://schemas.microsoft.com/office/drawing/2014/main" id="{B874611A-9DC3-560F-8DE7-64F80E8F5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12" y="1280904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29B17D-434E-CAEA-B124-5BD4B998E29B}"/>
              </a:ext>
            </a:extLst>
          </p:cNvPr>
          <p:cNvSpPr txBox="1"/>
          <p:nvPr/>
        </p:nvSpPr>
        <p:spPr>
          <a:xfrm>
            <a:off x="1781666" y="6097643"/>
            <a:ext cx="9796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[Lison, P., Pilán, I., Sánchez, D., Batet, M., &amp; Øvrelid, L. (2021). </a:t>
            </a:r>
            <a:r>
              <a:rPr lang="en-US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Anonymisation</a:t>
            </a:r>
            <a:r>
              <a:rPr lang="en-US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models for text data: State of the art, challenges and future directions. In Proceedings of  ACL 2021]</a:t>
            </a:r>
            <a:endParaRPr lang="nb-NO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72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E05C3-DA44-405E-BDAB-E67A5D6A8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NLP methods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22267-65A1-4C75-8556-5C0A56DE4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7560"/>
            <a:ext cx="9578277" cy="501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err="1"/>
              <a:t>Typically</a:t>
            </a:r>
            <a:r>
              <a:rPr lang="nb-NO" dirty="0"/>
              <a:t> </a:t>
            </a:r>
            <a:r>
              <a:rPr lang="nb-NO" dirty="0" err="1"/>
              <a:t>framed</a:t>
            </a:r>
            <a:r>
              <a:rPr lang="nb-NO" dirty="0"/>
              <a:t> as a </a:t>
            </a:r>
            <a:r>
              <a:rPr lang="nb-NO" i="1" dirty="0" err="1"/>
              <a:t>sequence</a:t>
            </a:r>
            <a:r>
              <a:rPr lang="nb-NO" i="1" dirty="0"/>
              <a:t> </a:t>
            </a:r>
            <a:r>
              <a:rPr lang="nb-NO" i="1" dirty="0" err="1"/>
              <a:t>labelling</a:t>
            </a:r>
            <a:r>
              <a:rPr lang="nb-NO" i="1" dirty="0"/>
              <a:t> </a:t>
            </a:r>
            <a:r>
              <a:rPr lang="nb-NO" dirty="0"/>
              <a:t>problem:</a:t>
            </a:r>
          </a:p>
          <a:p>
            <a:r>
              <a:rPr lang="nb-NO" dirty="0" err="1"/>
              <a:t>Handcrafted</a:t>
            </a:r>
            <a:r>
              <a:rPr lang="nb-NO" dirty="0"/>
              <a:t> </a:t>
            </a:r>
            <a:r>
              <a:rPr lang="nb-NO" dirty="0" err="1"/>
              <a:t>patterns</a:t>
            </a:r>
            <a:r>
              <a:rPr lang="nb-NO" dirty="0"/>
              <a:t> </a:t>
            </a:r>
          </a:p>
          <a:p>
            <a:r>
              <a:rPr lang="nb-NO" dirty="0"/>
              <a:t>Neural </a:t>
            </a:r>
            <a:r>
              <a:rPr lang="nb-NO" dirty="0" err="1"/>
              <a:t>nets</a:t>
            </a:r>
            <a:r>
              <a:rPr lang="nb-NO" dirty="0"/>
              <a:t> + </a:t>
            </a:r>
            <a:r>
              <a:rPr lang="nb-NO" dirty="0" err="1"/>
              <a:t>domain</a:t>
            </a:r>
            <a:r>
              <a:rPr lang="nb-NO" dirty="0"/>
              <a:t> </a:t>
            </a:r>
            <a:r>
              <a:rPr lang="nb-NO" dirty="0" err="1"/>
              <a:t>adaptation</a:t>
            </a:r>
            <a:endParaRPr lang="nb-NO" dirty="0"/>
          </a:p>
          <a:p>
            <a:pPr lvl="1"/>
            <a:endParaRPr lang="nb-NO" sz="2800" dirty="0"/>
          </a:p>
          <a:p>
            <a:pPr lvl="1"/>
            <a:endParaRPr lang="nb-NO" sz="2800" dirty="0"/>
          </a:p>
          <a:p>
            <a:pPr lvl="1"/>
            <a:endParaRPr lang="nb-NO" sz="2800" dirty="0"/>
          </a:p>
          <a:p>
            <a:pPr lvl="1"/>
            <a:endParaRPr lang="nb-NO" sz="2800" dirty="0"/>
          </a:p>
          <a:p>
            <a:pPr marL="0" indent="0">
              <a:buNone/>
            </a:pPr>
            <a:r>
              <a:rPr lang="nb-NO" dirty="0" err="1"/>
              <a:t>Largest</a:t>
            </a:r>
            <a:r>
              <a:rPr lang="nb-NO" dirty="0"/>
              <a:t> </a:t>
            </a:r>
            <a:r>
              <a:rPr lang="nb-NO" dirty="0" err="1"/>
              <a:t>application</a:t>
            </a:r>
            <a:r>
              <a:rPr lang="nb-NO" dirty="0"/>
              <a:t> </a:t>
            </a:r>
            <a:r>
              <a:rPr lang="nb-NO" dirty="0" err="1"/>
              <a:t>domain</a:t>
            </a:r>
            <a:r>
              <a:rPr lang="nb-NO" dirty="0"/>
              <a:t>: </a:t>
            </a:r>
            <a:r>
              <a:rPr lang="nb-NO" b="1" dirty="0" err="1"/>
              <a:t>clinical</a:t>
            </a:r>
            <a:r>
              <a:rPr lang="nb-NO" b="1" dirty="0"/>
              <a:t> data</a:t>
            </a:r>
          </a:p>
          <a:p>
            <a:pPr lvl="2"/>
            <a:r>
              <a:rPr lang="nb-NO" sz="2400" dirty="0" err="1"/>
              <a:t>Notably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en-GB" sz="2400" i="1" dirty="0"/>
              <a:t>2014 i2b2/</a:t>
            </a:r>
            <a:r>
              <a:rPr lang="en-GB" sz="2400" i="1" dirty="0" err="1"/>
              <a:t>UTHealth</a:t>
            </a:r>
            <a:r>
              <a:rPr lang="en-GB" sz="2400" i="1" dirty="0"/>
              <a:t> shared task </a:t>
            </a:r>
            <a:r>
              <a:rPr lang="en-GB" sz="2400" dirty="0"/>
              <a:t>(diabetic patient records) &amp; the </a:t>
            </a:r>
            <a:r>
              <a:rPr lang="en-GB" sz="2400" i="1" dirty="0"/>
              <a:t>2016 CEGS –NGRID shared task</a:t>
            </a:r>
            <a:r>
              <a:rPr lang="en-GB" sz="2400" dirty="0"/>
              <a:t> (psychiatric intake)</a:t>
            </a:r>
            <a:endParaRPr lang="nb-NO" sz="2400" dirty="0"/>
          </a:p>
          <a:p>
            <a:pPr lvl="1"/>
            <a:endParaRPr lang="nb-NO" sz="2800" dirty="0"/>
          </a:p>
          <a:p>
            <a:pPr lvl="1"/>
            <a:endParaRPr lang="nb-NO" sz="2800" dirty="0"/>
          </a:p>
          <a:p>
            <a:pPr marL="632798" lvl="1" indent="0">
              <a:buNone/>
            </a:pPr>
            <a:endParaRPr lang="nb-NO" sz="2800" dirty="0"/>
          </a:p>
        </p:txBody>
      </p:sp>
      <p:pic>
        <p:nvPicPr>
          <p:cNvPr id="5" name="Picture 4" descr="Diagram, text&#10;&#10;Description automatically generated">
            <a:extLst>
              <a:ext uri="{FF2B5EF4-FFF2-40B4-BE49-F238E27FC236}">
                <a16:creationId xmlns:a16="http://schemas.microsoft.com/office/drawing/2014/main" id="{2D0BC0E9-B0E9-4A48-B788-C04D4B423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74" y="3303518"/>
            <a:ext cx="8804892" cy="11256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A925C4-AE57-40DF-9D15-B5672B8A1157}"/>
              </a:ext>
            </a:extLst>
          </p:cNvPr>
          <p:cNvSpPr txBox="1"/>
          <p:nvPr/>
        </p:nvSpPr>
        <p:spPr>
          <a:xfrm>
            <a:off x="8748074" y="468783"/>
            <a:ext cx="8071772" cy="905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33"/>
              </a:lnSpc>
            </a:pPr>
            <a:r>
              <a:rPr lang="en-GB" sz="2133" dirty="0" err="1">
                <a:solidFill>
                  <a:srgbClr val="C00000"/>
                </a:solidFill>
              </a:rPr>
              <a:t>Meystre</a:t>
            </a:r>
            <a:r>
              <a:rPr lang="en-GB" sz="2133" dirty="0">
                <a:solidFill>
                  <a:srgbClr val="C00000"/>
                </a:solidFill>
              </a:rPr>
              <a:t> et al. (2010)</a:t>
            </a:r>
          </a:p>
          <a:p>
            <a:pPr>
              <a:lnSpc>
                <a:spcPts val="2133"/>
              </a:lnSpc>
            </a:pPr>
            <a:r>
              <a:rPr lang="en-GB" sz="2133" dirty="0">
                <a:solidFill>
                  <a:srgbClr val="C00000"/>
                </a:solidFill>
              </a:rPr>
              <a:t>Aberdeen et al., 2010)</a:t>
            </a:r>
          </a:p>
          <a:p>
            <a:pPr>
              <a:lnSpc>
                <a:spcPts val="2133"/>
              </a:lnSpc>
            </a:pPr>
            <a:r>
              <a:rPr lang="en-GB" sz="2133" dirty="0" err="1">
                <a:solidFill>
                  <a:srgbClr val="C00000"/>
                </a:solidFill>
              </a:rPr>
              <a:t>Yogarajan</a:t>
            </a:r>
            <a:r>
              <a:rPr lang="en-GB" sz="2133" dirty="0">
                <a:solidFill>
                  <a:srgbClr val="C00000"/>
                </a:solidFill>
              </a:rPr>
              <a:t> et al. (2018)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737798-9B83-42ED-AFC8-14DBBAC0DF42}"/>
              </a:ext>
            </a:extLst>
          </p:cNvPr>
          <p:cNvSpPr txBox="1"/>
          <p:nvPr/>
        </p:nvSpPr>
        <p:spPr>
          <a:xfrm>
            <a:off x="8729760" y="1383084"/>
            <a:ext cx="3571375" cy="905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33"/>
              </a:lnSpc>
            </a:pPr>
            <a:r>
              <a:rPr lang="en-GB" sz="2133" dirty="0" err="1">
                <a:solidFill>
                  <a:srgbClr val="C00000"/>
                </a:solidFill>
              </a:rPr>
              <a:t>Dernoncourt</a:t>
            </a:r>
            <a:r>
              <a:rPr lang="en-GB" sz="2133" dirty="0">
                <a:solidFill>
                  <a:srgbClr val="C00000"/>
                </a:solidFill>
              </a:rPr>
              <a:t> et al. (2017) </a:t>
            </a:r>
          </a:p>
          <a:p>
            <a:pPr>
              <a:lnSpc>
                <a:spcPts val="2133"/>
              </a:lnSpc>
            </a:pPr>
            <a:r>
              <a:rPr lang="en-GB" sz="2133" dirty="0">
                <a:solidFill>
                  <a:srgbClr val="C00000"/>
                </a:solidFill>
              </a:rPr>
              <a:t>Liu et al. (2017)</a:t>
            </a:r>
          </a:p>
          <a:p>
            <a:pPr>
              <a:lnSpc>
                <a:spcPts val="2133"/>
              </a:lnSpc>
            </a:pPr>
            <a:r>
              <a:rPr lang="en-GB" sz="2133" dirty="0">
                <a:solidFill>
                  <a:srgbClr val="C00000"/>
                </a:solidFill>
              </a:rPr>
              <a:t>Hartman et al. (2020)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9F3102-7C14-4C05-BD2C-AD3E013DD19E}"/>
              </a:ext>
            </a:extLst>
          </p:cNvPr>
          <p:cNvSpPr txBox="1"/>
          <p:nvPr/>
        </p:nvSpPr>
        <p:spPr>
          <a:xfrm>
            <a:off x="4693439" y="6126364"/>
            <a:ext cx="6380235" cy="366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33"/>
              </a:lnSpc>
            </a:pPr>
            <a:r>
              <a:rPr lang="en-GB" sz="2133" dirty="0">
                <a:solidFill>
                  <a:srgbClr val="C00000"/>
                </a:solidFill>
              </a:rPr>
              <a:t>Stubbs and </a:t>
            </a:r>
            <a:r>
              <a:rPr lang="en-GB" sz="2133" dirty="0" err="1">
                <a:solidFill>
                  <a:srgbClr val="C00000"/>
                </a:solidFill>
              </a:rPr>
              <a:t>Uzuner</a:t>
            </a:r>
            <a:r>
              <a:rPr lang="en-GB" sz="2133" dirty="0">
                <a:solidFill>
                  <a:srgbClr val="C00000"/>
                </a:solidFill>
              </a:rPr>
              <a:t> (2015), Stubbs et al. (2017)</a:t>
            </a:r>
          </a:p>
        </p:txBody>
      </p:sp>
    </p:spTree>
    <p:extLst>
      <p:ext uri="{BB962C8B-B14F-4D97-AF65-F5344CB8AC3E}">
        <p14:creationId xmlns:p14="http://schemas.microsoft.com/office/powerpoint/2010/main" val="1322501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B40C3-B774-A97C-62BA-6AB3700C5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NLP methods</a:t>
            </a:r>
            <a:endParaRPr lang="nb-NO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05A2BA-5CBB-ED00-5F0E-418BE8FC1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58535"/>
            <a:ext cx="10190375" cy="244524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noProof="0" dirty="0"/>
              <a:t>Limitations of sequence labelling methods:</a:t>
            </a:r>
          </a:p>
          <a:p>
            <a:r>
              <a:rPr lang="en-GB" sz="2667" noProof="0" dirty="0"/>
              <a:t>Do not remove </a:t>
            </a:r>
            <a:r>
              <a:rPr lang="en-GB" sz="2667" b="1" noProof="0" dirty="0"/>
              <a:t>enough</a:t>
            </a:r>
            <a:r>
              <a:rPr lang="en-GB" sz="2667" b="1" dirty="0"/>
              <a:t>: </a:t>
            </a:r>
            <a:r>
              <a:rPr lang="en-GB" sz="2667" noProof="0" dirty="0"/>
              <a:t>limited to a predefined list of categories</a:t>
            </a:r>
          </a:p>
          <a:p>
            <a:r>
              <a:rPr lang="en-GB" sz="2667" noProof="0" dirty="0"/>
              <a:t>Remove </a:t>
            </a:r>
            <a:r>
              <a:rPr lang="en-GB" sz="2667" b="1" noProof="0" dirty="0"/>
              <a:t>too much: </a:t>
            </a:r>
            <a:r>
              <a:rPr lang="en-GB" sz="2667" noProof="0" dirty="0"/>
              <a:t>removes all detected occurrences of those categories, regardless of disclosure risk</a:t>
            </a:r>
          </a:p>
          <a:p>
            <a:r>
              <a:rPr lang="en-GB" sz="2667" noProof="0" dirty="0"/>
              <a:t>Dependent on manually annotated data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935A7FB-C779-B1E6-A6E4-66AB5A25A2A6}"/>
              </a:ext>
            </a:extLst>
          </p:cNvPr>
          <p:cNvGrpSpPr/>
          <p:nvPr/>
        </p:nvGrpSpPr>
        <p:grpSpPr>
          <a:xfrm>
            <a:off x="2696066" y="1615317"/>
            <a:ext cx="5638993" cy="1813683"/>
            <a:chOff x="3739937" y="3835338"/>
            <a:chExt cx="4349631" cy="124248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4BAFCDC-D13A-67E6-B740-4039C52D6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937" y="3835338"/>
              <a:ext cx="1191595" cy="1191595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938E5C5-A5C0-3946-B067-959844B3873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51127" y="4321471"/>
              <a:ext cx="1946847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0EF07E7-BC10-CFB7-DF1A-BFEA90075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974" y="3886232"/>
              <a:ext cx="1191594" cy="119159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040ACF-C2DC-4032-2AD7-5F00207BECBB}"/>
                </a:ext>
              </a:extLst>
            </p:cNvPr>
            <p:cNvSpPr txBox="1"/>
            <p:nvPr/>
          </p:nvSpPr>
          <p:spPr bwMode="white">
            <a:xfrm>
              <a:off x="5009481" y="4387157"/>
              <a:ext cx="2160240" cy="407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GB" sz="2667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613431A-34EB-C84C-A9D6-008EB49033CA}"/>
                </a:ext>
              </a:extLst>
            </p:cNvPr>
            <p:cNvSpPr/>
            <p:nvPr/>
          </p:nvSpPr>
          <p:spPr bwMode="auto">
            <a:xfrm>
              <a:off x="7544730" y="4525657"/>
              <a:ext cx="270030" cy="74714"/>
            </a:xfrm>
            <a:prstGeom prst="rect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endParaRPr lang="en-GB" sz="2000">
                <a:latin typeface="Arial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1ED302-CBAD-F93F-5731-014D70A21824}"/>
                </a:ext>
              </a:extLst>
            </p:cNvPr>
            <p:cNvSpPr/>
            <p:nvPr/>
          </p:nvSpPr>
          <p:spPr bwMode="auto">
            <a:xfrm>
              <a:off x="7350932" y="4676439"/>
              <a:ext cx="135015" cy="92269"/>
            </a:xfrm>
            <a:prstGeom prst="rect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endParaRPr lang="en-GB" sz="20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7057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0">
            <a:extLst>
              <a:ext uri="{FF2B5EF4-FFF2-40B4-BE49-F238E27FC236}">
                <a16:creationId xmlns:a16="http://schemas.microsoft.com/office/drawing/2014/main" id="{7BE32EA9-D7BB-468C-A880-952CBFB2B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420" y="238181"/>
            <a:ext cx="5643160" cy="3532617"/>
          </a:xfrm>
          <a:prstGeom prst="rect">
            <a:avLst/>
          </a:prstGeom>
        </p:spPr>
      </p:pic>
      <p:sp>
        <p:nvSpPr>
          <p:cNvPr id="5" name="TekstSylinder 11">
            <a:extLst>
              <a:ext uri="{FF2B5EF4-FFF2-40B4-BE49-F238E27FC236}">
                <a16:creationId xmlns:a16="http://schemas.microsoft.com/office/drawing/2014/main" id="{C93E85A2-9649-4B87-96EF-7BFBF4CD1A94}"/>
              </a:ext>
            </a:extLst>
          </p:cNvPr>
          <p:cNvSpPr txBox="1"/>
          <p:nvPr/>
        </p:nvSpPr>
        <p:spPr>
          <a:xfrm>
            <a:off x="367474" y="4278927"/>
            <a:ext cx="11635487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400" b="1" dirty="0"/>
              <a:t>1278 </a:t>
            </a:r>
            <a:r>
              <a:rPr lang="nb-NO" sz="2400" b="1" dirty="0" err="1"/>
              <a:t>court</a:t>
            </a:r>
            <a:r>
              <a:rPr lang="nb-NO" sz="2400" b="1" dirty="0"/>
              <a:t> cases </a:t>
            </a:r>
            <a:r>
              <a:rPr lang="nb-NO" sz="2400" dirty="0"/>
              <a:t>from </a:t>
            </a:r>
            <a:r>
              <a:rPr lang="nb-NO" sz="2400" dirty="0" err="1"/>
              <a:t>the</a:t>
            </a:r>
            <a:r>
              <a:rPr lang="nb-NO" sz="2400" dirty="0"/>
              <a:t> ECHR </a:t>
            </a:r>
            <a:r>
              <a:rPr lang="nb-NO" sz="2400" dirty="0" err="1"/>
              <a:t>annotated</a:t>
            </a:r>
            <a:r>
              <a:rPr lang="nb-NO" sz="2400" dirty="0"/>
              <a:t> for personal </a:t>
            </a:r>
            <a:r>
              <a:rPr lang="nb-NO" sz="2400" dirty="0" err="1"/>
              <a:t>information</a:t>
            </a:r>
            <a:r>
              <a:rPr lang="nb-NO" sz="2400" dirty="0"/>
              <a:t>: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b-NO" sz="2400" dirty="0" err="1"/>
              <a:t>Semantic</a:t>
            </a:r>
            <a:r>
              <a:rPr lang="nb-NO" sz="2400" dirty="0"/>
              <a:t> type, </a:t>
            </a:r>
            <a:r>
              <a:rPr lang="nb-NO" sz="2400" dirty="0" err="1"/>
              <a:t>masking</a:t>
            </a:r>
            <a:r>
              <a:rPr lang="nb-NO" sz="2400" dirty="0"/>
              <a:t> </a:t>
            </a:r>
            <a:r>
              <a:rPr lang="nb-NO" sz="2400" dirty="0" err="1"/>
              <a:t>decision</a:t>
            </a:r>
            <a:r>
              <a:rPr lang="nb-NO" sz="2400" dirty="0"/>
              <a:t>, </a:t>
            </a:r>
            <a:r>
              <a:rPr lang="nb-NO" sz="2400" dirty="0" err="1"/>
              <a:t>confidential</a:t>
            </a:r>
            <a:r>
              <a:rPr lang="nb-NO" sz="2400" dirty="0"/>
              <a:t> </a:t>
            </a:r>
            <a:r>
              <a:rPr lang="nb-NO" sz="2400" dirty="0" err="1"/>
              <a:t>attributes</a:t>
            </a:r>
            <a:r>
              <a:rPr lang="nb-NO" sz="2400" dirty="0"/>
              <a:t>, co-</a:t>
            </a:r>
            <a:r>
              <a:rPr lang="nb-NO" sz="2400" dirty="0" err="1"/>
              <a:t>reference</a:t>
            </a:r>
            <a:r>
              <a:rPr lang="nb-NO" sz="2400" dirty="0"/>
              <a:t> </a:t>
            </a:r>
            <a:r>
              <a:rPr lang="nb-NO" sz="2400" dirty="0" err="1"/>
              <a:t>relations</a:t>
            </a:r>
            <a:r>
              <a:rPr lang="nb-NO" sz="2400" dirty="0"/>
              <a:t>, etc.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nb-NO" sz="1400" dirty="0"/>
          </a:p>
          <a:p>
            <a:r>
              <a:rPr lang="nb-NO" sz="2400" dirty="0"/>
              <a:t>12 </a:t>
            </a:r>
            <a:r>
              <a:rPr lang="nb-NO" sz="2400" dirty="0" err="1"/>
              <a:t>law</a:t>
            </a:r>
            <a:r>
              <a:rPr lang="nb-NO" sz="2400" dirty="0"/>
              <a:t> students </a:t>
            </a:r>
            <a:r>
              <a:rPr lang="nb-NO" sz="2400" dirty="0" err="1"/>
              <a:t>involved</a:t>
            </a:r>
            <a:r>
              <a:rPr lang="nb-NO" sz="2400" dirty="0"/>
              <a:t> in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annotation</a:t>
            </a:r>
            <a:r>
              <a:rPr lang="nb-NO" sz="2400" dirty="0"/>
              <a:t> (</a:t>
            </a:r>
            <a:r>
              <a:rPr lang="nb-NO" sz="2400" dirty="0" err="1"/>
              <a:t>about</a:t>
            </a:r>
            <a:r>
              <a:rPr lang="nb-NO" sz="2400" dirty="0"/>
              <a:t> 1000 </a:t>
            </a:r>
            <a:r>
              <a:rPr lang="nb-NO" sz="2400" dirty="0" err="1"/>
              <a:t>hours</a:t>
            </a:r>
            <a:r>
              <a:rPr lang="nb-NO" sz="2400" dirty="0"/>
              <a:t> in total!)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1F3055-8A4A-46E6-AB1A-B301E556598E}"/>
              </a:ext>
            </a:extLst>
          </p:cNvPr>
          <p:cNvSpPr/>
          <p:nvPr/>
        </p:nvSpPr>
        <p:spPr>
          <a:xfrm>
            <a:off x="2533651" y="238181"/>
            <a:ext cx="6940548" cy="36687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E945BF-B449-56F8-777F-B105A6FEDF31}"/>
              </a:ext>
            </a:extLst>
          </p:cNvPr>
          <p:cNvSpPr txBox="1"/>
          <p:nvPr/>
        </p:nvSpPr>
        <p:spPr>
          <a:xfrm>
            <a:off x="2218945" y="6097442"/>
            <a:ext cx="9637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b-NO" dirty="0">
                <a:solidFill>
                  <a:srgbClr val="C00000"/>
                </a:solidFill>
              </a:rPr>
              <a:t>Pilán, I  et al (2022). The </a:t>
            </a:r>
            <a:r>
              <a:rPr lang="nb-NO" dirty="0" err="1">
                <a:solidFill>
                  <a:srgbClr val="C00000"/>
                </a:solidFill>
              </a:rPr>
              <a:t>text</a:t>
            </a:r>
            <a:r>
              <a:rPr lang="nb-NO" dirty="0">
                <a:solidFill>
                  <a:srgbClr val="C00000"/>
                </a:solidFill>
              </a:rPr>
              <a:t> </a:t>
            </a:r>
            <a:r>
              <a:rPr lang="nb-NO" dirty="0" err="1">
                <a:solidFill>
                  <a:srgbClr val="C00000"/>
                </a:solidFill>
              </a:rPr>
              <a:t>anonymization</a:t>
            </a:r>
            <a:r>
              <a:rPr lang="nb-NO" dirty="0">
                <a:solidFill>
                  <a:srgbClr val="C00000"/>
                </a:solidFill>
              </a:rPr>
              <a:t> </a:t>
            </a:r>
            <a:r>
              <a:rPr lang="nb-NO" dirty="0" err="1">
                <a:solidFill>
                  <a:srgbClr val="C00000"/>
                </a:solidFill>
              </a:rPr>
              <a:t>benchmark</a:t>
            </a:r>
            <a:r>
              <a:rPr lang="nb-NO" dirty="0">
                <a:solidFill>
                  <a:srgbClr val="C00000"/>
                </a:solidFill>
              </a:rPr>
              <a:t> (TAB): A </a:t>
            </a:r>
            <a:r>
              <a:rPr lang="nb-NO" dirty="0" err="1">
                <a:solidFill>
                  <a:srgbClr val="C00000"/>
                </a:solidFill>
              </a:rPr>
              <a:t>dedicated</a:t>
            </a:r>
            <a:r>
              <a:rPr lang="nb-NO" dirty="0">
                <a:solidFill>
                  <a:srgbClr val="C00000"/>
                </a:solidFill>
              </a:rPr>
              <a:t> </a:t>
            </a:r>
            <a:r>
              <a:rPr lang="nb-NO" dirty="0" err="1">
                <a:solidFill>
                  <a:srgbClr val="C00000"/>
                </a:solidFill>
              </a:rPr>
              <a:t>corpus</a:t>
            </a:r>
            <a:r>
              <a:rPr lang="nb-NO" dirty="0">
                <a:solidFill>
                  <a:srgbClr val="C00000"/>
                </a:solidFill>
              </a:rPr>
              <a:t> and </a:t>
            </a:r>
            <a:r>
              <a:rPr lang="nb-NO" dirty="0" err="1">
                <a:solidFill>
                  <a:srgbClr val="C00000"/>
                </a:solidFill>
              </a:rPr>
              <a:t>evaluation</a:t>
            </a:r>
            <a:r>
              <a:rPr lang="nb-NO" dirty="0">
                <a:solidFill>
                  <a:srgbClr val="C00000"/>
                </a:solidFill>
              </a:rPr>
              <a:t> </a:t>
            </a:r>
            <a:r>
              <a:rPr lang="nb-NO" dirty="0" err="1">
                <a:solidFill>
                  <a:srgbClr val="C00000"/>
                </a:solidFill>
              </a:rPr>
              <a:t>framework</a:t>
            </a:r>
            <a:r>
              <a:rPr lang="nb-NO" dirty="0">
                <a:solidFill>
                  <a:srgbClr val="C00000"/>
                </a:solidFill>
              </a:rPr>
              <a:t> for </a:t>
            </a:r>
            <a:r>
              <a:rPr lang="nb-NO" dirty="0" err="1">
                <a:solidFill>
                  <a:srgbClr val="C00000"/>
                </a:solidFill>
              </a:rPr>
              <a:t>text</a:t>
            </a:r>
            <a:r>
              <a:rPr lang="nb-NO" dirty="0">
                <a:solidFill>
                  <a:srgbClr val="C00000"/>
                </a:solidFill>
              </a:rPr>
              <a:t> </a:t>
            </a:r>
            <a:r>
              <a:rPr lang="nb-NO" dirty="0" err="1">
                <a:solidFill>
                  <a:srgbClr val="C00000"/>
                </a:solidFill>
              </a:rPr>
              <a:t>anonymization</a:t>
            </a:r>
            <a:r>
              <a:rPr lang="nb-NO" dirty="0">
                <a:solidFill>
                  <a:srgbClr val="C00000"/>
                </a:solidFill>
              </a:rPr>
              <a:t>. </a:t>
            </a:r>
            <a:r>
              <a:rPr lang="nb-NO" i="1" dirty="0" err="1">
                <a:solidFill>
                  <a:srgbClr val="C00000"/>
                </a:solidFill>
              </a:rPr>
              <a:t>Computational</a:t>
            </a:r>
            <a:r>
              <a:rPr lang="nb-NO" i="1" dirty="0">
                <a:solidFill>
                  <a:srgbClr val="C00000"/>
                </a:solidFill>
              </a:rPr>
              <a:t> </a:t>
            </a:r>
            <a:r>
              <a:rPr lang="nb-NO" i="1" dirty="0" err="1">
                <a:solidFill>
                  <a:srgbClr val="C00000"/>
                </a:solidFill>
              </a:rPr>
              <a:t>Linguistics</a:t>
            </a:r>
            <a:r>
              <a:rPr lang="nb-NO" dirty="0">
                <a:solidFill>
                  <a:srgbClr val="C00000"/>
                </a:solidFill>
              </a:rPr>
              <a:t>, 48(4), 1053-1101.</a:t>
            </a:r>
          </a:p>
        </p:txBody>
      </p:sp>
    </p:spTree>
    <p:extLst>
      <p:ext uri="{BB962C8B-B14F-4D97-AF65-F5344CB8AC3E}">
        <p14:creationId xmlns:p14="http://schemas.microsoft.com/office/powerpoint/2010/main" val="2118826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D3C1A-B9CE-2428-3C4F-3930E6213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Annotation process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25F19-B467-2D81-9B1D-D80E1D6CE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Input</a:t>
            </a:r>
            <a:r>
              <a:rPr lang="en-US" dirty="0"/>
              <a:t>: “Facts” section of an ECHR court case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   + name of person to protect in this document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b="1" dirty="0"/>
              <a:t>Step 1</a:t>
            </a:r>
            <a:r>
              <a:rPr lang="en-US" dirty="0"/>
              <a:t>: Detection of personal identifiers</a:t>
            </a:r>
          </a:p>
          <a:p>
            <a:r>
              <a:rPr lang="en-US" sz="2600" dirty="0"/>
              <a:t>8 categories: PERSON, CODE, ORG, LOC, DATETIME, QUANTITY, DEM, MISC</a:t>
            </a:r>
          </a:p>
          <a:p>
            <a:endParaRPr lang="en-US" sz="300" dirty="0"/>
          </a:p>
          <a:p>
            <a:pPr marL="0" indent="0">
              <a:buNone/>
            </a:pPr>
            <a:r>
              <a:rPr lang="en-US" b="1" dirty="0"/>
              <a:t>Step 2</a:t>
            </a:r>
            <a:r>
              <a:rPr lang="en-US" dirty="0"/>
              <a:t>: Masking</a:t>
            </a:r>
          </a:p>
          <a:p>
            <a:r>
              <a:rPr lang="en-US" sz="2600" i="1" dirty="0"/>
              <a:t>Goal</a:t>
            </a:r>
            <a:r>
              <a:rPr lang="en-US" sz="2600" dirty="0"/>
              <a:t>: decide which text spans identified in step 1 need be masked to conceal the identity of the person to protect</a:t>
            </a:r>
          </a:p>
          <a:p>
            <a:r>
              <a:rPr lang="en-US" dirty="0"/>
              <a:t>Assuming access to publicly available information (</a:t>
            </a:r>
            <a:r>
              <a:rPr lang="nb-NO" sz="3000" dirty="0"/>
              <a:t>≈</a:t>
            </a:r>
            <a:r>
              <a:rPr lang="nb-NO" sz="1800" dirty="0"/>
              <a:t> </a:t>
            </a:r>
            <a:r>
              <a:rPr lang="en-US" dirty="0"/>
              <a:t>the web)</a:t>
            </a:r>
          </a:p>
        </p:txBody>
      </p:sp>
    </p:spTree>
    <p:extLst>
      <p:ext uri="{BB962C8B-B14F-4D97-AF65-F5344CB8AC3E}">
        <p14:creationId xmlns:p14="http://schemas.microsoft.com/office/powerpoint/2010/main" val="4067044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D7A11C-3101-204A-809F-82848FDC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2" y="365125"/>
            <a:ext cx="10515600" cy="1325563"/>
          </a:xfrm>
        </p:spPr>
        <p:txBody>
          <a:bodyPr/>
          <a:lstStyle/>
          <a:p>
            <a:r>
              <a:rPr lang="en-US" dirty="0"/>
              <a:t>Evaluation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4F5478A-3357-9F4C-B883-32036BA1E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" y="1524001"/>
            <a:ext cx="10936223" cy="2852927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nb-NO" dirty="0"/>
              <a:t>De-</a:t>
            </a:r>
            <a:r>
              <a:rPr lang="nb-NO" dirty="0" err="1"/>
              <a:t>identification</a:t>
            </a:r>
            <a:r>
              <a:rPr lang="nb-NO" dirty="0"/>
              <a:t> </a:t>
            </a:r>
            <a:r>
              <a:rPr lang="nb-NO" dirty="0" err="1"/>
              <a:t>methods</a:t>
            </a:r>
            <a:r>
              <a:rPr lang="nb-NO" dirty="0"/>
              <a:t> </a:t>
            </a:r>
            <a:r>
              <a:rPr lang="nb-NO" dirty="0" err="1"/>
              <a:t>often</a:t>
            </a:r>
            <a:r>
              <a:rPr lang="nb-NO" dirty="0"/>
              <a:t> </a:t>
            </a:r>
            <a:r>
              <a:rPr lang="nb-NO" dirty="0" err="1"/>
              <a:t>rely</a:t>
            </a:r>
            <a:r>
              <a:rPr lang="nb-NO" dirty="0"/>
              <a:t> on </a:t>
            </a:r>
            <a:r>
              <a:rPr lang="nb-NO" dirty="0" err="1"/>
              <a:t>classical</a:t>
            </a:r>
            <a:r>
              <a:rPr lang="nb-NO" dirty="0"/>
              <a:t> IR </a:t>
            </a:r>
            <a:r>
              <a:rPr lang="nb-NO" dirty="0" err="1"/>
              <a:t>metrics</a:t>
            </a:r>
            <a:r>
              <a:rPr lang="nb-NO" dirty="0"/>
              <a:t> (P/R/F</a:t>
            </a:r>
            <a:r>
              <a:rPr lang="nb-NO" baseline="-25000" dirty="0"/>
              <a:t>1</a:t>
            </a:r>
            <a:r>
              <a:rPr lang="nb-NO" dirty="0"/>
              <a:t>)</a:t>
            </a:r>
          </a:p>
          <a:p>
            <a:pPr>
              <a:spcBef>
                <a:spcPts val="1800"/>
              </a:spcBef>
            </a:pPr>
            <a:r>
              <a:rPr lang="nb-NO" dirty="0"/>
              <a:t>Three problems:</a:t>
            </a:r>
          </a:p>
          <a:p>
            <a:pPr marL="914400" lvl="1" indent="-457200">
              <a:spcBef>
                <a:spcPts val="1800"/>
              </a:spcBef>
              <a:buFont typeface="+mj-lt"/>
              <a:buAutoNum type="arabicPeriod"/>
            </a:pPr>
            <a:r>
              <a:rPr lang="nb-NO" dirty="0"/>
              <a:t>Not all personal </a:t>
            </a:r>
            <a:r>
              <a:rPr lang="nb-NO" dirty="0" err="1"/>
              <a:t>identifiers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equally</a:t>
            </a:r>
            <a:r>
              <a:rPr lang="nb-NO" dirty="0"/>
              <a:t> </a:t>
            </a:r>
            <a:r>
              <a:rPr lang="nb-NO" dirty="0" err="1"/>
              <a:t>important</a:t>
            </a:r>
            <a:r>
              <a:rPr lang="nb-NO" dirty="0"/>
              <a:t> to mask!</a:t>
            </a:r>
          </a:p>
          <a:p>
            <a:pPr marL="914400" lvl="1" indent="-457200">
              <a:spcBef>
                <a:spcPts val="1800"/>
              </a:spcBef>
              <a:buFont typeface="+mj-lt"/>
              <a:buAutoNum type="arabicPeriod"/>
            </a:pPr>
            <a:r>
              <a:rPr lang="nb-NO" dirty="0"/>
              <a:t>A personal </a:t>
            </a:r>
            <a:r>
              <a:rPr lang="nb-NO" dirty="0" err="1"/>
              <a:t>identifier</a:t>
            </a:r>
            <a:r>
              <a:rPr lang="nb-NO" dirty="0"/>
              <a:t> is </a:t>
            </a:r>
            <a:r>
              <a:rPr lang="nb-NO" dirty="0" err="1"/>
              <a:t>only</a:t>
            </a:r>
            <a:r>
              <a:rPr lang="nb-NO" dirty="0"/>
              <a:t> «</a:t>
            </a:r>
            <a:r>
              <a:rPr lang="nb-NO" dirty="0" err="1"/>
              <a:t>protected</a:t>
            </a:r>
            <a:r>
              <a:rPr lang="nb-NO" dirty="0"/>
              <a:t>» </a:t>
            </a:r>
            <a:r>
              <a:rPr lang="nb-NO" dirty="0" err="1"/>
              <a:t>if</a:t>
            </a:r>
            <a:r>
              <a:rPr lang="nb-NO" dirty="0"/>
              <a:t> </a:t>
            </a:r>
            <a:r>
              <a:rPr lang="nb-NO" b="1" dirty="0"/>
              <a:t>all</a:t>
            </a:r>
            <a:r>
              <a:rPr lang="nb-NO" dirty="0"/>
              <a:t> </a:t>
            </a:r>
            <a:r>
              <a:rPr lang="nb-NO" dirty="0" err="1"/>
              <a:t>its</a:t>
            </a:r>
            <a:r>
              <a:rPr lang="nb-NO" dirty="0"/>
              <a:t> </a:t>
            </a:r>
            <a:r>
              <a:rPr lang="nb-NO" dirty="0" err="1"/>
              <a:t>occurrences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masked</a:t>
            </a:r>
            <a:endParaRPr lang="nb-NO" dirty="0"/>
          </a:p>
          <a:p>
            <a:pPr marL="914400" lvl="1" indent="-457200">
              <a:spcBef>
                <a:spcPts val="1800"/>
              </a:spcBef>
              <a:buFont typeface="+mj-lt"/>
              <a:buAutoNum type="arabicPeriod"/>
            </a:pPr>
            <a:r>
              <a:rPr lang="nb-NO" dirty="0"/>
              <a:t>Multiple </a:t>
            </a:r>
            <a:r>
              <a:rPr lang="nb-NO" i="1" dirty="0" err="1"/>
              <a:t>possible</a:t>
            </a:r>
            <a:r>
              <a:rPr lang="nb-NO" i="1" dirty="0"/>
              <a:t> </a:t>
            </a:r>
            <a:r>
              <a:rPr lang="nb-NO" i="1" dirty="0" err="1"/>
              <a:t>solutions</a:t>
            </a:r>
            <a:r>
              <a:rPr lang="nb-NO" i="1" dirty="0"/>
              <a:t> </a:t>
            </a:r>
            <a:r>
              <a:rPr lang="nb-NO" dirty="0"/>
              <a:t>to a given </a:t>
            </a:r>
            <a:r>
              <a:rPr lang="nb-NO" dirty="0" err="1"/>
              <a:t>de-identification</a:t>
            </a:r>
            <a:r>
              <a:rPr lang="nb-NO" dirty="0"/>
              <a:t> problem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8743A22-D266-A030-CC0E-235D77734F5E}"/>
              </a:ext>
            </a:extLst>
          </p:cNvPr>
          <p:cNvGrpSpPr/>
          <p:nvPr/>
        </p:nvGrpSpPr>
        <p:grpSpPr>
          <a:xfrm>
            <a:off x="944880" y="4543224"/>
            <a:ext cx="9272016" cy="1985160"/>
            <a:chOff x="944880" y="4543224"/>
            <a:chExt cx="9272016" cy="198516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C5AC130-B458-3DA0-5FF0-440D3932F578}"/>
                </a:ext>
              </a:extLst>
            </p:cNvPr>
            <p:cNvSpPr txBox="1"/>
            <p:nvPr/>
          </p:nvSpPr>
          <p:spPr>
            <a:xfrm>
              <a:off x="2935224" y="4635558"/>
              <a:ext cx="7281672" cy="18004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nb-NO" sz="2400" dirty="0" err="1"/>
                <a:t>We</a:t>
              </a:r>
              <a:r>
                <a:rPr lang="nb-NO" sz="2400" dirty="0"/>
                <a:t> present </a:t>
              </a:r>
              <a:r>
                <a:rPr lang="nb-NO" sz="2400" dirty="0" err="1"/>
                <a:t>new</a:t>
              </a:r>
              <a:r>
                <a:rPr lang="nb-NO" sz="2400" dirty="0"/>
                <a:t> </a:t>
              </a:r>
              <a:r>
                <a:rPr lang="nb-NO" sz="2400" dirty="0" err="1"/>
                <a:t>evaluation</a:t>
              </a:r>
              <a:r>
                <a:rPr lang="nb-NO" sz="2400" dirty="0"/>
                <a:t> </a:t>
              </a:r>
              <a:r>
                <a:rPr lang="nb-NO" sz="2400" dirty="0" err="1"/>
                <a:t>metrics</a:t>
              </a:r>
              <a:r>
                <a:rPr lang="nb-NO" sz="2400" dirty="0"/>
                <a:t> </a:t>
              </a:r>
              <a:r>
                <a:rPr lang="nb-NO" sz="2400" dirty="0" err="1"/>
                <a:t>that</a:t>
              </a:r>
              <a:r>
                <a:rPr lang="nb-NO" sz="2400" dirty="0"/>
                <a:t>:</a:t>
              </a: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nb-NO" sz="2400" dirty="0" err="1"/>
                <a:t>Distinguish</a:t>
              </a:r>
              <a:r>
                <a:rPr lang="nb-NO" sz="2400" dirty="0"/>
                <a:t> </a:t>
              </a:r>
              <a:r>
                <a:rPr lang="nb-NO" sz="2400" dirty="0" err="1"/>
                <a:t>between</a:t>
              </a:r>
              <a:r>
                <a:rPr lang="nb-NO" sz="2400" dirty="0"/>
                <a:t> </a:t>
              </a:r>
              <a:r>
                <a:rPr lang="nb-NO" sz="2400" dirty="0" err="1"/>
                <a:t>direct</a:t>
              </a:r>
              <a:r>
                <a:rPr lang="nb-NO" sz="2400" dirty="0"/>
                <a:t> and </a:t>
              </a:r>
              <a:r>
                <a:rPr lang="nb-NO" sz="2400" dirty="0" err="1"/>
                <a:t>indirect</a:t>
              </a:r>
              <a:r>
                <a:rPr lang="nb-NO" sz="2400" dirty="0"/>
                <a:t> </a:t>
              </a:r>
              <a:r>
                <a:rPr lang="nb-NO" sz="2400" dirty="0" err="1"/>
                <a:t>identifiers</a:t>
              </a:r>
              <a:endParaRPr lang="nb-NO" sz="2400" dirty="0"/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nb-NO" sz="2400" dirty="0" err="1"/>
                <a:t>Operate</a:t>
              </a:r>
              <a:r>
                <a:rPr lang="nb-NO" sz="2400" dirty="0"/>
                <a:t> at </a:t>
              </a:r>
              <a:r>
                <a:rPr lang="nb-NO" sz="2400" dirty="0" err="1"/>
                <a:t>the</a:t>
              </a:r>
              <a:r>
                <a:rPr lang="nb-NO" sz="2400" dirty="0"/>
                <a:t> </a:t>
              </a:r>
              <a:r>
                <a:rPr lang="nb-NO" sz="2400" dirty="0" err="1"/>
                <a:t>level</a:t>
              </a:r>
              <a:r>
                <a:rPr lang="nb-NO" sz="2400" dirty="0"/>
                <a:t> </a:t>
              </a:r>
              <a:r>
                <a:rPr lang="nb-NO" sz="2400" dirty="0" err="1"/>
                <a:t>of</a:t>
              </a:r>
              <a:r>
                <a:rPr lang="nb-NO" sz="2400" dirty="0"/>
                <a:t> </a:t>
              </a:r>
              <a:r>
                <a:rPr lang="nb-NO" sz="2400" i="1" dirty="0" err="1"/>
                <a:t>entities</a:t>
              </a:r>
              <a:r>
                <a:rPr lang="nb-NO" sz="2400" dirty="0"/>
                <a:t>, not mentions</a:t>
              </a: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nb-NO" sz="2400" dirty="0" err="1"/>
                <a:t>Perform</a:t>
              </a:r>
              <a:r>
                <a:rPr lang="nb-NO" sz="2400" dirty="0"/>
                <a:t> a </a:t>
              </a:r>
              <a:r>
                <a:rPr lang="nb-NO" sz="2400" i="1" dirty="0"/>
                <a:t>micro-</a:t>
              </a:r>
              <a:r>
                <a:rPr lang="nb-NO" sz="2400" i="1" dirty="0" err="1"/>
                <a:t>average</a:t>
              </a:r>
              <a:r>
                <a:rPr lang="nb-NO" sz="2400" dirty="0"/>
                <a:t> over </a:t>
              </a:r>
              <a:r>
                <a:rPr lang="nb-NO" sz="2400" dirty="0" err="1"/>
                <a:t>several</a:t>
              </a:r>
              <a:r>
                <a:rPr lang="nb-NO" sz="2400" dirty="0"/>
                <a:t> </a:t>
              </a:r>
              <a:r>
                <a:rPr lang="nb-NO" sz="2400" dirty="0" err="1"/>
                <a:t>annotators</a:t>
              </a:r>
              <a:endParaRPr lang="nb-NO" sz="2400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7BB514D-2E38-163E-A631-AC103BB02A09}"/>
                </a:ext>
              </a:extLst>
            </p:cNvPr>
            <p:cNvSpPr/>
            <p:nvPr/>
          </p:nvSpPr>
          <p:spPr>
            <a:xfrm>
              <a:off x="2499360" y="4543224"/>
              <a:ext cx="7717536" cy="1985160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035C4563-6818-CBEA-CA3F-071AAFAB84DE}"/>
                </a:ext>
              </a:extLst>
            </p:cNvPr>
            <p:cNvSpPr/>
            <p:nvPr/>
          </p:nvSpPr>
          <p:spPr>
            <a:xfrm>
              <a:off x="944880" y="5333999"/>
              <a:ext cx="1292352" cy="3298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49390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E24B94-9191-CE44-B3B5-482FB883D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Privacy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0CD2A1C-2D47-1E40-BE96-9A5866914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8047"/>
            <a:ext cx="10777780" cy="497482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GB" noProof="0" dirty="0"/>
              <a:t>= a fundamental </a:t>
            </a:r>
            <a:r>
              <a:rPr lang="en-GB" b="1" noProof="0" dirty="0"/>
              <a:t>human right</a:t>
            </a:r>
            <a:r>
              <a:rPr lang="en-GB" noProof="0" dirty="0"/>
              <a:t>:</a:t>
            </a:r>
          </a:p>
          <a:p>
            <a:pPr>
              <a:spcBef>
                <a:spcPts val="1800"/>
              </a:spcBef>
            </a:pPr>
            <a:endParaRPr lang="en-GB" sz="4800" noProof="0" dirty="0"/>
          </a:p>
          <a:p>
            <a:pPr>
              <a:spcBef>
                <a:spcPts val="1800"/>
              </a:spcBef>
            </a:pPr>
            <a:endParaRPr lang="en-GB" noProof="0" dirty="0"/>
          </a:p>
          <a:p>
            <a:pPr marL="0" indent="0">
              <a:spcBef>
                <a:spcPts val="1800"/>
              </a:spcBef>
              <a:buNone/>
            </a:pPr>
            <a:endParaRPr lang="en-GB" sz="1200" noProof="0" dirty="0"/>
          </a:p>
          <a:p>
            <a:pPr marL="0" indent="0">
              <a:spcBef>
                <a:spcPts val="1800"/>
              </a:spcBef>
              <a:buNone/>
            </a:pPr>
            <a:endParaRPr lang="en-GB" sz="1200" noProof="0" dirty="0"/>
          </a:p>
          <a:p>
            <a:pPr>
              <a:spcBef>
                <a:spcPts val="1800"/>
              </a:spcBef>
            </a:pPr>
            <a:r>
              <a:rPr lang="en-GB" noProof="0" dirty="0"/>
              <a:t>Protected through various national and international legal frameworks (such as GDPR in Europe)</a:t>
            </a:r>
          </a:p>
          <a:p>
            <a:pPr>
              <a:spcBef>
                <a:spcPts val="1800"/>
              </a:spcBef>
            </a:pPr>
            <a:r>
              <a:rPr lang="en-GB" noProof="0" dirty="0"/>
              <a:t>Common definition: ability of individuals, groups or organisations to </a:t>
            </a:r>
            <a:r>
              <a:rPr lang="en-GB" i="1" noProof="0" dirty="0"/>
              <a:t>seclude information about themselves </a:t>
            </a:r>
            <a:r>
              <a:rPr lang="en-GB" noProof="0" dirty="0"/>
              <a:t>selectively (Westin, 1967)</a:t>
            </a:r>
          </a:p>
          <a:p>
            <a:pPr>
              <a:spcBef>
                <a:spcPts val="1800"/>
              </a:spcBef>
            </a:pPr>
            <a:endParaRPr lang="en-GB" noProof="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08A26CA-3F5B-984A-94E0-5A298C4E3FE0}"/>
              </a:ext>
            </a:extLst>
          </p:cNvPr>
          <p:cNvSpPr/>
          <p:nvPr/>
        </p:nvSpPr>
        <p:spPr>
          <a:xfrm>
            <a:off x="1901077" y="2274660"/>
            <a:ext cx="8034775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2000">
                <a:cs typeface="Arial" panose="020B0604020202020204" pitchFamily="34" charset="0"/>
              </a:rPr>
              <a:t>No one shall be subjected to arbitrary interference with his privacy, family, home or correspondence, nor to attacks upon his honour and reputation. </a:t>
            </a:r>
          </a:p>
          <a:p>
            <a:r>
              <a:rPr lang="en-GB" sz="2000">
                <a:cs typeface="Arial" panose="020B0604020202020204" pitchFamily="34" charset="0"/>
              </a:rPr>
              <a:t>Everyone has the right to the protection of the law against such interference or attacks.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AECB49C-9550-C94B-9753-92BFE7AA2EB3}"/>
              </a:ext>
            </a:extLst>
          </p:cNvPr>
          <p:cNvSpPr txBox="1"/>
          <p:nvPr/>
        </p:nvSpPr>
        <p:spPr>
          <a:xfrm>
            <a:off x="1919931" y="3708283"/>
            <a:ext cx="7879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United Nations </a:t>
            </a:r>
            <a:r>
              <a:rPr lang="nb-NO" sz="2000" dirty="0" err="1"/>
              <a:t>Declaration</a:t>
            </a:r>
            <a:r>
              <a:rPr lang="nb-NO" sz="2000" dirty="0"/>
              <a:t> </a:t>
            </a:r>
            <a:r>
              <a:rPr lang="nb-NO" sz="2000" dirty="0" err="1"/>
              <a:t>of</a:t>
            </a:r>
            <a:r>
              <a:rPr lang="nb-NO" sz="2000" dirty="0"/>
              <a:t> Human Rights, 1948, </a:t>
            </a:r>
            <a:r>
              <a:rPr lang="nb-NO" sz="2000" dirty="0" err="1"/>
              <a:t>Article</a:t>
            </a:r>
            <a:r>
              <a:rPr lang="nb-NO" sz="2000" dirty="0"/>
              <a:t> 12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605FEED-201C-6743-92E1-E5616997F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8889" y="278475"/>
            <a:ext cx="1498862" cy="149886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D03202A-4427-2269-D6DB-103AC7FEB629}"/>
              </a:ext>
            </a:extLst>
          </p:cNvPr>
          <p:cNvSpPr/>
          <p:nvPr/>
        </p:nvSpPr>
        <p:spPr>
          <a:xfrm>
            <a:off x="1725105" y="2196445"/>
            <a:ext cx="8210747" cy="14988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059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ED0DBDA-8764-4A13-41BF-592C237BE243}"/>
              </a:ext>
            </a:extLst>
          </p:cNvPr>
          <p:cNvSpPr/>
          <p:nvPr/>
        </p:nvSpPr>
        <p:spPr>
          <a:xfrm>
            <a:off x="622169" y="5429839"/>
            <a:ext cx="10515600" cy="1063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2B616F8-C629-F14F-B223-08C8F32D3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Evaluation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72FCDC-9FEF-6667-57C9-962E97E17033}"/>
              </a:ext>
            </a:extLst>
          </p:cNvPr>
          <p:cNvGrpSpPr/>
          <p:nvPr/>
        </p:nvGrpSpPr>
        <p:grpSpPr>
          <a:xfrm>
            <a:off x="1132030" y="1423449"/>
            <a:ext cx="9691939" cy="3654761"/>
            <a:chOff x="1403403" y="1502031"/>
            <a:chExt cx="9137799" cy="3250468"/>
          </a:xfrm>
        </p:grpSpPr>
        <p:pic>
          <p:nvPicPr>
            <p:cNvPr id="4" name="Bilde 3">
              <a:extLst>
                <a:ext uri="{FF2B5EF4-FFF2-40B4-BE49-F238E27FC236}">
                  <a16:creationId xmlns:a16="http://schemas.microsoft.com/office/drawing/2014/main" id="{9BB2E5F2-D790-4749-9E25-7602CCB68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0243" y="1502031"/>
              <a:ext cx="8640959" cy="1766501"/>
            </a:xfrm>
            <a:prstGeom prst="rect">
              <a:avLst/>
            </a:prstGeom>
          </p:spPr>
        </p:pic>
        <p:sp>
          <p:nvSpPr>
            <p:cNvPr id="7" name="TekstSylinder 6">
              <a:extLst>
                <a:ext uri="{FF2B5EF4-FFF2-40B4-BE49-F238E27FC236}">
                  <a16:creationId xmlns:a16="http://schemas.microsoft.com/office/drawing/2014/main" id="{01B8C472-CE15-B949-93F9-82EF1C0F1FD8}"/>
                </a:ext>
              </a:extLst>
            </p:cNvPr>
            <p:cNvSpPr txBox="1"/>
            <p:nvPr/>
          </p:nvSpPr>
          <p:spPr>
            <a:xfrm>
              <a:off x="1403403" y="3574823"/>
              <a:ext cx="2398946" cy="665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133" dirty="0" err="1"/>
                <a:t>Recall</a:t>
              </a:r>
              <a:r>
                <a:rPr lang="nb-NO" sz="2133" dirty="0"/>
                <a:t> </a:t>
              </a:r>
              <a:r>
                <a:rPr lang="nb-NO" sz="2133" dirty="0" err="1"/>
                <a:t>on</a:t>
              </a:r>
              <a:r>
                <a:rPr lang="nb-NO" sz="2133" dirty="0"/>
                <a:t> all personal </a:t>
              </a:r>
              <a:r>
                <a:rPr lang="nb-NO" sz="2133" dirty="0" err="1"/>
                <a:t>identifiers</a:t>
              </a:r>
              <a:endParaRPr lang="nb-NO" sz="2133" dirty="0"/>
            </a:p>
          </p:txBody>
        </p:sp>
        <p:sp>
          <p:nvSpPr>
            <p:cNvPr id="8" name="TekstSylinder 7">
              <a:extLst>
                <a:ext uri="{FF2B5EF4-FFF2-40B4-BE49-F238E27FC236}">
                  <a16:creationId xmlns:a16="http://schemas.microsoft.com/office/drawing/2014/main" id="{6CF3F01E-7104-C141-9586-C1B0D4CE495B}"/>
                </a:ext>
              </a:extLst>
            </p:cNvPr>
            <p:cNvSpPr txBox="1"/>
            <p:nvPr/>
          </p:nvSpPr>
          <p:spPr>
            <a:xfrm>
              <a:off x="1403403" y="4378458"/>
              <a:ext cx="4172254" cy="374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133" dirty="0" err="1"/>
                <a:t>Entity-level</a:t>
              </a:r>
              <a:r>
                <a:rPr lang="nb-NO" sz="2133" dirty="0"/>
                <a:t> </a:t>
              </a:r>
              <a:r>
                <a:rPr lang="nb-NO" sz="2133" dirty="0" err="1"/>
                <a:t>recall</a:t>
              </a:r>
              <a:r>
                <a:rPr lang="nb-NO" sz="2133" dirty="0"/>
                <a:t> </a:t>
              </a:r>
              <a:r>
                <a:rPr lang="nb-NO" sz="2133" dirty="0" err="1"/>
                <a:t>on</a:t>
              </a:r>
              <a:r>
                <a:rPr lang="nb-NO" sz="2133" dirty="0"/>
                <a:t> </a:t>
              </a:r>
              <a:r>
                <a:rPr lang="nb-NO" sz="2133" i="1" dirty="0" err="1"/>
                <a:t>direct</a:t>
              </a:r>
              <a:r>
                <a:rPr lang="nb-NO" sz="2133" dirty="0"/>
                <a:t> </a:t>
              </a:r>
              <a:r>
                <a:rPr lang="nb-NO" sz="2133" dirty="0" err="1"/>
                <a:t>identifiers</a:t>
              </a:r>
              <a:endParaRPr lang="nb-NO" sz="2133" dirty="0"/>
            </a:p>
          </p:txBody>
        </p: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515DD5FE-E9D9-DA4B-A033-D1B3262E5C2B}"/>
                </a:ext>
              </a:extLst>
            </p:cNvPr>
            <p:cNvSpPr txBox="1"/>
            <p:nvPr/>
          </p:nvSpPr>
          <p:spPr>
            <a:xfrm>
              <a:off x="5532163" y="3993816"/>
              <a:ext cx="4320032" cy="374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133" dirty="0" err="1"/>
                <a:t>Entity-level</a:t>
              </a:r>
              <a:r>
                <a:rPr lang="nb-NO" sz="2133" dirty="0"/>
                <a:t> </a:t>
              </a:r>
              <a:r>
                <a:rPr lang="nb-NO" sz="2133" dirty="0" err="1"/>
                <a:t>recall</a:t>
              </a:r>
              <a:r>
                <a:rPr lang="nb-NO" sz="2133" dirty="0"/>
                <a:t> </a:t>
              </a:r>
              <a:r>
                <a:rPr lang="nb-NO" sz="2133" dirty="0" err="1"/>
                <a:t>on</a:t>
              </a:r>
              <a:r>
                <a:rPr lang="nb-NO" sz="2133" dirty="0"/>
                <a:t> </a:t>
              </a:r>
              <a:r>
                <a:rPr lang="nb-NO" sz="2133" i="1" dirty="0" err="1"/>
                <a:t>quasi</a:t>
              </a:r>
              <a:r>
                <a:rPr lang="nb-NO" sz="2133" dirty="0"/>
                <a:t> </a:t>
              </a:r>
              <a:r>
                <a:rPr lang="nb-NO" sz="2133" dirty="0" err="1"/>
                <a:t>identifiers</a:t>
              </a:r>
              <a:endParaRPr lang="nb-NO" sz="2133" dirty="0"/>
            </a:p>
          </p:txBody>
        </p:sp>
        <p:sp>
          <p:nvSpPr>
            <p:cNvPr id="10" name="TekstSylinder 9">
              <a:extLst>
                <a:ext uri="{FF2B5EF4-FFF2-40B4-BE49-F238E27FC236}">
                  <a16:creationId xmlns:a16="http://schemas.microsoft.com/office/drawing/2014/main" id="{65FDE86A-A26D-584F-897D-BCC9882E06A7}"/>
                </a:ext>
              </a:extLst>
            </p:cNvPr>
            <p:cNvSpPr txBox="1"/>
            <p:nvPr/>
          </p:nvSpPr>
          <p:spPr>
            <a:xfrm>
              <a:off x="6146307" y="3349386"/>
              <a:ext cx="4115748" cy="374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133" dirty="0"/>
                <a:t>Precision </a:t>
              </a:r>
              <a:r>
                <a:rPr lang="nb-NO" sz="2133" dirty="0" err="1"/>
                <a:t>on</a:t>
              </a:r>
              <a:r>
                <a:rPr lang="nb-NO" sz="2133" dirty="0"/>
                <a:t> all personal </a:t>
              </a:r>
              <a:r>
                <a:rPr lang="nb-NO" sz="2133" dirty="0" err="1"/>
                <a:t>identifiers</a:t>
              </a:r>
              <a:endParaRPr lang="nb-NO" sz="2133" dirty="0"/>
            </a:p>
          </p:txBody>
        </p:sp>
        <p:sp>
          <p:nvSpPr>
            <p:cNvPr id="11" name="TekstSylinder 10">
              <a:extLst>
                <a:ext uri="{FF2B5EF4-FFF2-40B4-BE49-F238E27FC236}">
                  <a16:creationId xmlns:a16="http://schemas.microsoft.com/office/drawing/2014/main" id="{F53858FB-BC65-6C42-A2ED-92C7BDE60730}"/>
                </a:ext>
              </a:extLst>
            </p:cNvPr>
            <p:cNvSpPr txBox="1"/>
            <p:nvPr/>
          </p:nvSpPr>
          <p:spPr>
            <a:xfrm>
              <a:off x="8001343" y="2153485"/>
              <a:ext cx="2265526" cy="665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133" dirty="0" err="1"/>
                <a:t>Weighted</a:t>
              </a:r>
              <a:r>
                <a:rPr lang="nb-NO" sz="2133" dirty="0"/>
                <a:t> </a:t>
              </a:r>
              <a:r>
                <a:rPr lang="nb-NO" sz="2133" dirty="0" err="1"/>
                <a:t>precision</a:t>
              </a:r>
              <a:r>
                <a:rPr lang="nb-NO" sz="2133" dirty="0"/>
                <a:t> </a:t>
              </a:r>
              <a:r>
                <a:rPr lang="nb-NO" sz="2133" dirty="0" err="1"/>
                <a:t>on</a:t>
              </a:r>
              <a:r>
                <a:rPr lang="nb-NO" sz="2133" dirty="0"/>
                <a:t> all </a:t>
              </a:r>
              <a:r>
                <a:rPr lang="nb-NO" sz="2133" dirty="0" err="1"/>
                <a:t>identifiers</a:t>
              </a:r>
              <a:endParaRPr lang="nb-NO" sz="2133" dirty="0"/>
            </a:p>
          </p:txBody>
        </p:sp>
        <p:cxnSp>
          <p:nvCxnSpPr>
            <p:cNvPr id="13" name="Rett pil 12">
              <a:extLst>
                <a:ext uri="{FF2B5EF4-FFF2-40B4-BE49-F238E27FC236}">
                  <a16:creationId xmlns:a16="http://schemas.microsoft.com/office/drawing/2014/main" id="{03870D02-C96C-EE4B-B5EE-89688838EC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11578" y="2555444"/>
              <a:ext cx="409652" cy="10340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pil 14">
              <a:extLst>
                <a:ext uri="{FF2B5EF4-FFF2-40B4-BE49-F238E27FC236}">
                  <a16:creationId xmlns:a16="http://schemas.microsoft.com/office/drawing/2014/main" id="{895FCA8F-EE00-A84A-B620-772423A61FE8}"/>
                </a:ext>
              </a:extLst>
            </p:cNvPr>
            <p:cNvCxnSpPr>
              <a:cxnSpLocks/>
            </p:cNvCxnSpPr>
            <p:nvPr/>
          </p:nvCxnSpPr>
          <p:spPr>
            <a:xfrm>
              <a:off x="4011300" y="2555443"/>
              <a:ext cx="575513" cy="18645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pil 16">
              <a:extLst>
                <a:ext uri="{FF2B5EF4-FFF2-40B4-BE49-F238E27FC236}">
                  <a16:creationId xmlns:a16="http://schemas.microsoft.com/office/drawing/2014/main" id="{47CA064F-2660-D74C-A463-1B428CC9AAF7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4796064" y="2543335"/>
              <a:ext cx="736099" cy="16375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pil 18">
              <a:extLst>
                <a:ext uri="{FF2B5EF4-FFF2-40B4-BE49-F238E27FC236}">
                  <a16:creationId xmlns:a16="http://schemas.microsoft.com/office/drawing/2014/main" id="{C09FC268-9422-4043-A0F2-08887EC31194}"/>
                </a:ext>
              </a:extLst>
            </p:cNvPr>
            <p:cNvCxnSpPr>
              <a:cxnSpLocks/>
            </p:cNvCxnSpPr>
            <p:nvPr/>
          </p:nvCxnSpPr>
          <p:spPr>
            <a:xfrm>
              <a:off x="5532163" y="2555443"/>
              <a:ext cx="688559" cy="8735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tt pil 20">
              <a:extLst>
                <a:ext uri="{FF2B5EF4-FFF2-40B4-BE49-F238E27FC236}">
                  <a16:creationId xmlns:a16="http://schemas.microsoft.com/office/drawing/2014/main" id="{7D5CF892-B593-0543-B5BD-F4DD2E92E3AD}"/>
                </a:ext>
              </a:extLst>
            </p:cNvPr>
            <p:cNvCxnSpPr>
              <a:cxnSpLocks/>
            </p:cNvCxnSpPr>
            <p:nvPr/>
          </p:nvCxnSpPr>
          <p:spPr>
            <a:xfrm>
              <a:off x="6564795" y="2385281"/>
              <a:ext cx="14843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83741EC-B28A-7BE9-7567-AE4DB68DF847}"/>
              </a:ext>
            </a:extLst>
          </p:cNvPr>
          <p:cNvSpPr txBox="1"/>
          <p:nvPr/>
        </p:nvSpPr>
        <p:spPr>
          <a:xfrm>
            <a:off x="838200" y="5517197"/>
            <a:ext cx="10624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Fine-tuned neural language models can catch most direct identifiers, but still struggle on some quasi-identifiers (especially text spans of type DEM and MISC)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752017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2F6C9-E7B6-4708-BC24-295AFB9B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Sanitization with explicit risk measures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E7C37-3968-4E4D-B0BD-EB9163AE1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690" y="1627894"/>
            <a:ext cx="8640957" cy="4546601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b="1" dirty="0"/>
              <a:t>Step 1 </a:t>
            </a:r>
            <a:r>
              <a:rPr lang="en-US" dirty="0"/>
              <a:t>: privacy-enhanced entity recognition</a:t>
            </a:r>
          </a:p>
          <a:p>
            <a:pPr lvl="1">
              <a:spcBef>
                <a:spcPts val="1200"/>
              </a:spcBef>
            </a:pPr>
            <a:r>
              <a:rPr lang="en-US" sz="2800" dirty="0"/>
              <a:t>Named entity recognition + </a:t>
            </a:r>
            <a:r>
              <a:rPr lang="en-US" sz="2800" dirty="0" err="1"/>
              <a:t>Wikidata</a:t>
            </a:r>
            <a:r>
              <a:rPr lang="en-US" sz="2800" dirty="0"/>
              <a:t> properties                                  associated with human individuals</a:t>
            </a:r>
          </a:p>
          <a:p>
            <a:pPr>
              <a:spcBef>
                <a:spcPts val="1800"/>
              </a:spcBef>
            </a:pPr>
            <a:r>
              <a:rPr lang="en-US" b="1" dirty="0"/>
              <a:t>Step 2</a:t>
            </a:r>
            <a:r>
              <a:rPr lang="en-US" dirty="0"/>
              <a:t>: privacy risk measures</a:t>
            </a:r>
          </a:p>
          <a:p>
            <a:pPr lvl="1">
              <a:spcBef>
                <a:spcPts val="1200"/>
              </a:spcBef>
            </a:pPr>
            <a:r>
              <a:rPr lang="en-US" sz="2800" dirty="0"/>
              <a:t>Neural language models + Web search</a:t>
            </a:r>
          </a:p>
          <a:p>
            <a:pPr>
              <a:spcBef>
                <a:spcPts val="1800"/>
              </a:spcBef>
            </a:pPr>
            <a:r>
              <a:rPr lang="nb-NO" b="1" dirty="0" err="1"/>
              <a:t>Step</a:t>
            </a:r>
            <a:r>
              <a:rPr lang="nb-NO" b="1" dirty="0"/>
              <a:t> 3</a:t>
            </a:r>
            <a:r>
              <a:rPr lang="nb-NO" dirty="0"/>
              <a:t>: </a:t>
            </a:r>
            <a:r>
              <a:rPr lang="nb-NO" dirty="0" err="1"/>
              <a:t>optimization</a:t>
            </a:r>
            <a:endParaRPr lang="nb-NO" dirty="0"/>
          </a:p>
          <a:p>
            <a:pPr lvl="1">
              <a:spcBef>
                <a:spcPts val="1200"/>
              </a:spcBef>
            </a:pPr>
            <a:r>
              <a:rPr lang="nb-NO" sz="2800" dirty="0" err="1"/>
              <a:t>Search</a:t>
            </a:r>
            <a:r>
              <a:rPr lang="nb-NO" sz="2800" dirty="0"/>
              <a:t> for </a:t>
            </a:r>
            <a:r>
              <a:rPr lang="nb-NO" sz="2800" dirty="0" err="1"/>
              <a:t>solution</a:t>
            </a:r>
            <a:r>
              <a:rPr lang="nb-NO" sz="2800" dirty="0"/>
              <a:t> </a:t>
            </a:r>
            <a:r>
              <a:rPr lang="nb-NO" sz="2800" dirty="0" err="1"/>
              <a:t>that</a:t>
            </a:r>
            <a:r>
              <a:rPr lang="nb-NO" sz="2800" dirty="0"/>
              <a:t> </a:t>
            </a:r>
            <a:r>
              <a:rPr lang="nb-NO" sz="2800" dirty="0" err="1"/>
              <a:t>keep</a:t>
            </a:r>
            <a:r>
              <a:rPr lang="nb-NO" sz="2800" dirty="0"/>
              <a:t> </a:t>
            </a:r>
            <a:r>
              <a:rPr lang="nb-NO" sz="2800" dirty="0" err="1"/>
              <a:t>privacy</a:t>
            </a:r>
            <a:r>
              <a:rPr lang="nb-NO" sz="2800" dirty="0"/>
              <a:t> risk </a:t>
            </a:r>
            <a:r>
              <a:rPr lang="nb-NO" sz="2800" dirty="0" err="1"/>
              <a:t>below</a:t>
            </a:r>
            <a:r>
              <a:rPr lang="nb-NO" sz="2800" dirty="0"/>
              <a:t> a </a:t>
            </a:r>
            <a:r>
              <a:rPr lang="nb-NO" sz="2800" dirty="0" err="1"/>
              <a:t>threshold</a:t>
            </a:r>
            <a:r>
              <a:rPr lang="nb-NO" sz="2800" dirty="0"/>
              <a:t>, </a:t>
            </a:r>
            <a:r>
              <a:rPr lang="nb-NO" sz="2800" dirty="0" err="1"/>
              <a:t>but</a:t>
            </a:r>
            <a:r>
              <a:rPr lang="nb-NO" sz="2800" dirty="0"/>
              <a:t> </a:t>
            </a:r>
            <a:r>
              <a:rPr lang="nb-NO" sz="2800" dirty="0" err="1"/>
              <a:t>retain</a:t>
            </a:r>
            <a:r>
              <a:rPr lang="nb-NO" sz="2800" dirty="0"/>
              <a:t> as </a:t>
            </a:r>
            <a:r>
              <a:rPr lang="nb-NO" sz="2800" dirty="0" err="1"/>
              <a:t>much</a:t>
            </a:r>
            <a:r>
              <a:rPr lang="nb-NO" sz="2800" dirty="0"/>
              <a:t> </a:t>
            </a:r>
            <a:r>
              <a:rPr lang="nb-NO" sz="2800" dirty="0" err="1"/>
              <a:t>content</a:t>
            </a:r>
            <a:r>
              <a:rPr lang="nb-NO" sz="2800" dirty="0"/>
              <a:t> as </a:t>
            </a:r>
            <a:r>
              <a:rPr lang="nb-NO" sz="2800" dirty="0" err="1"/>
              <a:t>possible</a:t>
            </a:r>
            <a:endParaRPr lang="nb-NO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C4BB49-E029-4EF1-8DEA-A759EBE23D67}"/>
              </a:ext>
            </a:extLst>
          </p:cNvPr>
          <p:cNvSpPr txBox="1"/>
          <p:nvPr/>
        </p:nvSpPr>
        <p:spPr>
          <a:xfrm>
            <a:off x="3852672" y="6010824"/>
            <a:ext cx="75011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Anthi Papadopoulou, Yunhao Yu, Pierre Lison and Lilja Øvrelid, «</a:t>
            </a:r>
            <a:r>
              <a:rPr lang="nb-NO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Neural </a:t>
            </a:r>
            <a:r>
              <a:rPr lang="nb-NO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Text</a:t>
            </a:r>
            <a:r>
              <a:rPr lang="nb-NO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b-NO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Sanitization</a:t>
            </a:r>
            <a:r>
              <a:rPr lang="nb-NO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b-NO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with</a:t>
            </a:r>
            <a:r>
              <a:rPr lang="nb-NO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b-NO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Explicit</a:t>
            </a:r>
            <a:r>
              <a:rPr lang="nb-NO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b-NO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Measures</a:t>
            </a:r>
            <a:r>
              <a:rPr lang="nb-NO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b-NO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nb-NO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b-NO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Privacy</a:t>
            </a:r>
            <a:r>
              <a:rPr lang="nb-NO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Risk</a:t>
            </a:r>
            <a:r>
              <a:rPr lang="nb-NO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», AACL 2022.</a:t>
            </a:r>
            <a:br>
              <a:rPr lang="nb-NO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b-NO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1E7C97-E185-4063-952A-4F2F00830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706" y="2434433"/>
            <a:ext cx="1989133" cy="198913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F75754F-61B5-48C3-9836-F5BA2747416E}"/>
              </a:ext>
            </a:extLst>
          </p:cNvPr>
          <p:cNvGrpSpPr/>
          <p:nvPr/>
        </p:nvGrpSpPr>
        <p:grpSpPr>
          <a:xfrm>
            <a:off x="10424040" y="3502100"/>
            <a:ext cx="879272" cy="621383"/>
            <a:chOff x="5508463" y="3158916"/>
            <a:chExt cx="659454" cy="46603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A4D9DF9-9FA5-438B-A841-612D9F92D195}"/>
                </a:ext>
              </a:extLst>
            </p:cNvPr>
            <p:cNvSpPr/>
            <p:nvPr/>
          </p:nvSpPr>
          <p:spPr bwMode="auto">
            <a:xfrm>
              <a:off x="5782162" y="3158916"/>
              <a:ext cx="385755" cy="102860"/>
            </a:xfrm>
            <a:prstGeom prst="rect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endParaRPr lang="en-GB" sz="2000">
                <a:latin typeface="Arial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AD9180-BB66-4CC9-B6AD-419A94AF533D}"/>
                </a:ext>
              </a:extLst>
            </p:cNvPr>
            <p:cNvSpPr/>
            <p:nvPr/>
          </p:nvSpPr>
          <p:spPr bwMode="auto">
            <a:xfrm>
              <a:off x="5508463" y="3377303"/>
              <a:ext cx="301005" cy="112086"/>
            </a:xfrm>
            <a:prstGeom prst="rect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endParaRPr lang="en-GB" sz="2000">
                <a:latin typeface="Arial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744DF19-EA23-4104-BD87-894A3B6E3B77}"/>
                </a:ext>
              </a:extLst>
            </p:cNvPr>
            <p:cNvSpPr/>
            <p:nvPr/>
          </p:nvSpPr>
          <p:spPr bwMode="auto">
            <a:xfrm>
              <a:off x="5782162" y="3505891"/>
              <a:ext cx="150502" cy="119062"/>
            </a:xfrm>
            <a:prstGeom prst="rect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endParaRPr lang="en-GB" sz="2000">
                <a:latin typeface="Arial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30CFF51-8FC1-4B47-9F9F-27CC49FD5A75}"/>
                </a:ext>
              </a:extLst>
            </p:cNvPr>
            <p:cNvSpPr/>
            <p:nvPr/>
          </p:nvSpPr>
          <p:spPr bwMode="auto">
            <a:xfrm>
              <a:off x="5965514" y="3377303"/>
              <a:ext cx="150502" cy="119062"/>
            </a:xfrm>
            <a:prstGeom prst="rect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endParaRPr lang="en-GB" sz="2000">
                <a:latin typeface="Arial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148AEB-8B05-465D-8973-3AB858176A18}"/>
              </a:ext>
            </a:extLst>
          </p:cNvPr>
          <p:cNvGrpSpPr/>
          <p:nvPr/>
        </p:nvGrpSpPr>
        <p:grpSpPr>
          <a:xfrm>
            <a:off x="10432502" y="3502099"/>
            <a:ext cx="870811" cy="616269"/>
            <a:chOff x="5514809" y="3158916"/>
            <a:chExt cx="653108" cy="46220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D392C44-2C3D-44A7-A67B-017AC17DAD2D}"/>
                </a:ext>
              </a:extLst>
            </p:cNvPr>
            <p:cNvSpPr/>
            <p:nvPr/>
          </p:nvSpPr>
          <p:spPr>
            <a:xfrm>
              <a:off x="5782162" y="3158916"/>
              <a:ext cx="385755" cy="1028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40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7A36E5C-2A58-4153-BBAD-63FA64608CE5}"/>
                </a:ext>
              </a:extLst>
            </p:cNvPr>
            <p:cNvSpPr/>
            <p:nvPr/>
          </p:nvSpPr>
          <p:spPr>
            <a:xfrm>
              <a:off x="5514809" y="3377294"/>
              <a:ext cx="294660" cy="809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40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E5417FF-AEFE-4EA6-9666-89062704D363}"/>
                </a:ext>
              </a:extLst>
            </p:cNvPr>
            <p:cNvSpPr/>
            <p:nvPr/>
          </p:nvSpPr>
          <p:spPr>
            <a:xfrm>
              <a:off x="5782163" y="3502056"/>
              <a:ext cx="150501" cy="1190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4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B5CC901-8F38-9909-EFDC-BA41DF24CF86}"/>
              </a:ext>
            </a:extLst>
          </p:cNvPr>
          <p:cNvGrpSpPr/>
          <p:nvPr/>
        </p:nvGrpSpPr>
        <p:grpSpPr>
          <a:xfrm>
            <a:off x="8339667" y="3143024"/>
            <a:ext cx="2429604" cy="1242472"/>
            <a:chOff x="8339667" y="3143024"/>
            <a:chExt cx="2429604" cy="124247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89684EE-0286-491E-816D-0904825A2BE6}"/>
                </a:ext>
              </a:extLst>
            </p:cNvPr>
            <p:cNvSpPr txBox="1"/>
            <p:nvPr/>
          </p:nvSpPr>
          <p:spPr>
            <a:xfrm>
              <a:off x="8339667" y="3143024"/>
              <a:ext cx="1447800" cy="420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dirty="0"/>
                <a:t>High risk</a:t>
              </a:r>
              <a:endParaRPr lang="nb-NO" sz="2133" dirty="0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993A6C8-41FC-4E16-85CE-4AEC74DF9A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39648" y="4083155"/>
              <a:ext cx="1229623" cy="83419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B54F60D-62B2-48E3-802D-2B7A77A34D68}"/>
                </a:ext>
              </a:extLst>
            </p:cNvPr>
            <p:cNvCxnSpPr>
              <a:cxnSpLocks/>
            </p:cNvCxnSpPr>
            <p:nvPr/>
          </p:nvCxnSpPr>
          <p:spPr>
            <a:xfrm>
              <a:off x="9446267" y="3380564"/>
              <a:ext cx="1323004" cy="18088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C0F3D79-812A-68D4-FB6A-04BCFB85E5AA}"/>
                </a:ext>
              </a:extLst>
            </p:cNvPr>
            <p:cNvSpPr txBox="1"/>
            <p:nvPr/>
          </p:nvSpPr>
          <p:spPr>
            <a:xfrm>
              <a:off x="8382459" y="3964931"/>
              <a:ext cx="1447800" cy="420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dirty="0"/>
                <a:t>High risk</a:t>
              </a:r>
              <a:endParaRPr lang="nb-NO" sz="2133" dirty="0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3F6AB7A-F129-45D6-6F87-57E5D4B70A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4045" y="3876967"/>
              <a:ext cx="922432" cy="24140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094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3A01C-21B2-4767-96BE-C734BED6C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Some key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2AF38-E95F-4B02-9E92-0254F0A06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54486"/>
            <a:ext cx="7185659" cy="5024546"/>
          </a:xfrm>
          <a:solidFill>
            <a:schemeClr val="bg1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b="1" noProof="0" dirty="0"/>
              <a:t>Text de-identification / sanitization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GB" sz="2133" i="1" noProof="0" dirty="0"/>
              <a:t>       Editing a text document to mask personal information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133" i="1" noProof="0" dirty="0"/>
              <a:t>      (while retaining the rest of the content)</a:t>
            </a:r>
          </a:p>
          <a:p>
            <a:pPr>
              <a:spcBef>
                <a:spcPts val="1600"/>
              </a:spcBef>
              <a:buFont typeface="Wingdings" panose="05000000000000000000" pitchFamily="2" charset="2"/>
              <a:buChar char="§"/>
            </a:pPr>
            <a:r>
              <a:rPr lang="en-GB" sz="2400" b="1" noProof="0" dirty="0"/>
              <a:t>Text obfuscation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GB" sz="2133" i="1" noProof="0" dirty="0"/>
              <a:t>       Transforming a document to conceal some sensitive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133" i="1" noProof="0" dirty="0"/>
              <a:t>       demographic attributes (e.g., gender, ethnicity)</a:t>
            </a:r>
            <a:endParaRPr lang="en-GB" sz="1867" i="1" noProof="0" dirty="0"/>
          </a:p>
          <a:p>
            <a:pPr>
              <a:spcBef>
                <a:spcPts val="1600"/>
              </a:spcBef>
              <a:buFont typeface="Wingdings" panose="05000000000000000000" pitchFamily="2" charset="2"/>
              <a:buChar char="§"/>
            </a:pPr>
            <a:r>
              <a:rPr lang="en-GB" sz="2400" b="1" noProof="0" dirty="0"/>
              <a:t>Synthetic text generation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GB" sz="2133" i="1" noProof="0" dirty="0"/>
              <a:t>       Generating new documents as “close” as possible to the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133" i="1" noProof="0" dirty="0"/>
              <a:t>       original ones (but with fictive personal data)</a:t>
            </a:r>
          </a:p>
          <a:p>
            <a:pPr>
              <a:spcBef>
                <a:spcPts val="1600"/>
              </a:spcBef>
              <a:buFont typeface="Wingdings" panose="05000000000000000000" pitchFamily="2" charset="2"/>
              <a:buChar char="§"/>
            </a:pPr>
            <a:r>
              <a:rPr lang="en-GB" sz="2400" b="1" noProof="0" dirty="0"/>
              <a:t>Training of privacy-preserving NLP models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GB" sz="2133" i="1" noProof="0" dirty="0"/>
              <a:t>        Learning machine learning models or latent vector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133" i="1" noProof="0" dirty="0"/>
              <a:t>        representations with privacy guarantees </a:t>
            </a:r>
          </a:p>
          <a:p>
            <a:pPr marL="609585" indent="-609585">
              <a:buFont typeface="+mj-lt"/>
              <a:buAutoNum type="arabicPeriod"/>
            </a:pPr>
            <a:endParaRPr lang="en-GB" sz="2400" noProof="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EA92F71-8C9E-AB5C-A436-13EDA779000A}"/>
              </a:ext>
            </a:extLst>
          </p:cNvPr>
          <p:cNvSpPr/>
          <p:nvPr/>
        </p:nvSpPr>
        <p:spPr>
          <a:xfrm>
            <a:off x="528372" y="2741196"/>
            <a:ext cx="7399569" cy="383783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054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E05C3-DA44-405E-BDAB-E67A5D6A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343"/>
            <a:ext cx="10515600" cy="1325563"/>
          </a:xfrm>
        </p:spPr>
        <p:txBody>
          <a:bodyPr/>
          <a:lstStyle/>
          <a:p>
            <a:r>
              <a:rPr lang="en-GB" noProof="0" dirty="0"/>
              <a:t>Obfuscation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22267-65A1-4C75-8556-5C0A56DE4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GB" b="1" noProof="0" dirty="0"/>
              <a:t>Task</a:t>
            </a:r>
            <a:r>
              <a:rPr lang="en-GB" noProof="0" dirty="0"/>
              <a:t>: conceal some sensitive personal attributes                                        (gender, ethnicity, sexual orientation, etc.)</a:t>
            </a:r>
          </a:p>
          <a:p>
            <a:pPr lvl="1">
              <a:spcBef>
                <a:spcPts val="1800"/>
              </a:spcBef>
            </a:pPr>
            <a:r>
              <a:rPr lang="en-GB" noProof="0" dirty="0"/>
              <a:t>Either from the text itself, or from                                                                                   </a:t>
            </a:r>
            <a:r>
              <a:rPr lang="en-GB" i="1" noProof="0" dirty="0"/>
              <a:t>latent representations</a:t>
            </a:r>
            <a:r>
              <a:rPr lang="en-GB" noProof="0" dirty="0"/>
              <a:t> derived from it</a:t>
            </a:r>
          </a:p>
          <a:p>
            <a:pPr lvl="1">
              <a:spcBef>
                <a:spcPts val="1800"/>
              </a:spcBef>
            </a:pPr>
            <a:r>
              <a:rPr lang="en-GB" noProof="0" dirty="0"/>
              <a:t>Lexical substitution                          </a:t>
            </a:r>
          </a:p>
          <a:p>
            <a:pPr lvl="1">
              <a:spcBef>
                <a:spcPts val="1800"/>
              </a:spcBef>
            </a:pPr>
            <a:r>
              <a:rPr lang="en-GB" dirty="0"/>
              <a:t>A</a:t>
            </a:r>
            <a:r>
              <a:rPr lang="en-GB" noProof="0" dirty="0" err="1"/>
              <a:t>dversarial</a:t>
            </a:r>
            <a:r>
              <a:rPr lang="en-GB" noProof="0" dirty="0"/>
              <a:t> learning                             </a:t>
            </a:r>
          </a:p>
          <a:p>
            <a:pPr lvl="1">
              <a:spcBef>
                <a:spcPts val="1800"/>
              </a:spcBef>
            </a:pPr>
            <a:r>
              <a:rPr lang="en-GB" dirty="0"/>
              <a:t>R</a:t>
            </a:r>
            <a:r>
              <a:rPr lang="en-GB" noProof="0" dirty="0" err="1"/>
              <a:t>einforcement</a:t>
            </a:r>
            <a:r>
              <a:rPr lang="en-GB" noProof="0" dirty="0"/>
              <a:t> learning                   </a:t>
            </a:r>
          </a:p>
          <a:p>
            <a:pPr lvl="1">
              <a:spcBef>
                <a:spcPts val="1800"/>
              </a:spcBef>
            </a:pPr>
            <a:r>
              <a:rPr lang="en-GB" dirty="0"/>
              <a:t>E</a:t>
            </a:r>
            <a:r>
              <a:rPr lang="en-GB" noProof="0" dirty="0" err="1"/>
              <a:t>ncryption</a:t>
            </a:r>
            <a:endParaRPr lang="en-GB" noProof="0" dirty="0"/>
          </a:p>
          <a:p>
            <a:pPr>
              <a:spcBef>
                <a:spcPts val="1800"/>
              </a:spcBef>
            </a:pPr>
            <a:r>
              <a:rPr lang="en-GB" dirty="0"/>
              <a:t>Protection against </a:t>
            </a:r>
            <a:r>
              <a:rPr lang="en-GB" i="1" dirty="0"/>
              <a:t>attribute disclosure</a:t>
            </a:r>
            <a:endParaRPr lang="en-GB" i="1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3B1367-A120-483F-AC28-95241DAAB3EF}"/>
              </a:ext>
            </a:extLst>
          </p:cNvPr>
          <p:cNvSpPr txBox="1"/>
          <p:nvPr/>
        </p:nvSpPr>
        <p:spPr>
          <a:xfrm>
            <a:off x="7338134" y="4799516"/>
            <a:ext cx="417042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Mosallanezhad</a:t>
            </a:r>
            <a:r>
              <a:rPr lang="en-GB" sz="21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(2019)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9D9DD8-D02E-44BA-923E-AB296A6062E6}"/>
              </a:ext>
            </a:extLst>
          </p:cNvPr>
          <p:cNvSpPr txBox="1"/>
          <p:nvPr/>
        </p:nvSpPr>
        <p:spPr>
          <a:xfrm>
            <a:off x="7340504" y="3773920"/>
            <a:ext cx="4170429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Elazar and Goldberg (2018)</a:t>
            </a:r>
          </a:p>
          <a:p>
            <a:r>
              <a:rPr lang="en-GB" sz="21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Friedrich et al (2019)</a:t>
            </a:r>
          </a:p>
          <a:p>
            <a:r>
              <a:rPr lang="en-GB" sz="21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 et al. (2019)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1BBD63-601F-456E-AFE6-0BBDEC92198B}"/>
              </a:ext>
            </a:extLst>
          </p:cNvPr>
          <p:cNvSpPr txBox="1"/>
          <p:nvPr/>
        </p:nvSpPr>
        <p:spPr>
          <a:xfrm>
            <a:off x="7348525" y="3399118"/>
            <a:ext cx="5130493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1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Reddy and Knight (2016)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9ECD7B-A212-45A7-9BD8-EECBAD56E3E5}"/>
              </a:ext>
            </a:extLst>
          </p:cNvPr>
          <p:cNvSpPr txBox="1"/>
          <p:nvPr/>
        </p:nvSpPr>
        <p:spPr>
          <a:xfrm>
            <a:off x="7340503" y="5199298"/>
            <a:ext cx="5747371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1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Huang et al. (2020)</a:t>
            </a:r>
          </a:p>
        </p:txBody>
      </p:sp>
    </p:spTree>
    <p:extLst>
      <p:ext uri="{BB962C8B-B14F-4D97-AF65-F5344CB8AC3E}">
        <p14:creationId xmlns:p14="http://schemas.microsoft.com/office/powerpoint/2010/main" val="1746416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écrire à La Plume Banque d'images et photos libres de droit - iStock">
            <a:extLst>
              <a:ext uri="{FF2B5EF4-FFF2-40B4-BE49-F238E27FC236}">
                <a16:creationId xmlns:a16="http://schemas.microsoft.com/office/drawing/2014/main" id="{9A3469AE-49E9-4C9A-962C-92C4BEEAF6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0" t="20505" r="27472" b="19822"/>
          <a:stretch/>
        </p:blipFill>
        <p:spPr bwMode="auto">
          <a:xfrm>
            <a:off x="9129299" y="0"/>
            <a:ext cx="2643601" cy="276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30632B-5997-4302-B9ED-E57B34CCD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Obfuscation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187FB-0E00-4B2D-A396-AFCAC90D9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GB" noProof="0" dirty="0"/>
              <a:t>A related problem is to conceal the identity of the                              </a:t>
            </a:r>
            <a:r>
              <a:rPr lang="en-GB" i="1" noProof="0" dirty="0"/>
              <a:t>author</a:t>
            </a:r>
            <a:r>
              <a:rPr lang="en-GB" noProof="0" dirty="0"/>
              <a:t> of a given text</a:t>
            </a:r>
          </a:p>
          <a:p>
            <a:pPr marL="632798" lvl="1" indent="0">
              <a:spcBef>
                <a:spcPts val="1800"/>
              </a:spcBef>
              <a:buNone/>
            </a:pPr>
            <a:r>
              <a:rPr lang="en-GB" sz="2800" noProof="0" dirty="0"/>
              <a:t>= Transform the text (or its latent representation) to prevent authorship attribution based on linguistic and stylistic properties</a:t>
            </a:r>
          </a:p>
          <a:p>
            <a:pPr>
              <a:spcBef>
                <a:spcPts val="1800"/>
              </a:spcBef>
            </a:pPr>
            <a:r>
              <a:rPr lang="en-GB" noProof="0" dirty="0"/>
              <a:t>Possible approaches:</a:t>
            </a:r>
          </a:p>
          <a:p>
            <a:pPr lvl="1">
              <a:spcBef>
                <a:spcPts val="1800"/>
              </a:spcBef>
            </a:pPr>
            <a:r>
              <a:rPr lang="en-GB" sz="2800" noProof="0" dirty="0"/>
              <a:t>Constrain the embeddings</a:t>
            </a:r>
          </a:p>
          <a:p>
            <a:pPr lvl="1">
              <a:spcBef>
                <a:spcPts val="1800"/>
              </a:spcBef>
            </a:pPr>
            <a:r>
              <a:rPr lang="en-GB" sz="2800" noProof="0" dirty="0"/>
              <a:t>Or add differentially-private noise</a:t>
            </a:r>
          </a:p>
          <a:p>
            <a:pPr>
              <a:spcBef>
                <a:spcPts val="1800"/>
              </a:spcBef>
            </a:pPr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4602F2-01B2-4BB1-B7AB-9C9677B8ACFB}"/>
              </a:ext>
            </a:extLst>
          </p:cNvPr>
          <p:cNvSpPr txBox="1"/>
          <p:nvPr/>
        </p:nvSpPr>
        <p:spPr>
          <a:xfrm>
            <a:off x="5610757" y="5850235"/>
            <a:ext cx="58189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400" dirty="0">
                <a:solidFill>
                  <a:srgbClr val="C00000"/>
                </a:solidFill>
              </a:rPr>
              <a:t>[Fernandes et al 2019; Feyisetan et al 2019]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CE7E96-1F02-444F-9E01-686B6665BA57}"/>
              </a:ext>
            </a:extLst>
          </p:cNvPr>
          <p:cNvSpPr txBox="1"/>
          <p:nvPr/>
        </p:nvSpPr>
        <p:spPr>
          <a:xfrm>
            <a:off x="7795489" y="5484465"/>
            <a:ext cx="43965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400" dirty="0">
                <a:solidFill>
                  <a:srgbClr val="C00000"/>
                </a:solidFill>
              </a:rPr>
              <a:t>[Li, Baldwin &amp; </a:t>
            </a:r>
            <a:r>
              <a:rPr lang="nb-NO" sz="2400" dirty="0" err="1">
                <a:solidFill>
                  <a:srgbClr val="C00000"/>
                </a:solidFill>
              </a:rPr>
              <a:t>Cohn</a:t>
            </a:r>
            <a:r>
              <a:rPr lang="nb-NO" sz="2400" dirty="0">
                <a:solidFill>
                  <a:srgbClr val="C00000"/>
                </a:solidFill>
              </a:rPr>
              <a:t> 2018]</a:t>
            </a:r>
          </a:p>
        </p:txBody>
      </p:sp>
    </p:spTree>
    <p:extLst>
      <p:ext uri="{BB962C8B-B14F-4D97-AF65-F5344CB8AC3E}">
        <p14:creationId xmlns:p14="http://schemas.microsoft.com/office/powerpoint/2010/main" val="128341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A4309-3E95-469D-B19D-5F8B8F28F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Text rewriting &amp; 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747C6-EC11-4715-94BD-713F9AB1B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GB" b="1" noProof="0" dirty="0"/>
              <a:t>Task</a:t>
            </a:r>
            <a:r>
              <a:rPr lang="en-GB" noProof="0" dirty="0"/>
              <a:t>: transform texts (or latent                                                                              representations of those texts) to satisfy                                                             a privacy guarantee</a:t>
            </a:r>
          </a:p>
          <a:p>
            <a:pPr lvl="1">
              <a:spcBef>
                <a:spcPts val="1800"/>
              </a:spcBef>
            </a:pPr>
            <a:r>
              <a:rPr lang="en-GB" noProof="0" dirty="0"/>
              <a:t>Often based on </a:t>
            </a:r>
            <a:r>
              <a:rPr lang="en-GB" i="1" noProof="0" dirty="0"/>
              <a:t>differential privacy</a:t>
            </a:r>
          </a:p>
          <a:p>
            <a:pPr>
              <a:spcBef>
                <a:spcPts val="1800"/>
              </a:spcBef>
            </a:pPr>
            <a:r>
              <a:rPr lang="en-GB" noProof="0" dirty="0"/>
              <a:t>While simultaneously seeking to preserve                                                      as much semantic quality as possible</a:t>
            </a:r>
          </a:p>
          <a:p>
            <a:pPr lvl="1">
              <a:spcBef>
                <a:spcPts val="1800"/>
              </a:spcBef>
            </a:pPr>
            <a:r>
              <a:rPr lang="en-GB" noProof="0" dirty="0"/>
              <a:t>As measured by e.g. performance on                                                                            downstream tasks such as classification</a:t>
            </a:r>
          </a:p>
          <a:p>
            <a:pPr>
              <a:spcBef>
                <a:spcPts val="1800"/>
              </a:spcBef>
            </a:pPr>
            <a:endParaRPr lang="en-GB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584D5D-67B7-44E6-923A-3DD1CAE1C881}"/>
              </a:ext>
            </a:extLst>
          </p:cNvPr>
          <p:cNvSpPr txBox="1"/>
          <p:nvPr/>
        </p:nvSpPr>
        <p:spPr>
          <a:xfrm>
            <a:off x="3685312" y="6105237"/>
            <a:ext cx="7485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[Xu et al, 2019, </a:t>
            </a:r>
            <a:r>
              <a:rPr lang="en-US" sz="2400" dirty="0" err="1">
                <a:solidFill>
                  <a:srgbClr val="C00000"/>
                </a:solidFill>
              </a:rPr>
              <a:t>Kirshna</a:t>
            </a:r>
            <a:r>
              <a:rPr lang="en-US" sz="2400" dirty="0">
                <a:solidFill>
                  <a:srgbClr val="C00000"/>
                </a:solidFill>
              </a:rPr>
              <a:t> et al, 2021, Habernal 2021, 2022] </a:t>
            </a:r>
            <a:endParaRPr lang="nb-NO" sz="24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Blackwing Audition Pack - Set of 4 Pencils | Blackwing602.com">
            <a:extLst>
              <a:ext uri="{FF2B5EF4-FFF2-40B4-BE49-F238E27FC236}">
                <a16:creationId xmlns:a16="http://schemas.microsoft.com/office/drawing/2014/main" id="{2167ECE1-D774-8BF1-9CF6-430C2F7B6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584" y="1618661"/>
            <a:ext cx="3620678" cy="362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984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A1711-DE7D-4CFB-9EDD-07FB187A2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Training NLP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3AA90-0BB6-4468-9C02-DD56221C5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GB" sz="2667" noProof="0" dirty="0"/>
              <a:t>Large neural language models are trained on                                          huge amounts of text data crawled from the web</a:t>
            </a:r>
          </a:p>
          <a:p>
            <a:pPr lvl="1">
              <a:spcBef>
                <a:spcPts val="1800"/>
              </a:spcBef>
            </a:pPr>
            <a:r>
              <a:rPr lang="en-GB" sz="2667" noProof="0" dirty="0"/>
              <a:t>… along with a lot of personal data obtained                                                  without consent, and difficult to curate</a:t>
            </a:r>
          </a:p>
          <a:p>
            <a:pPr>
              <a:spcBef>
                <a:spcPts val="1800"/>
              </a:spcBef>
            </a:pPr>
            <a:r>
              <a:rPr lang="en-GB" sz="2667" noProof="0" dirty="0"/>
              <a:t>Those language models can be trained in a differentially private manner</a:t>
            </a:r>
          </a:p>
          <a:p>
            <a:pPr lvl="1">
              <a:spcBef>
                <a:spcPts val="1800"/>
              </a:spcBef>
            </a:pPr>
            <a:r>
              <a:rPr lang="en-GB" sz="2667" noProof="0" dirty="0"/>
              <a:t>E.g. by adding noise to the gradients (DP-SGD)</a:t>
            </a:r>
          </a:p>
          <a:p>
            <a:pPr lvl="1">
              <a:spcBef>
                <a:spcPts val="1800"/>
              </a:spcBef>
            </a:pPr>
            <a:r>
              <a:rPr lang="en-GB" sz="2667" noProof="0" dirty="0"/>
              <a:t>But: performance drops and large computational overheads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4972AC-9EDC-4007-B8C3-52CA7D8FA41F}"/>
              </a:ext>
            </a:extLst>
          </p:cNvPr>
          <p:cNvSpPr txBox="1"/>
          <p:nvPr/>
        </p:nvSpPr>
        <p:spPr>
          <a:xfrm>
            <a:off x="3785944" y="6081067"/>
            <a:ext cx="8468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err="1">
                <a:solidFill>
                  <a:srgbClr val="C00000"/>
                </a:solidFill>
              </a:rPr>
              <a:t>McMahan</a:t>
            </a:r>
            <a:r>
              <a:rPr lang="nb-NO" sz="2400" dirty="0">
                <a:solidFill>
                  <a:srgbClr val="C00000"/>
                </a:solidFill>
              </a:rPr>
              <a:t> et al (2017), Li et al (2021), </a:t>
            </a:r>
            <a:r>
              <a:rPr lang="nb-NO" sz="2400" dirty="0" err="1">
                <a:solidFill>
                  <a:srgbClr val="C00000"/>
                </a:solidFill>
              </a:rPr>
              <a:t>Ponomareva</a:t>
            </a:r>
            <a:r>
              <a:rPr lang="nb-NO" sz="2400" dirty="0">
                <a:solidFill>
                  <a:srgbClr val="C00000"/>
                </a:solidFill>
              </a:rPr>
              <a:t> et al (2022)</a:t>
            </a:r>
          </a:p>
        </p:txBody>
      </p:sp>
      <p:pic>
        <p:nvPicPr>
          <p:cNvPr id="6148" name="Picture 4" descr="crawler · GitHub Topics · GitHub">
            <a:extLst>
              <a:ext uri="{FF2B5EF4-FFF2-40B4-BE49-F238E27FC236}">
                <a16:creationId xmlns:a16="http://schemas.microsoft.com/office/drawing/2014/main" id="{4405DD3D-C0CA-F6BD-DD53-6953A18C9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926" y="454025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809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43F04-3E53-4F6E-A9E8-E639C61AB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AB241-AC1E-493C-ACED-ACC34936E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798" y="1530297"/>
            <a:ext cx="7155730" cy="4962577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GB" noProof="0" dirty="0"/>
              <a:t>Privacy-enhancing NLP is a rapidly                                                                         growing research area</a:t>
            </a:r>
          </a:p>
          <a:p>
            <a:pPr lvl="1">
              <a:spcBef>
                <a:spcPts val="1800"/>
              </a:spcBef>
            </a:pPr>
            <a:r>
              <a:rPr lang="en-GB" dirty="0"/>
              <a:t>At the intersection of privacy law, machine learning, NLP and data privacy</a:t>
            </a:r>
          </a:p>
          <a:p>
            <a:pPr lvl="1">
              <a:spcBef>
                <a:spcPts val="1800"/>
              </a:spcBef>
            </a:pPr>
            <a:r>
              <a:rPr lang="en-GB" dirty="0"/>
              <a:t>Many open problems waiting to be solved!</a:t>
            </a:r>
            <a:endParaRPr lang="en-GB" noProof="0" dirty="0"/>
          </a:p>
          <a:p>
            <a:pPr>
              <a:spcBef>
                <a:spcPts val="1800"/>
              </a:spcBef>
            </a:pPr>
            <a:endParaRPr lang="en-GB" sz="100" noProof="0" dirty="0"/>
          </a:p>
          <a:p>
            <a:pPr>
              <a:spcBef>
                <a:spcPts val="1800"/>
              </a:spcBef>
            </a:pPr>
            <a:r>
              <a:rPr lang="en-GB" noProof="0" dirty="0"/>
              <a:t>No “one-size fits all”:                                            </a:t>
            </a:r>
            <a:r>
              <a:rPr lang="nb-NO" sz="3200" dirty="0"/>
              <a:t>≠</a:t>
            </a:r>
            <a:r>
              <a:rPr lang="nb-NO" dirty="0"/>
              <a:t> </a:t>
            </a:r>
            <a:r>
              <a:rPr lang="en-GB" noProof="0" dirty="0"/>
              <a:t>use cases </a:t>
            </a:r>
            <a:r>
              <a:rPr lang="en-GB" noProof="0" dirty="0">
                <a:sym typeface="Wingdings" panose="05000000000000000000" pitchFamily="2" charset="2"/>
              </a:rPr>
              <a:t> </a:t>
            </a:r>
            <a:r>
              <a:rPr lang="nb-NO" sz="3200" dirty="0"/>
              <a:t>≠</a:t>
            </a:r>
            <a:r>
              <a:rPr lang="en-GB" noProof="0" dirty="0"/>
              <a:t> design choices</a:t>
            </a:r>
          </a:p>
          <a:p>
            <a:pPr lvl="1">
              <a:spcBef>
                <a:spcPts val="1800"/>
              </a:spcBef>
            </a:pPr>
            <a:r>
              <a:rPr lang="en-GB" noProof="0" dirty="0"/>
              <a:t>What kind of privacy risks do we wish to mitigate?</a:t>
            </a:r>
          </a:p>
          <a:p>
            <a:pPr lvl="1">
              <a:spcBef>
                <a:spcPts val="1800"/>
              </a:spcBef>
            </a:pPr>
            <a:r>
              <a:rPr lang="en-GB" dirty="0"/>
              <a:t>What kind of “edit operations” do we allow?</a:t>
            </a:r>
          </a:p>
        </p:txBody>
      </p:sp>
      <p:pic>
        <p:nvPicPr>
          <p:cNvPr id="4098" name="Picture 2" descr="These new rules were meant to protect our privacy. They don't work |  Stephanie Hare | The Guardian">
            <a:extLst>
              <a:ext uri="{FF2B5EF4-FFF2-40B4-BE49-F238E27FC236}">
                <a16:creationId xmlns:a16="http://schemas.microsoft.com/office/drawing/2014/main" id="{D7672246-3E86-D4B7-B593-6B7340A97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317" y="769549"/>
            <a:ext cx="4204969" cy="315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773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EC8CA5-9837-724A-AF0E-A7042E96C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Privacy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34CE67-5009-CE4C-9785-48D5B9BD4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289"/>
            <a:ext cx="10888744" cy="4686402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GB" noProof="0" dirty="0"/>
              <a:t>GDPR regulates the storage, processing and                                                    sharing of </a:t>
            </a:r>
            <a:r>
              <a:rPr lang="en-GB" u="sng" noProof="0" dirty="0"/>
              <a:t>personal data</a:t>
            </a:r>
          </a:p>
          <a:p>
            <a:pPr>
              <a:spcBef>
                <a:spcPts val="1800"/>
              </a:spcBef>
            </a:pPr>
            <a:endParaRPr lang="en-GB" sz="3600" u="sng" noProof="0" dirty="0"/>
          </a:p>
          <a:p>
            <a:pPr>
              <a:spcBef>
                <a:spcPts val="1800"/>
              </a:spcBef>
            </a:pPr>
            <a:r>
              <a:rPr lang="en-GB" noProof="0" dirty="0"/>
              <a:t>Personal data cannot be processed without a proper legal ground</a:t>
            </a:r>
          </a:p>
          <a:p>
            <a:pPr>
              <a:spcBef>
                <a:spcPts val="1800"/>
              </a:spcBef>
            </a:pPr>
            <a:r>
              <a:rPr lang="en-GB" noProof="0" dirty="0"/>
              <a:t>Most important ground: the </a:t>
            </a:r>
            <a:r>
              <a:rPr lang="en-GB" b="1" noProof="0" dirty="0"/>
              <a:t>consent</a:t>
            </a:r>
            <a:r>
              <a:rPr lang="en-GB" noProof="0" dirty="0"/>
              <a:t> of the individual</a:t>
            </a:r>
          </a:p>
          <a:p>
            <a:pPr lvl="1">
              <a:spcBef>
                <a:spcPts val="1800"/>
              </a:spcBef>
            </a:pPr>
            <a:r>
              <a:rPr lang="en-GB" sz="2800" noProof="0" dirty="0"/>
              <a:t>Consent must be </a:t>
            </a:r>
            <a:r>
              <a:rPr lang="en-GB" sz="2800" i="1" noProof="0" dirty="0"/>
              <a:t>freely given</a:t>
            </a:r>
            <a:r>
              <a:rPr lang="en-GB" sz="2800" noProof="0" dirty="0"/>
              <a:t>, </a:t>
            </a:r>
            <a:r>
              <a:rPr lang="en-GB" sz="2800" i="1" noProof="0" dirty="0"/>
              <a:t>explicit &amp; informed</a:t>
            </a:r>
          </a:p>
          <a:p>
            <a:pPr>
              <a:spcBef>
                <a:spcPts val="1800"/>
              </a:spcBef>
            </a:pPr>
            <a:r>
              <a:rPr lang="en-GB" noProof="0" dirty="0"/>
              <a:t>Other possible grounds: </a:t>
            </a:r>
            <a:r>
              <a:rPr lang="en-GB" i="1" noProof="0" dirty="0"/>
              <a:t>Contract, Legitimate Interest, Vital Interest, Legal Requirement, Public Interest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D4B7608-2939-894D-B1D8-43C8482465D3}"/>
              </a:ext>
            </a:extLst>
          </p:cNvPr>
          <p:cNvSpPr/>
          <p:nvPr/>
        </p:nvSpPr>
        <p:spPr>
          <a:xfrm>
            <a:off x="3546830" y="2534831"/>
            <a:ext cx="8180114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nb-NO" sz="2400" dirty="0">
                <a:cs typeface="Arial" panose="020B0604020202020204" pitchFamily="34" charset="0"/>
              </a:rPr>
              <a:t>= </a:t>
            </a:r>
            <a:r>
              <a:rPr lang="nb-NO" sz="2400" dirty="0" err="1">
                <a:cs typeface="Arial" panose="020B0604020202020204" pitchFamily="34" charset="0"/>
              </a:rPr>
              <a:t>any</a:t>
            </a:r>
            <a:r>
              <a:rPr lang="nb-NO" sz="2400" dirty="0">
                <a:cs typeface="Arial" panose="020B0604020202020204" pitchFamily="34" charset="0"/>
              </a:rPr>
              <a:t> data </a:t>
            </a:r>
            <a:r>
              <a:rPr lang="nb-NO" sz="2400" dirty="0" err="1">
                <a:cs typeface="Arial" panose="020B0604020202020204" pitchFamily="34" charset="0"/>
              </a:rPr>
              <a:t>related</a:t>
            </a:r>
            <a:r>
              <a:rPr lang="nb-NO" sz="2400" dirty="0">
                <a:cs typeface="Arial" panose="020B0604020202020204" pitchFamily="34" charset="0"/>
              </a:rPr>
              <a:t> to an </a:t>
            </a:r>
            <a:r>
              <a:rPr lang="nb-NO" sz="2400" i="1" dirty="0" err="1">
                <a:cs typeface="Arial" panose="020B0604020202020204" pitchFamily="34" charset="0"/>
              </a:rPr>
              <a:t>identified</a:t>
            </a:r>
            <a:r>
              <a:rPr lang="nb-NO" sz="2400" dirty="0">
                <a:cs typeface="Arial" panose="020B0604020202020204" pitchFamily="34" charset="0"/>
              </a:rPr>
              <a:t> or </a:t>
            </a:r>
            <a:r>
              <a:rPr lang="nb-NO" sz="2400" i="1" dirty="0" err="1">
                <a:cs typeface="Arial" panose="020B0604020202020204" pitchFamily="34" charset="0"/>
              </a:rPr>
              <a:t>identifiable</a:t>
            </a:r>
            <a:r>
              <a:rPr lang="nb-NO" sz="2400" dirty="0">
                <a:cs typeface="Arial" panose="020B0604020202020204" pitchFamily="34" charset="0"/>
              </a:rPr>
              <a:t> </a:t>
            </a:r>
            <a:r>
              <a:rPr lang="nb-NO" sz="2400" dirty="0" err="1">
                <a:cs typeface="Arial" panose="020B0604020202020204" pitchFamily="34" charset="0"/>
              </a:rPr>
              <a:t>individual</a:t>
            </a:r>
            <a:endParaRPr lang="nb-NO" sz="2400" dirty="0">
              <a:cs typeface="Arial" panose="020B0604020202020204" pitchFamily="34" charset="0"/>
            </a:endParaRPr>
          </a:p>
        </p:txBody>
      </p:sp>
      <p:sp>
        <p:nvSpPr>
          <p:cNvPr id="5" name="Bue 4">
            <a:extLst>
              <a:ext uri="{FF2B5EF4-FFF2-40B4-BE49-F238E27FC236}">
                <a16:creationId xmlns:a16="http://schemas.microsoft.com/office/drawing/2014/main" id="{A823EC7A-7460-CF49-9746-11BB2E41C24E}"/>
              </a:ext>
            </a:extLst>
          </p:cNvPr>
          <p:cNvSpPr/>
          <p:nvPr/>
        </p:nvSpPr>
        <p:spPr>
          <a:xfrm rot="17704733" flipH="1">
            <a:off x="3078288" y="1149548"/>
            <a:ext cx="2063045" cy="1670756"/>
          </a:xfrm>
          <a:prstGeom prst="arc">
            <a:avLst>
              <a:gd name="adj1" fmla="val 19114143"/>
              <a:gd name="adj2" fmla="val 20973014"/>
            </a:avLst>
          </a:prstGeom>
          <a:ln w="12700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 sz="2400" dirty="0"/>
          </a:p>
        </p:txBody>
      </p:sp>
      <p:pic>
        <p:nvPicPr>
          <p:cNvPr id="1026" name="Picture 2" descr="Seven tips for compliance with the General Data Protection Regulation (GDPR)  - Ackcent">
            <a:extLst>
              <a:ext uri="{FF2B5EF4-FFF2-40B4-BE49-F238E27FC236}">
                <a16:creationId xmlns:a16="http://schemas.microsoft.com/office/drawing/2014/main" id="{A3CBBAB2-43FB-31D6-3CD6-0C3CCEA26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647" y="275244"/>
            <a:ext cx="3175510" cy="211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547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07EA3-1F23-47F6-96CC-E200881F1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NLP and privacy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E034D-215A-4E51-9654-4822CFE9F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3820"/>
            <a:ext cx="8549701" cy="4114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noProof="0" dirty="0"/>
              <a:t>Text documents typically contain a lot of personal information</a:t>
            </a:r>
          </a:p>
          <a:p>
            <a:pPr>
              <a:spcBef>
                <a:spcPts val="800"/>
              </a:spcBef>
            </a:pPr>
            <a:r>
              <a:rPr lang="en-GB" noProof="0" dirty="0"/>
              <a:t>About the author of the text</a:t>
            </a:r>
          </a:p>
          <a:p>
            <a:pPr>
              <a:spcBef>
                <a:spcPts val="800"/>
              </a:spcBef>
            </a:pPr>
            <a:r>
              <a:rPr lang="en-GB" noProof="0" dirty="0"/>
              <a:t>About the persons mentioned/described in the text</a:t>
            </a:r>
          </a:p>
          <a:p>
            <a:pPr>
              <a:spcBef>
                <a:spcPts val="800"/>
              </a:spcBef>
            </a:pPr>
            <a:endParaRPr lang="en-GB" noProof="0" dirty="0"/>
          </a:p>
          <a:p>
            <a:pPr marL="0" indent="0">
              <a:spcBef>
                <a:spcPts val="800"/>
              </a:spcBef>
              <a:buNone/>
            </a:pPr>
            <a:endParaRPr lang="en-GB" noProof="0" dirty="0"/>
          </a:p>
          <a:p>
            <a:pPr marL="0" indent="0">
              <a:spcBef>
                <a:spcPts val="800"/>
              </a:spcBef>
              <a:buNone/>
            </a:pPr>
            <a:endParaRPr lang="en-GB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259F57-243F-47C6-96F1-31DC18A18B91}"/>
              </a:ext>
            </a:extLst>
          </p:cNvPr>
          <p:cNvSpPr/>
          <p:nvPr/>
        </p:nvSpPr>
        <p:spPr>
          <a:xfrm>
            <a:off x="1659467" y="5894089"/>
            <a:ext cx="1625600" cy="75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8268DD9-9776-4DD4-9574-881744707801}"/>
              </a:ext>
            </a:extLst>
          </p:cNvPr>
          <p:cNvGrpSpPr/>
          <p:nvPr/>
        </p:nvGrpSpPr>
        <p:grpSpPr>
          <a:xfrm>
            <a:off x="1784549" y="3639538"/>
            <a:ext cx="8531640" cy="2601765"/>
            <a:chOff x="195412" y="2729653"/>
            <a:chExt cx="6398730" cy="1951324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0838793-E21C-4931-B14A-9776C6397B17}"/>
                </a:ext>
              </a:extLst>
            </p:cNvPr>
            <p:cNvCxnSpPr>
              <a:cxnSpLocks/>
            </p:cNvCxnSpPr>
            <p:nvPr/>
          </p:nvCxnSpPr>
          <p:spPr>
            <a:xfrm>
              <a:off x="3102187" y="2729653"/>
              <a:ext cx="0" cy="4158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0CD7FCC-9381-48BA-8D3C-2F53A9DF1B91}"/>
                </a:ext>
              </a:extLst>
            </p:cNvPr>
            <p:cNvSpPr/>
            <p:nvPr/>
          </p:nvSpPr>
          <p:spPr>
            <a:xfrm>
              <a:off x="195412" y="3222003"/>
              <a:ext cx="6252080" cy="145897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4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EBA4F6-FCC9-44C8-AECD-E98ED246681F}"/>
                </a:ext>
              </a:extLst>
            </p:cNvPr>
            <p:cNvSpPr txBox="1"/>
            <p:nvPr/>
          </p:nvSpPr>
          <p:spPr>
            <a:xfrm>
              <a:off x="342060" y="3289771"/>
              <a:ext cx="6252082" cy="13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 b="1" dirty="0"/>
                <a:t>2 central questions for NLP practitioners: </a:t>
              </a:r>
            </a:p>
            <a:p>
              <a:pPr marL="380990" indent="-380990">
                <a:buFontTx/>
                <a:buChar char="-"/>
              </a:pPr>
              <a:r>
                <a:rPr lang="en-US" sz="2667" dirty="0"/>
                <a:t>How can we train more “privacy-aware” NLP models?</a:t>
              </a:r>
            </a:p>
            <a:p>
              <a:pPr marL="380990" indent="-380990">
                <a:buFontTx/>
                <a:buChar char="-"/>
              </a:pPr>
              <a:r>
                <a:rPr lang="en-US" sz="2667" dirty="0"/>
                <a:t>How can we use NLP to (automatically or semi-automatically) mask personal information from text?</a:t>
              </a:r>
              <a:endParaRPr lang="nb-NO" sz="2667" dirty="0"/>
            </a:p>
          </p:txBody>
        </p:sp>
      </p:grpSp>
      <p:pic>
        <p:nvPicPr>
          <p:cNvPr id="1028" name="Picture 4" descr="848 Personal Data Illustrations &amp; Clip Art - iStock">
            <a:extLst>
              <a:ext uri="{FF2B5EF4-FFF2-40B4-BE49-F238E27FC236}">
                <a16:creationId xmlns:a16="http://schemas.microsoft.com/office/drawing/2014/main" id="{B3F66C6C-09C1-47D7-8861-6C6B92470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731" y="358749"/>
            <a:ext cx="2916828" cy="230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48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3A01C-21B2-4767-96BE-C734BED6C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Some key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2AF38-E95F-4B02-9E92-0254F0A06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54486"/>
            <a:ext cx="7185659" cy="5024546"/>
          </a:xfrm>
          <a:solidFill>
            <a:schemeClr val="bg1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b="1" noProof="0" dirty="0"/>
              <a:t>Text de-identification / sanitization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GB" sz="2133" i="1" noProof="0" dirty="0"/>
              <a:t>       Editing a text document to mask personal information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133" i="1" noProof="0" dirty="0"/>
              <a:t>      (while retaining the rest of the content)</a:t>
            </a:r>
          </a:p>
          <a:p>
            <a:pPr>
              <a:spcBef>
                <a:spcPts val="1600"/>
              </a:spcBef>
              <a:buFont typeface="Wingdings" panose="05000000000000000000" pitchFamily="2" charset="2"/>
              <a:buChar char="§"/>
            </a:pPr>
            <a:r>
              <a:rPr lang="en-GB" sz="2400" b="1" noProof="0" dirty="0"/>
              <a:t>Text obfuscation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GB" sz="2133" i="1" noProof="0" dirty="0"/>
              <a:t>       Transforming a document to conceal some sensitive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133" i="1" noProof="0" dirty="0"/>
              <a:t>       demographic attributes (e.g., gender, ethnicity)</a:t>
            </a:r>
            <a:endParaRPr lang="en-GB" sz="1867" i="1" noProof="0" dirty="0"/>
          </a:p>
          <a:p>
            <a:pPr>
              <a:spcBef>
                <a:spcPts val="1600"/>
              </a:spcBef>
              <a:buFont typeface="Wingdings" panose="05000000000000000000" pitchFamily="2" charset="2"/>
              <a:buChar char="§"/>
            </a:pPr>
            <a:r>
              <a:rPr lang="en-GB" sz="2400" b="1" noProof="0" dirty="0"/>
              <a:t>Synthetic text generation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GB" sz="2133" i="1" noProof="0" dirty="0"/>
              <a:t>       Generating new documents as “close” as possible to the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133" i="1" noProof="0" dirty="0"/>
              <a:t>       original ones (but with fictive personal data)</a:t>
            </a:r>
          </a:p>
          <a:p>
            <a:pPr>
              <a:spcBef>
                <a:spcPts val="1600"/>
              </a:spcBef>
              <a:buFont typeface="Wingdings" panose="05000000000000000000" pitchFamily="2" charset="2"/>
              <a:buChar char="§"/>
            </a:pPr>
            <a:r>
              <a:rPr lang="en-GB" sz="2400" b="1" noProof="0" dirty="0"/>
              <a:t>Training of privacy-preserving NLP models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GB" sz="2133" i="1" noProof="0" dirty="0"/>
              <a:t>        Learning machine learning models or latent vector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133" i="1" noProof="0" dirty="0"/>
              <a:t>        representations with privacy guarantees </a:t>
            </a:r>
          </a:p>
          <a:p>
            <a:pPr marL="609585" indent="-609585">
              <a:buFont typeface="+mj-lt"/>
              <a:buAutoNum type="arabicPeriod"/>
            </a:pPr>
            <a:endParaRPr lang="en-GB" sz="2400" noProof="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EA92F71-8C9E-AB5C-A436-13EDA779000A}"/>
              </a:ext>
            </a:extLst>
          </p:cNvPr>
          <p:cNvSpPr/>
          <p:nvPr/>
        </p:nvSpPr>
        <p:spPr>
          <a:xfrm>
            <a:off x="594360" y="1428750"/>
            <a:ext cx="6960870" cy="132556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795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CCE4C-056F-4E22-AE99-F3DE27D61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Anonymisation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EDEAF-D461-4BF8-8660-B04C5CA49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534" y="2068444"/>
            <a:ext cx="10297296" cy="4114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= </a:t>
            </a:r>
            <a:r>
              <a:rPr lang="nb-NO" i="1" dirty="0"/>
              <a:t>Complete</a:t>
            </a:r>
            <a:r>
              <a:rPr lang="nb-NO" dirty="0"/>
              <a:t> &amp; </a:t>
            </a:r>
            <a:r>
              <a:rPr lang="nb-NO" i="1" dirty="0"/>
              <a:t>irreversible</a:t>
            </a:r>
            <a:r>
              <a:rPr lang="nb-NO" dirty="0"/>
              <a:t> </a:t>
            </a:r>
            <a:r>
              <a:rPr lang="nb-NO" dirty="0" err="1"/>
              <a:t>removal</a:t>
            </a:r>
            <a:r>
              <a:rPr lang="nb-NO" dirty="0"/>
              <a:t> from </a:t>
            </a:r>
            <a:r>
              <a:rPr lang="nb-NO" dirty="0" err="1"/>
              <a:t>the</a:t>
            </a:r>
            <a:r>
              <a:rPr lang="nb-NO" dirty="0"/>
              <a:t> data </a:t>
            </a:r>
            <a:r>
              <a:rPr lang="nb-NO" dirty="0" err="1"/>
              <a:t>of</a:t>
            </a:r>
            <a:r>
              <a:rPr lang="nb-NO" dirty="0"/>
              <a:t> all </a:t>
            </a:r>
            <a:r>
              <a:rPr lang="nb-NO" dirty="0" err="1"/>
              <a:t>information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may</a:t>
            </a:r>
            <a:r>
              <a:rPr lang="nb-NO" dirty="0"/>
              <a:t> lead (</a:t>
            </a:r>
            <a:r>
              <a:rPr lang="nb-NO" i="1" dirty="0" err="1"/>
              <a:t>directly</a:t>
            </a:r>
            <a:r>
              <a:rPr lang="nb-NO" dirty="0"/>
              <a:t> or </a:t>
            </a:r>
            <a:r>
              <a:rPr lang="nb-NO" i="1" dirty="0" err="1"/>
              <a:t>indirectly</a:t>
            </a:r>
            <a:r>
              <a:rPr lang="nb-NO" dirty="0"/>
              <a:t>) to an </a:t>
            </a:r>
            <a:r>
              <a:rPr lang="nb-NO" dirty="0" err="1"/>
              <a:t>individual</a:t>
            </a:r>
            <a:r>
              <a:rPr lang="nb-NO" dirty="0"/>
              <a:t> </a:t>
            </a:r>
            <a:r>
              <a:rPr lang="nb-NO" dirty="0" err="1"/>
              <a:t>being</a:t>
            </a:r>
            <a:r>
              <a:rPr lang="nb-NO" dirty="0"/>
              <a:t> </a:t>
            </a:r>
            <a:r>
              <a:rPr lang="nb-NO" dirty="0" err="1"/>
              <a:t>identified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E68ACC-30A9-4A20-92B4-E56E8BAB983C}"/>
              </a:ext>
            </a:extLst>
          </p:cNvPr>
          <p:cNvSpPr txBox="1"/>
          <p:nvPr/>
        </p:nvSpPr>
        <p:spPr>
          <a:xfrm>
            <a:off x="752205" y="1309316"/>
            <a:ext cx="5480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(in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GDPR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sense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0AB35F-483A-6FD2-18F9-FB1A529DB3AF}"/>
              </a:ext>
            </a:extLst>
          </p:cNvPr>
          <p:cNvGrpSpPr/>
          <p:nvPr/>
        </p:nvGrpSpPr>
        <p:grpSpPr>
          <a:xfrm>
            <a:off x="617220" y="2903220"/>
            <a:ext cx="4727907" cy="3273526"/>
            <a:chOff x="617220" y="2903220"/>
            <a:chExt cx="4727907" cy="327352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6DD22C-05AC-4885-9528-4E6BE851839F}"/>
                </a:ext>
              </a:extLst>
            </p:cNvPr>
            <p:cNvSpPr txBox="1"/>
            <p:nvPr/>
          </p:nvSpPr>
          <p:spPr>
            <a:xfrm>
              <a:off x="617220" y="3929977"/>
              <a:ext cx="4727907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800" dirty="0">
                  <a:cs typeface="Arial" panose="020B0604020202020204" pitchFamily="34" charset="0"/>
                </a:rPr>
                <a:t>Must filter </a:t>
              </a:r>
              <a:r>
                <a:rPr lang="nb-NO" sz="2800" dirty="0" err="1">
                  <a:cs typeface="Arial" panose="020B0604020202020204" pitchFamily="34" charset="0"/>
                </a:rPr>
                <a:t>out</a:t>
              </a:r>
              <a:r>
                <a:rPr lang="nb-NO" sz="2800" dirty="0">
                  <a:cs typeface="Arial" panose="020B0604020202020204" pitchFamily="34" charset="0"/>
                </a:rPr>
                <a:t> all </a:t>
              </a:r>
              <a:r>
                <a:rPr lang="nb-NO" sz="2800" b="1" dirty="0" err="1">
                  <a:cs typeface="Arial" panose="020B0604020202020204" pitchFamily="34" charset="0"/>
                </a:rPr>
                <a:t>direct</a:t>
              </a:r>
              <a:r>
                <a:rPr lang="nb-NO" sz="2800" b="1" dirty="0">
                  <a:cs typeface="Arial" panose="020B0604020202020204" pitchFamily="34" charset="0"/>
                </a:rPr>
                <a:t> </a:t>
              </a:r>
              <a:r>
                <a:rPr lang="nb-NO" sz="2800" b="1" dirty="0" err="1">
                  <a:cs typeface="Arial" panose="020B0604020202020204" pitchFamily="34" charset="0"/>
                </a:rPr>
                <a:t>identifiers</a:t>
              </a:r>
              <a:r>
                <a:rPr lang="nb-NO" sz="2800" dirty="0">
                  <a:cs typeface="Arial" panose="020B0604020202020204" pitchFamily="34" charset="0"/>
                </a:rPr>
                <a:t>: </a:t>
              </a:r>
              <a:r>
                <a:rPr lang="nb-NO" sz="2800" dirty="0" err="1">
                  <a:cs typeface="Arial" panose="020B0604020202020204" pitchFamily="34" charset="0"/>
                </a:rPr>
                <a:t>names</a:t>
              </a:r>
              <a:r>
                <a:rPr lang="nb-NO" sz="2800" dirty="0">
                  <a:cs typeface="Arial" panose="020B0604020202020204" pitchFamily="34" charset="0"/>
                </a:rPr>
                <a:t>, bank </a:t>
              </a:r>
              <a:r>
                <a:rPr lang="nb-NO" sz="2800" dirty="0" err="1">
                  <a:cs typeface="Arial" panose="020B0604020202020204" pitchFamily="34" charset="0"/>
                </a:rPr>
                <a:t>accounts</a:t>
              </a:r>
              <a:r>
                <a:rPr lang="nb-NO" sz="2800" dirty="0">
                  <a:cs typeface="Arial" panose="020B0604020202020204" pitchFamily="34" charset="0"/>
                </a:rPr>
                <a:t>, mobile </a:t>
              </a:r>
              <a:r>
                <a:rPr lang="nb-NO" sz="2800" dirty="0" err="1">
                  <a:cs typeface="Arial" panose="020B0604020202020204" pitchFamily="34" charset="0"/>
                </a:rPr>
                <a:t>phones</a:t>
              </a:r>
              <a:r>
                <a:rPr lang="nb-NO" sz="2800" dirty="0">
                  <a:cs typeface="Arial" panose="020B0604020202020204" pitchFamily="34" charset="0"/>
                </a:rPr>
                <a:t>, </a:t>
              </a:r>
              <a:r>
                <a:rPr lang="nb-NO" sz="2800" dirty="0" err="1">
                  <a:cs typeface="Arial" panose="020B0604020202020204" pitchFamily="34" charset="0"/>
                </a:rPr>
                <a:t>home</a:t>
              </a:r>
              <a:r>
                <a:rPr lang="nb-NO" sz="2800" dirty="0">
                  <a:cs typeface="Arial" panose="020B0604020202020204" pitchFamily="34" charset="0"/>
                </a:rPr>
                <a:t> </a:t>
              </a:r>
              <a:r>
                <a:rPr lang="nb-NO" sz="2800" dirty="0" err="1">
                  <a:cs typeface="Arial" panose="020B0604020202020204" pitchFamily="34" charset="0"/>
                </a:rPr>
                <a:t>addresses</a:t>
              </a:r>
              <a:r>
                <a:rPr lang="nb-NO" sz="2800" dirty="0">
                  <a:cs typeface="Arial" panose="020B0604020202020204" pitchFamily="34" charset="0"/>
                </a:rPr>
                <a:t>, </a:t>
              </a:r>
              <a:r>
                <a:rPr lang="nb-NO" sz="2800" dirty="0" err="1">
                  <a:cs typeface="Arial" panose="020B0604020202020204" pitchFamily="34" charset="0"/>
                </a:rPr>
                <a:t>social</a:t>
              </a:r>
              <a:r>
                <a:rPr lang="nb-NO" sz="2800" dirty="0">
                  <a:cs typeface="Arial" panose="020B0604020202020204" pitchFamily="34" charset="0"/>
                </a:rPr>
                <a:t> </a:t>
              </a:r>
              <a:r>
                <a:rPr lang="nb-NO" sz="2800" dirty="0" err="1">
                  <a:cs typeface="Arial" panose="020B0604020202020204" pitchFamily="34" charset="0"/>
                </a:rPr>
                <a:t>security</a:t>
              </a:r>
              <a:r>
                <a:rPr lang="nb-NO" sz="2800" dirty="0">
                  <a:cs typeface="Arial" panose="020B0604020202020204" pitchFamily="34" charset="0"/>
                </a:rPr>
                <a:t> </a:t>
              </a:r>
              <a:r>
                <a:rPr lang="nb-NO" sz="2800" dirty="0" err="1">
                  <a:cs typeface="Arial" panose="020B0604020202020204" pitchFamily="34" charset="0"/>
                </a:rPr>
                <a:t>numbers</a:t>
              </a:r>
              <a:r>
                <a:rPr lang="nb-NO" sz="2800" dirty="0">
                  <a:cs typeface="Arial" panose="020B0604020202020204" pitchFamily="34" charset="0"/>
                </a:rPr>
                <a:t>, </a:t>
              </a:r>
              <a:r>
                <a:rPr lang="nb-NO" sz="2800" dirty="0" err="1">
                  <a:cs typeface="Arial" panose="020B0604020202020204" pitchFamily="34" charset="0"/>
                </a:rPr>
                <a:t>etc</a:t>
              </a:r>
              <a:endParaRPr lang="en-GB" sz="2800" dirty="0">
                <a:cs typeface="Arial" panose="020B0604020202020204" pitchFamily="34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2FCEB48-9B55-E6CF-7812-7D4D93BCFD5A}"/>
                </a:ext>
              </a:extLst>
            </p:cNvPr>
            <p:cNvCxnSpPr/>
            <p:nvPr/>
          </p:nvCxnSpPr>
          <p:spPr>
            <a:xfrm flipH="1">
              <a:off x="3246120" y="2903220"/>
              <a:ext cx="342900" cy="9258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2A0D465-3694-B348-2A23-E41CDB7A7012}"/>
              </a:ext>
            </a:extLst>
          </p:cNvPr>
          <p:cNvGrpSpPr/>
          <p:nvPr/>
        </p:nvGrpSpPr>
        <p:grpSpPr>
          <a:xfrm>
            <a:off x="5444408" y="2953684"/>
            <a:ext cx="6206875" cy="3619376"/>
            <a:chOff x="5444408" y="2953684"/>
            <a:chExt cx="6206875" cy="361937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98FF83E-E54E-4C0B-BCE7-398E1F269987}"/>
                </a:ext>
              </a:extLst>
            </p:cNvPr>
            <p:cNvSpPr txBox="1"/>
            <p:nvPr/>
          </p:nvSpPr>
          <p:spPr>
            <a:xfrm>
              <a:off x="5783580" y="3895404"/>
              <a:ext cx="5867703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800" dirty="0" err="1">
                  <a:cs typeface="Arial" panose="020B0604020202020204" pitchFamily="34" charset="0"/>
                </a:rPr>
                <a:t>But</a:t>
              </a:r>
              <a:r>
                <a:rPr lang="nb-NO" sz="2800" dirty="0">
                  <a:cs typeface="Arial" panose="020B0604020202020204" pitchFamily="34" charset="0"/>
                </a:rPr>
                <a:t> </a:t>
              </a:r>
              <a:r>
                <a:rPr lang="nb-NO" sz="2800" dirty="0" err="1">
                  <a:cs typeface="Arial" panose="020B0604020202020204" pitchFamily="34" charset="0"/>
                </a:rPr>
                <a:t>also</a:t>
              </a:r>
              <a:r>
                <a:rPr lang="nb-NO" sz="2800" dirty="0">
                  <a:cs typeface="Arial" panose="020B0604020202020204" pitchFamily="34" charset="0"/>
                </a:rPr>
                <a:t> </a:t>
              </a:r>
              <a:r>
                <a:rPr lang="nb-NO" sz="2800" b="1" dirty="0" err="1">
                  <a:cs typeface="Arial" panose="020B0604020202020204" pitchFamily="34" charset="0"/>
                </a:rPr>
                <a:t>quasi-identifier</a:t>
              </a:r>
              <a:r>
                <a:rPr lang="nb-NO" sz="2800" dirty="0" err="1">
                  <a:cs typeface="Arial" panose="020B0604020202020204" pitchFamily="34" charset="0"/>
                </a:rPr>
                <a:t>s</a:t>
              </a:r>
              <a:r>
                <a:rPr lang="nb-NO" sz="2800" dirty="0">
                  <a:cs typeface="Arial" panose="020B0604020202020204" pitchFamily="34" charset="0"/>
                </a:rPr>
                <a:t> </a:t>
              </a:r>
              <a:r>
                <a:rPr lang="nb-NO" sz="2800" dirty="0" err="1">
                  <a:cs typeface="Arial" panose="020B0604020202020204" pitchFamily="34" charset="0"/>
                </a:rPr>
                <a:t>that</a:t>
              </a:r>
              <a:r>
                <a:rPr lang="nb-NO" sz="2800" dirty="0">
                  <a:cs typeface="Arial" panose="020B0604020202020204" pitchFamily="34" charset="0"/>
                </a:rPr>
                <a:t> do not </a:t>
              </a:r>
              <a:r>
                <a:rPr lang="nb-NO" sz="2800" dirty="0" err="1">
                  <a:cs typeface="Arial" panose="020B0604020202020204" pitchFamily="34" charset="0"/>
                </a:rPr>
                <a:t>identify</a:t>
              </a:r>
              <a:r>
                <a:rPr lang="nb-NO" sz="2800" dirty="0">
                  <a:cs typeface="Arial" panose="020B0604020202020204" pitchFamily="34" charset="0"/>
                </a:rPr>
                <a:t> a person in </a:t>
              </a:r>
              <a:r>
                <a:rPr lang="nb-NO" sz="2800" dirty="0" err="1">
                  <a:cs typeface="Arial" panose="020B0604020202020204" pitchFamily="34" charset="0"/>
                </a:rPr>
                <a:t>isolation</a:t>
              </a:r>
              <a:r>
                <a:rPr lang="nb-NO" sz="2800" dirty="0">
                  <a:cs typeface="Arial" panose="020B0604020202020204" pitchFamily="34" charset="0"/>
                </a:rPr>
                <a:t>, </a:t>
              </a:r>
              <a:r>
                <a:rPr lang="nb-NO" sz="2800" dirty="0" err="1">
                  <a:cs typeface="Arial" panose="020B0604020202020204" pitchFamily="34" charset="0"/>
                </a:rPr>
                <a:t>but</a:t>
              </a:r>
              <a:r>
                <a:rPr lang="nb-NO" sz="2800" dirty="0">
                  <a:cs typeface="Arial" panose="020B0604020202020204" pitchFamily="34" charset="0"/>
                </a:rPr>
                <a:t> </a:t>
              </a:r>
              <a:r>
                <a:rPr lang="nb-NO" sz="2800" dirty="0" err="1">
                  <a:cs typeface="Arial" panose="020B0604020202020204" pitchFamily="34" charset="0"/>
                </a:rPr>
                <a:t>may</a:t>
              </a:r>
              <a:r>
                <a:rPr lang="nb-NO" sz="2800" dirty="0">
                  <a:cs typeface="Arial" panose="020B0604020202020204" pitchFamily="34" charset="0"/>
                </a:rPr>
                <a:t> do so </a:t>
              </a:r>
              <a:r>
                <a:rPr lang="nb-NO" sz="2800" dirty="0" err="1">
                  <a:cs typeface="Arial" panose="020B0604020202020204" pitchFamily="34" charset="0"/>
                </a:rPr>
                <a:t>when</a:t>
              </a:r>
              <a:r>
                <a:rPr lang="nb-NO" sz="2800" dirty="0">
                  <a:cs typeface="Arial" panose="020B0604020202020204" pitchFamily="34" charset="0"/>
                </a:rPr>
                <a:t> </a:t>
              </a:r>
              <a:r>
                <a:rPr lang="nb-NO" sz="2800" dirty="0" err="1">
                  <a:cs typeface="Arial" panose="020B0604020202020204" pitchFamily="34" charset="0"/>
                </a:rPr>
                <a:t>combined</a:t>
              </a:r>
              <a:r>
                <a:rPr lang="nb-NO" sz="2800" dirty="0">
                  <a:cs typeface="Arial" panose="020B0604020202020204" pitchFamily="34" charset="0"/>
                </a:rPr>
                <a:t> (</a:t>
              </a:r>
              <a:r>
                <a:rPr lang="nb-NO" sz="2800" dirty="0" err="1">
                  <a:cs typeface="Arial" panose="020B0604020202020204" pitchFamily="34" charset="0"/>
                </a:rPr>
                <a:t>with</a:t>
              </a:r>
              <a:r>
                <a:rPr lang="nb-NO" sz="2800" dirty="0">
                  <a:cs typeface="Arial" panose="020B0604020202020204" pitchFamily="34" charset="0"/>
                </a:rPr>
                <a:t> </a:t>
              </a:r>
              <a:r>
                <a:rPr lang="nb-NO" sz="2800" dirty="0" err="1">
                  <a:cs typeface="Arial" panose="020B0604020202020204" pitchFamily="34" charset="0"/>
                </a:rPr>
                <a:t>background</a:t>
              </a:r>
              <a:r>
                <a:rPr lang="nb-NO" sz="2800" dirty="0">
                  <a:cs typeface="Arial" panose="020B0604020202020204" pitchFamily="34" charset="0"/>
                </a:rPr>
                <a:t> </a:t>
              </a:r>
              <a:r>
                <a:rPr lang="nb-NO" sz="2800" dirty="0" err="1">
                  <a:cs typeface="Arial" panose="020B0604020202020204" pitchFamily="34" charset="0"/>
                </a:rPr>
                <a:t>knowledge</a:t>
              </a:r>
              <a:r>
                <a:rPr lang="nb-NO" sz="2800" dirty="0">
                  <a:cs typeface="Arial" panose="020B0604020202020204" pitchFamily="34" charset="0"/>
                </a:rPr>
                <a:t>): </a:t>
              </a:r>
              <a:r>
                <a:rPr lang="nb-NO" sz="2800" dirty="0" err="1">
                  <a:cs typeface="Arial" panose="020B0604020202020204" pitchFamily="34" charset="0"/>
                </a:rPr>
                <a:t>places</a:t>
              </a:r>
              <a:r>
                <a:rPr lang="nb-NO" sz="2800" dirty="0">
                  <a:cs typeface="Arial" panose="020B0604020202020204" pitchFamily="34" charset="0"/>
                </a:rPr>
                <a:t>, </a:t>
              </a:r>
              <a:r>
                <a:rPr lang="nb-NO" sz="2800" dirty="0" err="1">
                  <a:cs typeface="Arial" panose="020B0604020202020204" pitchFamily="34" charset="0"/>
                </a:rPr>
                <a:t>organisations</a:t>
              </a:r>
              <a:r>
                <a:rPr lang="nb-NO" sz="2800" dirty="0">
                  <a:cs typeface="Arial" panose="020B0604020202020204" pitchFamily="34" charset="0"/>
                </a:rPr>
                <a:t>, </a:t>
              </a:r>
              <a:r>
                <a:rPr lang="nb-NO" sz="2800" dirty="0" err="1">
                  <a:cs typeface="Arial" panose="020B0604020202020204" pitchFamily="34" charset="0"/>
                </a:rPr>
                <a:t>dates</a:t>
              </a:r>
              <a:r>
                <a:rPr lang="nb-NO" sz="2800" dirty="0">
                  <a:cs typeface="Arial" panose="020B0604020202020204" pitchFamily="34" charset="0"/>
                </a:rPr>
                <a:t>, </a:t>
              </a:r>
              <a:r>
                <a:rPr lang="nb-NO" sz="2800" dirty="0" err="1">
                  <a:cs typeface="Arial" panose="020B0604020202020204" pitchFamily="34" charset="0"/>
                </a:rPr>
                <a:t>demographic</a:t>
              </a:r>
              <a:r>
                <a:rPr lang="nb-NO" sz="2800" dirty="0">
                  <a:cs typeface="Arial" panose="020B0604020202020204" pitchFamily="34" charset="0"/>
                </a:rPr>
                <a:t> </a:t>
              </a:r>
              <a:r>
                <a:rPr lang="nb-NO" sz="2800" dirty="0" err="1">
                  <a:cs typeface="Arial" panose="020B0604020202020204" pitchFamily="34" charset="0"/>
                </a:rPr>
                <a:t>attributes</a:t>
              </a:r>
              <a:r>
                <a:rPr lang="nb-NO" sz="2800" dirty="0">
                  <a:cs typeface="Arial" panose="020B0604020202020204" pitchFamily="34" charset="0"/>
                </a:rPr>
                <a:t>, etc. </a:t>
              </a:r>
              <a:endParaRPr lang="en-GB" sz="2800" dirty="0">
                <a:cs typeface="Arial" panose="020B0604020202020204" pitchFamily="34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E4452AE-34C4-9C53-7688-E34972F7AAF0}"/>
                </a:ext>
              </a:extLst>
            </p:cNvPr>
            <p:cNvCxnSpPr>
              <a:cxnSpLocks/>
            </p:cNvCxnSpPr>
            <p:nvPr/>
          </p:nvCxnSpPr>
          <p:spPr>
            <a:xfrm>
              <a:off x="5444408" y="2953684"/>
              <a:ext cx="475198" cy="9762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748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4ACD1-92C3-4760-BEFD-D1C809423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727" y="4411970"/>
            <a:ext cx="10569883" cy="18002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noProof="0" dirty="0"/>
              <a:t>Our answer</a:t>
            </a:r>
            <a:r>
              <a:rPr lang="en-GB" noProof="0" dirty="0"/>
              <a:t>: it depends on how one interprets GPDR!</a:t>
            </a:r>
          </a:p>
          <a:p>
            <a:r>
              <a:rPr lang="en-GB" i="1" noProof="0" dirty="0"/>
              <a:t>Strict interpretation</a:t>
            </a:r>
            <a:r>
              <a:rPr lang="en-GB" noProof="0" dirty="0"/>
              <a:t>: no, unless the original data is deleted</a:t>
            </a:r>
          </a:p>
          <a:p>
            <a:r>
              <a:rPr lang="en-GB" i="1" noProof="0" dirty="0"/>
              <a:t>Risk-based interpretation</a:t>
            </a:r>
            <a:r>
              <a:rPr lang="en-GB" noProof="0" dirty="0"/>
              <a:t>: difficult, but possible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8709B-33BD-4AEF-845A-4C4914E8B4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7</a:t>
            </a:fld>
            <a:endParaRPr lang="en-GB" noProof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54D922-89D5-6E67-C413-CCFCAC2FF623}"/>
              </a:ext>
            </a:extLst>
          </p:cNvPr>
          <p:cNvSpPr/>
          <p:nvPr/>
        </p:nvSpPr>
        <p:spPr>
          <a:xfrm>
            <a:off x="1839190" y="543663"/>
            <a:ext cx="7949045" cy="288399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46CF35-6551-854F-F179-59D87EC57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224" y="879090"/>
            <a:ext cx="7457833" cy="23258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3157BC-1C67-7EF7-E4F7-2282D67C5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395" y="3430344"/>
            <a:ext cx="7104123" cy="43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2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F932F-A318-4900-BC1F-9EDD8B998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Anonymisation of unstructured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0156F-A7FF-41D3-9213-8921F076D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690" y="1524000"/>
            <a:ext cx="9467790" cy="1502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noProof="0" dirty="0"/>
              <a:t>Main problem</a:t>
            </a:r>
            <a:r>
              <a:rPr lang="en-GB" noProof="0" dirty="0"/>
              <a:t>: requirement of </a:t>
            </a:r>
            <a:r>
              <a:rPr lang="en-GB" i="1" noProof="0" dirty="0"/>
              <a:t>unlikability</a:t>
            </a:r>
            <a:r>
              <a:rPr lang="en-GB" noProof="0" dirty="0"/>
              <a:t> with original dataset</a:t>
            </a:r>
          </a:p>
          <a:p>
            <a:pPr marL="0" indent="0">
              <a:buNone/>
            </a:pPr>
            <a:r>
              <a:rPr lang="en-GB" noProof="0" dirty="0">
                <a:sym typeface="Wingdings" panose="05000000000000000000" pitchFamily="2" charset="2"/>
              </a:rPr>
              <a:t> </a:t>
            </a:r>
            <a:r>
              <a:rPr lang="en-GB" noProof="0" dirty="0"/>
              <a:t>If one has access to the original data, it is quite easy to do a </a:t>
            </a:r>
            <a:r>
              <a:rPr lang="en-GB" i="1" noProof="0" dirty="0"/>
              <a:t>phrase search </a:t>
            </a:r>
            <a:r>
              <a:rPr lang="en-GB" noProof="0" dirty="0"/>
              <a:t>to find back the original document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F31D1-3854-43FC-A042-E8B73948DF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8</a:t>
            </a:fld>
            <a:endParaRPr lang="en-GB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7F6AE6-0C97-453D-98A0-E63B761F6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043" y="3140969"/>
            <a:ext cx="1279029" cy="12790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FF5025-D090-4C55-914B-AC8A55A8F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107" y="3612672"/>
            <a:ext cx="1279029" cy="12790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4B192B-72C8-466F-817D-094FE3982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1" y="3740330"/>
            <a:ext cx="1279029" cy="12790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3E9977-4F34-4718-873B-044AA9009218}"/>
              </a:ext>
            </a:extLst>
          </p:cNvPr>
          <p:cNvSpPr txBox="1"/>
          <p:nvPr/>
        </p:nvSpPr>
        <p:spPr bwMode="white">
          <a:xfrm>
            <a:off x="1919536" y="5013177"/>
            <a:ext cx="27911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Original collection of documents</a:t>
            </a:r>
            <a:endParaRPr lang="nb-NO" sz="24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B61982-4879-41C4-9473-997C2237C58B}"/>
              </a:ext>
            </a:extLst>
          </p:cNvPr>
          <p:cNvGrpSpPr/>
          <p:nvPr/>
        </p:nvGrpSpPr>
        <p:grpSpPr>
          <a:xfrm>
            <a:off x="3990653" y="3164776"/>
            <a:ext cx="7077598" cy="2780269"/>
            <a:chOff x="2466653" y="3164775"/>
            <a:chExt cx="7077598" cy="27802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8139B60-EFCA-48D8-8B89-1364942AA9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20" t="12988"/>
            <a:stretch/>
          </p:blipFill>
          <p:spPr>
            <a:xfrm>
              <a:off x="6559423" y="3998947"/>
              <a:ext cx="1035462" cy="116284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7474FF6-C422-402E-B633-2A15A5345800}"/>
                </a:ext>
              </a:extLst>
            </p:cNvPr>
            <p:cNvSpPr txBox="1"/>
            <p:nvPr/>
          </p:nvSpPr>
          <p:spPr bwMode="white">
            <a:xfrm>
              <a:off x="6447907" y="5114047"/>
              <a:ext cx="3096344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/>
                <a:t>“Anonymized” version of the document</a:t>
              </a:r>
              <a:endParaRPr lang="nb-NO" sz="2400" dirty="0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3B90609-D6B7-477E-B24E-2801C4B065F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66653" y="4398302"/>
              <a:ext cx="3859214" cy="18206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010B24E-F1E9-4BD0-BD44-6827B49DA232}"/>
                </a:ext>
              </a:extLst>
            </p:cNvPr>
            <p:cNvSpPr txBox="1"/>
            <p:nvPr/>
          </p:nvSpPr>
          <p:spPr bwMode="white">
            <a:xfrm>
              <a:off x="3186649" y="3164775"/>
              <a:ext cx="291067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/>
                <a:t>Edit operations     (e.g. masking personal identifiers)</a:t>
              </a:r>
              <a:endParaRPr lang="nb-NO" sz="24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E15F936-F4C1-4CDB-9B93-4AAEFEF13D24}"/>
              </a:ext>
            </a:extLst>
          </p:cNvPr>
          <p:cNvGrpSpPr/>
          <p:nvPr/>
        </p:nvGrpSpPr>
        <p:grpSpPr>
          <a:xfrm>
            <a:off x="2999656" y="3740329"/>
            <a:ext cx="8565784" cy="2531522"/>
            <a:chOff x="1475656" y="3740329"/>
            <a:chExt cx="8565784" cy="2531522"/>
          </a:xfrm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498340B5-23A4-4FBB-A11D-A09302A0A9BB}"/>
                </a:ext>
              </a:extLst>
            </p:cNvPr>
            <p:cNvSpPr/>
            <p:nvPr/>
          </p:nvSpPr>
          <p:spPr bwMode="auto">
            <a:xfrm rot="10800000">
              <a:off x="2446369" y="4101466"/>
              <a:ext cx="7595071" cy="753165"/>
            </a:xfrm>
            <a:prstGeom prst="arc">
              <a:avLst>
                <a:gd name="adj1" fmla="val 16200000"/>
                <a:gd name="adj2" fmla="val 21451843"/>
              </a:avLst>
            </a:prstGeom>
            <a:noFill/>
            <a:ln w="571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000">
                <a:latin typeface="Arial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F365C07-4B6A-4947-AFF0-93B655629CA4}"/>
                </a:ext>
              </a:extLst>
            </p:cNvPr>
            <p:cNvSpPr txBox="1"/>
            <p:nvPr/>
          </p:nvSpPr>
          <p:spPr bwMode="white">
            <a:xfrm>
              <a:off x="3280240" y="5071522"/>
              <a:ext cx="3418607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Search for document containing same words/phrases</a:t>
              </a:r>
              <a:endParaRPr lang="nb-NO" sz="2400" dirty="0">
                <a:solidFill>
                  <a:srgbClr val="C00000"/>
                </a:solidFill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0CDFF5D-A880-489E-96C7-D0F7C1AD6DDF}"/>
                </a:ext>
              </a:extLst>
            </p:cNvPr>
            <p:cNvSpPr/>
            <p:nvPr/>
          </p:nvSpPr>
          <p:spPr bwMode="auto">
            <a:xfrm>
              <a:off x="1475656" y="3740329"/>
              <a:ext cx="1342479" cy="1162846"/>
            </a:xfrm>
            <a:prstGeom prst="round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000">
                <a:latin typeface="Arial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0F69E5F-6FCF-4A62-A3CD-537F0506618F}"/>
              </a:ext>
            </a:extLst>
          </p:cNvPr>
          <p:cNvGrpSpPr/>
          <p:nvPr/>
        </p:nvGrpSpPr>
        <p:grpSpPr>
          <a:xfrm>
            <a:off x="8280872" y="4509120"/>
            <a:ext cx="479425" cy="482560"/>
            <a:chOff x="6756871" y="4509120"/>
            <a:chExt cx="479425" cy="48256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7F037F9-4360-4A81-B9C2-AD9CD7081FF3}"/>
                </a:ext>
              </a:extLst>
            </p:cNvPr>
            <p:cNvSpPr/>
            <p:nvPr/>
          </p:nvSpPr>
          <p:spPr bwMode="auto">
            <a:xfrm>
              <a:off x="6948264" y="4509120"/>
              <a:ext cx="288032" cy="144016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000">
                <a:latin typeface="Arial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E2EDCCC-5E03-4A83-A066-3EF451B7ABA2}"/>
                </a:ext>
              </a:extLst>
            </p:cNvPr>
            <p:cNvSpPr/>
            <p:nvPr/>
          </p:nvSpPr>
          <p:spPr bwMode="auto">
            <a:xfrm>
              <a:off x="6756871" y="4847664"/>
              <a:ext cx="288032" cy="144016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b-NO" sz="20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250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E62C2-041F-4184-8B17-D0931EBD4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50" y="945604"/>
            <a:ext cx="2952689" cy="1008064"/>
          </a:xfrm>
        </p:spPr>
        <p:txBody>
          <a:bodyPr>
            <a:noAutofit/>
          </a:bodyPr>
          <a:lstStyle/>
          <a:p>
            <a:r>
              <a:rPr lang="en-GB" sz="3600" noProof="0" dirty="0"/>
              <a:t>A simple experiment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0B06A-F59D-4437-BEF8-AF033CC5C4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9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E4E211-05FF-44B0-80CA-F7846868D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259" y="575672"/>
            <a:ext cx="7945581" cy="5706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0AD7D6-EBA2-4D79-8725-5F3CCC3AAAB5}"/>
              </a:ext>
            </a:extLst>
          </p:cNvPr>
          <p:cNvSpPr txBox="1"/>
          <p:nvPr/>
        </p:nvSpPr>
        <p:spPr bwMode="white">
          <a:xfrm>
            <a:off x="415350" y="2330822"/>
            <a:ext cx="256407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Excerpt from an actual court case from the </a:t>
            </a:r>
            <a:r>
              <a:rPr lang="en-US" sz="2000" i="1" dirty="0"/>
              <a:t>European Court of Human Rights </a:t>
            </a:r>
            <a:r>
              <a:rPr lang="en-US" sz="2000" dirty="0"/>
              <a:t>(ECHR),       nr. 61391/00:</a:t>
            </a:r>
            <a:endParaRPr lang="nb-NO" sz="20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DD5E295-989F-DF21-7899-8BB45BE42950}"/>
              </a:ext>
            </a:extLst>
          </p:cNvPr>
          <p:cNvSpPr/>
          <p:nvPr/>
        </p:nvSpPr>
        <p:spPr>
          <a:xfrm>
            <a:off x="3451860" y="253370"/>
            <a:ext cx="8458200" cy="635126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327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1760</Words>
  <Application>Microsoft Office PowerPoint</Application>
  <PresentationFormat>Widescreen</PresentationFormat>
  <Paragraphs>209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Theme</vt:lpstr>
      <vt:lpstr>Privacy-enhancing NLP:  A Primer</vt:lpstr>
      <vt:lpstr>Privacy</vt:lpstr>
      <vt:lpstr>Privacy</vt:lpstr>
      <vt:lpstr>NLP and privacy</vt:lpstr>
      <vt:lpstr>Some key problems</vt:lpstr>
      <vt:lpstr>Anonymisation</vt:lpstr>
      <vt:lpstr>PowerPoint Presentation</vt:lpstr>
      <vt:lpstr>Anonymisation of unstructured data</vt:lpstr>
      <vt:lpstr>A simple experiment</vt:lpstr>
      <vt:lpstr>PowerPoint Presentation</vt:lpstr>
      <vt:lpstr>PowerPoint Presentation</vt:lpstr>
      <vt:lpstr>Full GDPR-compliant anonymisation:</vt:lpstr>
      <vt:lpstr>Full GDPR-compliant anonymisation:</vt:lpstr>
      <vt:lpstr>Text de-identification / sanitisation</vt:lpstr>
      <vt:lpstr>NLP methods</vt:lpstr>
      <vt:lpstr>NLP methods</vt:lpstr>
      <vt:lpstr>PowerPoint Presentation</vt:lpstr>
      <vt:lpstr>Annotation process</vt:lpstr>
      <vt:lpstr>Evaluation</vt:lpstr>
      <vt:lpstr>Evaluation</vt:lpstr>
      <vt:lpstr>Sanitization with explicit risk measures</vt:lpstr>
      <vt:lpstr>Some key problems</vt:lpstr>
      <vt:lpstr>Obfuscation methods</vt:lpstr>
      <vt:lpstr>Obfuscation methods</vt:lpstr>
      <vt:lpstr>Text rewriting &amp; synthesis</vt:lpstr>
      <vt:lpstr>Training NLP models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Privacy-enhancing NLP:  A Primer</dc:title>
  <dc:creator>Pierre Lison</dc:creator>
  <cp:lastModifiedBy>Pierre Lison</cp:lastModifiedBy>
  <cp:revision>2</cp:revision>
  <dcterms:created xsi:type="dcterms:W3CDTF">2023-03-08T21:52:01Z</dcterms:created>
  <dcterms:modified xsi:type="dcterms:W3CDTF">2023-06-29T13:50:02Z</dcterms:modified>
</cp:coreProperties>
</file>