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57" r:id="rId7"/>
    <p:sldId id="258" r:id="rId8"/>
    <p:sldId id="263" r:id="rId9"/>
    <p:sldId id="262" r:id="rId10"/>
  </p:sldIdLst>
  <p:sldSz cx="9144000" cy="5143500" type="screen16x9"/>
  <p:notesSz cx="68834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  <a:srgbClr val="082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6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64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Lison" userId="a8a9df96-d69d-4b67-b9bd-4018f7d77187" providerId="ADAL" clId="{D3BD5871-8BF2-4F53-BDD2-6ADA686A88A7}"/>
    <pc:docChg chg="modSld">
      <pc:chgData name="Pierre Lison" userId="a8a9df96-d69d-4b67-b9bd-4018f7d77187" providerId="ADAL" clId="{D3BD5871-8BF2-4F53-BDD2-6ADA686A88A7}" dt="2023-03-06T06:38:28.660" v="21" actId="20577"/>
      <pc:docMkLst>
        <pc:docMk/>
      </pc:docMkLst>
      <pc:sldChg chg="modSp mod">
        <pc:chgData name="Pierre Lison" userId="a8a9df96-d69d-4b67-b9bd-4018f7d77187" providerId="ADAL" clId="{D3BD5871-8BF2-4F53-BDD2-6ADA686A88A7}" dt="2023-03-06T06:38:28.660" v="21" actId="20577"/>
        <pc:sldMkLst>
          <pc:docMk/>
          <pc:sldMk cId="3058569793" sldId="257"/>
        </pc:sldMkLst>
        <pc:spChg chg="mod">
          <ac:chgData name="Pierre Lison" userId="a8a9df96-d69d-4b67-b9bd-4018f7d77187" providerId="ADAL" clId="{D3BD5871-8BF2-4F53-BDD2-6ADA686A88A7}" dt="2023-03-06T06:38:28.660" v="21" actId="20577"/>
          <ac:spMkLst>
            <pc:docMk/>
            <pc:sldMk cId="3058569793" sldId="257"/>
            <ac:spMk id="3" creationId="{DA09BFD8-E24E-BA29-0155-1F234EEC06E8}"/>
          </ac:spMkLst>
        </pc:spChg>
      </pc:sldChg>
      <pc:sldChg chg="modSp mod">
        <pc:chgData name="Pierre Lison" userId="a8a9df96-d69d-4b67-b9bd-4018f7d77187" providerId="ADAL" clId="{D3BD5871-8BF2-4F53-BDD2-6ADA686A88A7}" dt="2023-03-05T23:59:22.607" v="3" actId="114"/>
        <pc:sldMkLst>
          <pc:docMk/>
          <pc:sldMk cId="1404767211" sldId="258"/>
        </pc:sldMkLst>
        <pc:spChg chg="mod">
          <ac:chgData name="Pierre Lison" userId="a8a9df96-d69d-4b67-b9bd-4018f7d77187" providerId="ADAL" clId="{D3BD5871-8BF2-4F53-BDD2-6ADA686A88A7}" dt="2023-03-05T23:59:22.607" v="3" actId="114"/>
          <ac:spMkLst>
            <pc:docMk/>
            <pc:sldMk cId="1404767211" sldId="258"/>
            <ac:spMk id="3" creationId="{ACD91BD6-768C-D59D-8D27-D4C1849200F0}"/>
          </ac:spMkLst>
        </pc:spChg>
      </pc:sldChg>
      <pc:sldChg chg="modSp mod">
        <pc:chgData name="Pierre Lison" userId="a8a9df96-d69d-4b67-b9bd-4018f7d77187" providerId="ADAL" clId="{D3BD5871-8BF2-4F53-BDD2-6ADA686A88A7}" dt="2023-03-05T23:59:45.908" v="17" actId="20577"/>
        <pc:sldMkLst>
          <pc:docMk/>
          <pc:sldMk cId="3037967524" sldId="262"/>
        </pc:sldMkLst>
        <pc:spChg chg="mod">
          <ac:chgData name="Pierre Lison" userId="a8a9df96-d69d-4b67-b9bd-4018f7d77187" providerId="ADAL" clId="{D3BD5871-8BF2-4F53-BDD2-6ADA686A88A7}" dt="2023-03-05T23:59:45.908" v="17" actId="20577"/>
          <ac:spMkLst>
            <pc:docMk/>
            <pc:sldMk cId="3037967524" sldId="262"/>
            <ac:spMk id="3" creationId="{A9EE8F3E-22A0-12F1-5E0C-E8EFEA0D5D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593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593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fld id="{DCBD22C0-2821-4EDC-9675-67372AD7718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593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787" y="4705350"/>
            <a:ext cx="5047827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593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fld id="{AEA76827-FC0C-42F6-AC0F-8E03D8C8032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42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white">
          <a:xfrm>
            <a:off x="6754688" y="175742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nb-NO" sz="1400" b="1" dirty="0">
                <a:solidFill>
                  <a:schemeClr val="tx2"/>
                </a:solidFill>
              </a:rPr>
              <a:t>www.nr.no</a:t>
            </a:r>
            <a:endParaRPr lang="nb-NO" sz="1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1520" y="1131591"/>
            <a:ext cx="5904656" cy="1008112"/>
          </a:xfrm>
          <a:noFill/>
        </p:spPr>
        <p:txBody>
          <a:bodyPr anchor="t"/>
          <a:lstStyle>
            <a:lvl1pPr>
              <a:defRPr>
                <a:solidFill>
                  <a:schemeClr val="accent4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defRPr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251520" y="2283718"/>
            <a:ext cx="5688632" cy="720080"/>
          </a:xfrm>
        </p:spPr>
        <p:txBody>
          <a:bodyPr/>
          <a:lstStyle>
            <a:lvl1pPr marL="0" indent="0">
              <a:buFont typeface="Times New Roman" pitchFamily="18" charset="0"/>
              <a:buNone/>
              <a:defRPr sz="22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147815"/>
            <a:ext cx="5616624" cy="576064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</a:lstStyle>
          <a:p>
            <a:r>
              <a:rPr lang="en-GB" sz="2800" baseline="0" noProof="0" dirty="0"/>
              <a:t>[Authors]</a:t>
            </a:r>
            <a:endParaRPr lang="en-GB" sz="2800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3939902"/>
            <a:ext cx="5616624" cy="43204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GB" sz="2200" noProof="0" dirty="0"/>
              <a:t>[Location]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4515967"/>
            <a:ext cx="5616624" cy="465599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 sz="2400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/>
            </a:pPr>
            <a:r>
              <a:rPr lang="en-GB" sz="2200" noProof="0" dirty="0"/>
              <a:t>[Date]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23678"/>
            <a:ext cx="3490647" cy="4869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6971"/>
            <a:ext cx="3419873" cy="6702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97971C-2FE7-4FD3-B01F-4B5E83D933F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81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F689-C7C1-4E27-8890-76F63A669A8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442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733800" cy="3086100"/>
          </a:xfr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7338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86E72B-8DDA-4312-9150-1363B5FB6C1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9962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4D6A6-41BD-49BB-84F3-C9210A972E85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889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EDDD13-8D6F-4F24-AAFE-488D04EDC9F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387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0" y="465516"/>
            <a:ext cx="72008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3795887"/>
            <a:ext cx="7200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D3A0-5D3C-4DC3-9F57-3B372D08EE5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216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51520" y="195486"/>
            <a:ext cx="8640960" cy="75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43000"/>
            <a:ext cx="864096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8904" y="4731990"/>
            <a:ext cx="393576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89F689-C7C1-4E27-8890-76F63A669A8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1691680" y="4490815"/>
            <a:ext cx="6552728" cy="44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11125"/>
            <a:ext cx="9636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2" r:id="rId4"/>
    <p:sldLayoutId id="2147483655" r:id="rId5"/>
    <p:sldLayoutId id="2147483656" r:id="rId6"/>
    <p:sldLayoutId id="214748365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50000"/>
        </a:spcBef>
        <a:spcAft>
          <a:spcPct val="0"/>
        </a:spcAft>
        <a:buSzPct val="80000"/>
        <a:buFont typeface="Times New Roman" pitchFamily="18" charset="0"/>
        <a:buChar char="►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419100" algn="l" rtl="0" eaLnBrk="1" fontAlgn="base" hangingPunct="1">
        <a:spcBef>
          <a:spcPct val="20000"/>
        </a:spcBef>
        <a:spcAft>
          <a:spcPct val="0"/>
        </a:spcAft>
        <a:buChar char="▪"/>
        <a:defRPr sz="2200">
          <a:solidFill>
            <a:schemeClr val="tx1"/>
          </a:solidFill>
          <a:latin typeface="+mn-lt"/>
        </a:defRPr>
      </a:lvl2pPr>
      <a:lvl3pPr marL="1230313" indent="-381000" algn="l" rtl="0" eaLnBrk="1" fontAlgn="base" hangingPunct="1">
        <a:spcBef>
          <a:spcPct val="20000"/>
        </a:spcBef>
        <a:spcAft>
          <a:spcPct val="0"/>
        </a:spcAft>
        <a:buChar char="◦"/>
        <a:defRPr sz="2000">
          <a:solidFill>
            <a:schemeClr val="tx1"/>
          </a:solidFill>
          <a:latin typeface="+mn-lt"/>
        </a:defRPr>
      </a:lvl3pPr>
      <a:lvl4pPr marL="1622425" indent="-381000" algn="l" rtl="0" eaLnBrk="1" fontAlgn="base" hangingPunct="1">
        <a:spcBef>
          <a:spcPct val="20000"/>
        </a:spcBef>
        <a:spcAft>
          <a:spcPct val="0"/>
        </a:spcAft>
        <a:buChar char="·"/>
        <a:defRPr sz="2000">
          <a:solidFill>
            <a:schemeClr val="tx1"/>
          </a:solidFill>
          <a:latin typeface="+mn-lt"/>
        </a:defRPr>
      </a:lvl4pPr>
      <a:lvl5pPr marL="20066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5pPr>
      <a:lvl6pPr marL="24638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6pPr>
      <a:lvl7pPr marL="29210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7pPr>
      <a:lvl8pPr marL="33782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8pPr>
      <a:lvl9pPr marL="38354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2" y="1275606"/>
            <a:ext cx="5904656" cy="1008112"/>
          </a:xfrm>
        </p:spPr>
        <p:txBody>
          <a:bodyPr/>
          <a:lstStyle/>
          <a:p>
            <a:r>
              <a:rPr lang="en-US" sz="4800" dirty="0" err="1"/>
              <a:t>Språkteknologi</a:t>
            </a:r>
            <a:r>
              <a:rPr lang="en-US" sz="4800" dirty="0"/>
              <a:t>: </a:t>
            </a:r>
            <a:r>
              <a:rPr lang="en-US" sz="4800" dirty="0" err="1"/>
              <a:t>siste</a:t>
            </a:r>
            <a:r>
              <a:rPr lang="en-US" sz="4800" dirty="0"/>
              <a:t> </a:t>
            </a:r>
            <a:r>
              <a:rPr lang="en-US" sz="4800" dirty="0" err="1"/>
              <a:t>trender</a:t>
            </a:r>
            <a:endParaRPr lang="nb-NO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0742" y="2980522"/>
            <a:ext cx="5616624" cy="576064"/>
          </a:xfrm>
        </p:spPr>
        <p:txBody>
          <a:bodyPr/>
          <a:lstStyle/>
          <a:p>
            <a:r>
              <a:rPr lang="en-US" dirty="0"/>
              <a:t>Pierre, Ildikó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4083919"/>
            <a:ext cx="5616624" cy="432048"/>
          </a:xfrm>
        </p:spPr>
        <p:txBody>
          <a:bodyPr/>
          <a:lstStyle/>
          <a:p>
            <a:r>
              <a:rPr lang="en-US" dirty="0"/>
              <a:t>6. Mars 2023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BigInsight</a:t>
            </a:r>
            <a:r>
              <a:rPr lang="en-US" dirty="0"/>
              <a:t> </a:t>
            </a:r>
            <a:r>
              <a:rPr lang="en-US" dirty="0" err="1"/>
              <a:t>møte</a:t>
            </a:r>
            <a:r>
              <a:rPr lang="en-US" dirty="0"/>
              <a:t> om </a:t>
            </a:r>
            <a:r>
              <a:rPr lang="en-US" dirty="0" err="1"/>
              <a:t>ustrukturerte</a:t>
            </a:r>
            <a:r>
              <a:rPr lang="en-US" dirty="0"/>
              <a:t> data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872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224B-8BBA-E6B1-8364-9586C219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Noen</a:t>
            </a:r>
            <a:r>
              <a:rPr lang="en-US" dirty="0"/>
              <a:t> </a:t>
            </a:r>
            <a:r>
              <a:rPr lang="en-US" dirty="0" err="1"/>
              <a:t>anvendelser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D30B8-F6EB-5AD9-7B78-31F7F78D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Dokumentanalyse</a:t>
            </a:r>
            <a:endParaRPr lang="en-US" dirty="0"/>
          </a:p>
          <a:p>
            <a:r>
              <a:rPr lang="en-US" dirty="0" err="1"/>
              <a:t>Informasjongjenfinning</a:t>
            </a:r>
            <a:endParaRPr lang="en-US" dirty="0"/>
          </a:p>
          <a:p>
            <a:r>
              <a:rPr lang="en-US" dirty="0" err="1"/>
              <a:t>Interaktive</a:t>
            </a:r>
            <a:r>
              <a:rPr lang="en-US" dirty="0"/>
              <a:t> </a:t>
            </a:r>
            <a:r>
              <a:rPr lang="en-US" dirty="0" err="1"/>
              <a:t>systemer</a:t>
            </a:r>
            <a:endParaRPr lang="en-US" dirty="0"/>
          </a:p>
          <a:p>
            <a:r>
              <a:rPr lang="en-US" dirty="0" err="1"/>
              <a:t>Maskinoversettelse</a:t>
            </a:r>
            <a:endParaRPr lang="en-US" dirty="0"/>
          </a:p>
          <a:p>
            <a:r>
              <a:rPr lang="nb-NO" dirty="0"/>
              <a:t>Skrivestøtte</a:t>
            </a:r>
          </a:p>
          <a:p>
            <a:r>
              <a:rPr lang="nb-NO" dirty="0"/>
              <a:t>Talegjenkjenning og talesyntese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7CDFB-39D7-3FDF-85A7-C0214D6256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2</a:t>
            </a:fld>
            <a:endParaRPr lang="en-GB" noProof="0" dirty="0"/>
          </a:p>
        </p:txBody>
      </p:sp>
      <p:pic>
        <p:nvPicPr>
          <p:cNvPr id="5" name="Picture 2" descr="Images Gratuites : audit, impôt, inspection, Auditeur, document,  Grossissement, comptabilité, budget, Entreprise, lieu de travail,  vérification, examen, fraude, verre, enquête, facture d'achat, Contrat,  formalités administratives, l'écriture, texte ...">
            <a:extLst>
              <a:ext uri="{FF2B5EF4-FFF2-40B4-BE49-F238E27FC236}">
                <a16:creationId xmlns:a16="http://schemas.microsoft.com/office/drawing/2014/main" id="{92DF8806-50B2-86DA-F4FE-D4464543B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933"/>
            <a:ext cx="2505090" cy="145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Natural Language Question Answering Systems">
            <a:extLst>
              <a:ext uri="{FF2B5EF4-FFF2-40B4-BE49-F238E27FC236}">
                <a16:creationId xmlns:a16="http://schemas.microsoft.com/office/drawing/2014/main" id="{CC1A8F06-0EC1-3ED6-058B-6AD78AFD5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66"/>
          <a:stretch/>
        </p:blipFill>
        <p:spPr bwMode="auto">
          <a:xfrm>
            <a:off x="7105838" y="1995685"/>
            <a:ext cx="1786642" cy="156451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What Is a Content Creator? – INK Blog">
            <a:extLst>
              <a:ext uri="{FF2B5EF4-FFF2-40B4-BE49-F238E27FC236}">
                <a16:creationId xmlns:a16="http://schemas.microsoft.com/office/drawing/2014/main" id="{0D960390-CF46-7BBC-E33B-A090A64D3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69413"/>
            <a:ext cx="2613383" cy="147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What Is Automatic Translation (...And Is It Good Enough)?">
            <a:extLst>
              <a:ext uri="{FF2B5EF4-FFF2-40B4-BE49-F238E27FC236}">
                <a16:creationId xmlns:a16="http://schemas.microsoft.com/office/drawing/2014/main" id="{33BE7E52-BFBD-FB40-2803-BBCF8DE5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52102"/>
            <a:ext cx="1158530" cy="11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ildet : chatbot, bot, assistent, Brukerstøtte, ikon, intelligens,  virtuell, kunstig, robot, chatte, service, sosial, på nett, boble, snakke,  nettverk, dialog, program, interaktiv, budskap, bruker, app, skravling,  tale, Chatterbot, grønn, turkis, aqua ...">
            <a:extLst>
              <a:ext uri="{FF2B5EF4-FFF2-40B4-BE49-F238E27FC236}">
                <a16:creationId xmlns:a16="http://schemas.microsoft.com/office/drawing/2014/main" id="{AFC8417C-A957-18B3-1FB6-D5D0CF5E8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59" y="3811581"/>
            <a:ext cx="1750269" cy="111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The audio signal waveform | Download Scientific Diagram">
            <a:extLst>
              <a:ext uri="{FF2B5EF4-FFF2-40B4-BE49-F238E27FC236}">
                <a16:creationId xmlns:a16="http://schemas.microsoft.com/office/drawing/2014/main" id="{3275925A-98AD-EB77-E399-08ADD4888D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5" t="3627" r="4008" b="3168"/>
          <a:stretch/>
        </p:blipFill>
        <p:spPr bwMode="auto">
          <a:xfrm>
            <a:off x="7496578" y="4117997"/>
            <a:ext cx="1269986" cy="44555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03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Research Guide for Transformers - KDnuggets">
            <a:extLst>
              <a:ext uri="{FF2B5EF4-FFF2-40B4-BE49-F238E27FC236}">
                <a16:creationId xmlns:a16="http://schemas.microsoft.com/office/drawing/2014/main" id="{7128C243-EE81-985E-0BA0-DFE3CA963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7" t="2667" r="29070" b="6334"/>
          <a:stretch/>
        </p:blipFill>
        <p:spPr bwMode="auto">
          <a:xfrm>
            <a:off x="6571064" y="339502"/>
            <a:ext cx="2572666" cy="345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CD5478-C0E3-612D-E53E-FEAB60BF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Språkmodeller</a:t>
            </a:r>
            <a:r>
              <a:rPr lang="en-US" dirty="0"/>
              <a:t> </a:t>
            </a:r>
            <a:r>
              <a:rPr lang="en-US" sz="2800" dirty="0"/>
              <a:t>(BERT, GPT-3, </a:t>
            </a:r>
            <a:r>
              <a:rPr lang="en-US" sz="2800" dirty="0" err="1"/>
              <a:t>osv</a:t>
            </a:r>
            <a:r>
              <a:rPr lang="en-US" sz="2800" dirty="0"/>
              <a:t>.)</a:t>
            </a:r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B8BC5-D2B0-7562-6DF9-21770E807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463FC8-6DF6-9A5E-85DF-E1519E4F1EF3}"/>
              </a:ext>
            </a:extLst>
          </p:cNvPr>
          <p:cNvSpPr/>
          <p:nvPr/>
        </p:nvSpPr>
        <p:spPr bwMode="auto">
          <a:xfrm>
            <a:off x="35496" y="4263974"/>
            <a:ext cx="1440160" cy="756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BFD8-E24E-BA29-0155-1F234EEC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43000"/>
            <a:ext cx="7704856" cy="3086100"/>
          </a:xfrm>
        </p:spPr>
        <p:txBody>
          <a:bodyPr/>
          <a:lstStyle/>
          <a:p>
            <a:r>
              <a:rPr lang="en-US" dirty="0"/>
              <a:t>“New kid in town” (</a:t>
            </a:r>
            <a:r>
              <a:rPr lang="en-US" dirty="0" err="1"/>
              <a:t>siden</a:t>
            </a:r>
            <a:r>
              <a:rPr lang="en-US" dirty="0"/>
              <a:t> 2018),                                         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snudd</a:t>
            </a:r>
            <a:r>
              <a:rPr lang="en-US" dirty="0"/>
              <a:t> </a:t>
            </a:r>
            <a:r>
              <a:rPr lang="en-US" dirty="0" err="1"/>
              <a:t>språkteknologi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hodet</a:t>
            </a:r>
            <a:endParaRPr lang="en-US" dirty="0"/>
          </a:p>
          <a:p>
            <a:r>
              <a:rPr lang="en-US" dirty="0"/>
              <a:t>Store </a:t>
            </a:r>
            <a:r>
              <a:rPr lang="en-US" dirty="0" err="1"/>
              <a:t>nevrale</a:t>
            </a:r>
            <a:r>
              <a:rPr lang="en-US" dirty="0"/>
              <a:t> </a:t>
            </a:r>
            <a:r>
              <a:rPr lang="en-US" dirty="0" err="1"/>
              <a:t>nettverk</a:t>
            </a:r>
            <a:r>
              <a:rPr lang="en-US" dirty="0"/>
              <a:t> med                                               </a:t>
            </a:r>
            <a:r>
              <a:rPr lang="en-US" dirty="0" err="1"/>
              <a:t>milliarder</a:t>
            </a:r>
            <a:r>
              <a:rPr lang="en-US" dirty="0"/>
              <a:t> </a:t>
            </a:r>
            <a:r>
              <a:rPr lang="en-US" dirty="0" err="1"/>
              <a:t>parametre</a:t>
            </a:r>
            <a:endParaRPr lang="en-US" dirty="0"/>
          </a:p>
          <a:p>
            <a:pPr lvl="1"/>
            <a:r>
              <a:rPr lang="en-US" dirty="0" err="1"/>
              <a:t>Basert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såkalte</a:t>
            </a:r>
            <a:r>
              <a:rPr lang="en-US" dirty="0"/>
              <a:t> “transformers”</a:t>
            </a:r>
          </a:p>
          <a:p>
            <a:r>
              <a:rPr lang="en-US" dirty="0"/>
              <a:t>Trent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oppgave</a:t>
            </a:r>
            <a:r>
              <a:rPr lang="en-US" dirty="0"/>
              <a:t>:                                                       </a:t>
            </a:r>
            <a:r>
              <a:rPr lang="en-US" i="1" dirty="0" err="1"/>
              <a:t>gjette</a:t>
            </a:r>
            <a:r>
              <a:rPr lang="en-US" i="1" dirty="0"/>
              <a:t> </a:t>
            </a:r>
            <a:r>
              <a:rPr lang="en-US" i="1" dirty="0" err="1"/>
              <a:t>forekomst</a:t>
            </a:r>
            <a:r>
              <a:rPr lang="en-US" i="1" dirty="0"/>
              <a:t> av </a:t>
            </a:r>
            <a:r>
              <a:rPr lang="en-US" i="1" dirty="0" err="1"/>
              <a:t>ord</a:t>
            </a:r>
            <a:r>
              <a:rPr lang="en-US" i="1" dirty="0"/>
              <a:t> i </a:t>
            </a:r>
            <a:r>
              <a:rPr lang="en-US" i="1" dirty="0" err="1"/>
              <a:t>tekst</a:t>
            </a:r>
            <a:endParaRPr lang="en-US" i="1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 </a:t>
            </a:r>
            <a:r>
              <a:rPr lang="en-US" dirty="0" err="1">
                <a:sym typeface="Wingdings" panose="05000000000000000000" pitchFamily="2" charset="2"/>
              </a:rPr>
              <a:t>tilegner</a:t>
            </a:r>
            <a:r>
              <a:rPr lang="en-US" dirty="0">
                <a:sym typeface="Wingdings" panose="05000000000000000000" pitchFamily="2" charset="2"/>
              </a:rPr>
              <a:t> seg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lingvistiske</a:t>
            </a:r>
            <a:r>
              <a:rPr lang="en-US" dirty="0"/>
              <a:t> </a:t>
            </a:r>
            <a:r>
              <a:rPr lang="en-US" dirty="0" err="1"/>
              <a:t>kunnskap</a:t>
            </a:r>
            <a:r>
              <a:rPr lang="en-US" dirty="0"/>
              <a:t> og </a:t>
            </a:r>
            <a:r>
              <a:rPr lang="en-US" dirty="0" err="1"/>
              <a:t>fakta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856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A0EC2-85FB-936A-B2E1-CEC1A9BF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1BD6-768C-D59D-8D27-D4C184920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43000"/>
            <a:ext cx="8640960" cy="3300958"/>
          </a:xfrm>
        </p:spPr>
        <p:txBody>
          <a:bodyPr/>
          <a:lstStyle/>
          <a:p>
            <a:r>
              <a:rPr lang="en-US" dirty="0" err="1"/>
              <a:t>Språkmodeller</a:t>
            </a:r>
            <a:r>
              <a:rPr lang="en-US" dirty="0"/>
              <a:t> </a:t>
            </a:r>
            <a:r>
              <a:rPr lang="en-US" dirty="0" err="1"/>
              <a:t>lærer</a:t>
            </a:r>
            <a:r>
              <a:rPr lang="en-US" dirty="0"/>
              <a:t> å </a:t>
            </a:r>
            <a:r>
              <a:rPr lang="en-US" dirty="0" err="1"/>
              <a:t>bygge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</a:t>
            </a:r>
            <a:r>
              <a:rPr lang="en-US" dirty="0" err="1"/>
              <a:t>gode</a:t>
            </a:r>
            <a:r>
              <a:rPr lang="en-US" dirty="0"/>
              <a:t> (</a:t>
            </a:r>
            <a:r>
              <a:rPr lang="en-US" dirty="0" err="1"/>
              <a:t>numeriske</a:t>
            </a:r>
            <a:r>
              <a:rPr lang="en-US" dirty="0"/>
              <a:t>) </a:t>
            </a:r>
            <a:r>
              <a:rPr lang="en-US" dirty="0" err="1"/>
              <a:t>representasjoner</a:t>
            </a:r>
            <a:r>
              <a:rPr lang="en-US" dirty="0"/>
              <a:t> av </a:t>
            </a:r>
            <a:r>
              <a:rPr lang="en-US" dirty="0" err="1"/>
              <a:t>tekstinnhold</a:t>
            </a:r>
            <a:endParaRPr lang="en-US" dirty="0"/>
          </a:p>
          <a:p>
            <a:pPr lvl="1"/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brukes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oppgaver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ordprediksjon</a:t>
            </a:r>
            <a:r>
              <a:rPr lang="en-US" dirty="0"/>
              <a:t>!</a:t>
            </a:r>
          </a:p>
          <a:p>
            <a:r>
              <a:rPr lang="en-US" dirty="0"/>
              <a:t>Man </a:t>
            </a:r>
            <a:r>
              <a:rPr lang="en-US" dirty="0" err="1"/>
              <a:t>kan</a:t>
            </a:r>
            <a:r>
              <a:rPr lang="en-US" dirty="0"/>
              <a:t> “</a:t>
            </a:r>
            <a:r>
              <a:rPr lang="en-US" i="1" dirty="0" err="1"/>
              <a:t>finjustere</a:t>
            </a:r>
            <a:r>
              <a:rPr lang="en-US" dirty="0"/>
              <a:t>”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eksisterende</a:t>
            </a:r>
            <a:r>
              <a:rPr lang="en-US" dirty="0"/>
              <a:t>                                </a:t>
            </a:r>
            <a:r>
              <a:rPr lang="en-US" dirty="0" err="1"/>
              <a:t>språkmodell</a:t>
            </a:r>
            <a:r>
              <a:rPr lang="en-US" dirty="0"/>
              <a:t> for </a:t>
            </a:r>
            <a:r>
              <a:rPr lang="en-US" dirty="0" err="1"/>
              <a:t>klassifikasjon</a:t>
            </a:r>
            <a:r>
              <a:rPr lang="en-US" dirty="0"/>
              <a:t>,                             </a:t>
            </a:r>
            <a:r>
              <a:rPr lang="en-US" dirty="0" err="1"/>
              <a:t>informasjonsgjenfinning</a:t>
            </a:r>
            <a:r>
              <a:rPr lang="en-US" dirty="0"/>
              <a:t>, </a:t>
            </a:r>
            <a:r>
              <a:rPr lang="en-US" dirty="0" err="1"/>
              <a:t>osv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Overføring</a:t>
            </a:r>
            <a:r>
              <a:rPr lang="en-US" dirty="0"/>
              <a:t> av </a:t>
            </a:r>
            <a:r>
              <a:rPr lang="en-US" dirty="0" err="1"/>
              <a:t>kunnskap</a:t>
            </a:r>
            <a:r>
              <a:rPr lang="en-US" dirty="0"/>
              <a:t> </a:t>
            </a:r>
            <a:r>
              <a:rPr lang="en-US" dirty="0" err="1"/>
              <a:t>bygd</a:t>
            </a:r>
            <a:r>
              <a:rPr lang="en-US" dirty="0"/>
              <a:t> inn                                                                 i </a:t>
            </a:r>
            <a:r>
              <a:rPr lang="en-US" dirty="0" err="1"/>
              <a:t>modellen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oppgave</a:t>
            </a:r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C0A9F-FF55-CA17-CEAD-82639DC3CB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4</a:t>
            </a:fld>
            <a:endParaRPr lang="en-GB" noProof="0" dirty="0"/>
          </a:p>
        </p:txBody>
      </p:sp>
      <p:pic>
        <p:nvPicPr>
          <p:cNvPr id="5" name="Picture 4" descr="Senior Man tuning Acoustic guitar at home. Closeup of head… | Flickr">
            <a:extLst>
              <a:ext uri="{FF2B5EF4-FFF2-40B4-BE49-F238E27FC236}">
                <a16:creationId xmlns:a16="http://schemas.microsoft.com/office/drawing/2014/main" id="{9D5D22D7-E5AB-09FB-95CC-816E35278F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t="20999" r="19994" b="6248"/>
          <a:stretch/>
        </p:blipFill>
        <p:spPr bwMode="auto">
          <a:xfrm>
            <a:off x="6103404" y="2571750"/>
            <a:ext cx="2592288" cy="17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76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9692-4C12-002B-ACD6-1DB5ED8A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Forskningsfronten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5D10-65B6-4CA7-6378-CE157766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143000"/>
            <a:ext cx="4384775" cy="3086100"/>
          </a:xfrm>
        </p:spPr>
        <p:txBody>
          <a:bodyPr/>
          <a:lstStyle/>
          <a:p>
            <a:r>
              <a:rPr lang="en-US" dirty="0" err="1"/>
              <a:t>Multimodale</a:t>
            </a:r>
            <a:r>
              <a:rPr lang="en-US" dirty="0"/>
              <a:t> </a:t>
            </a:r>
            <a:r>
              <a:rPr lang="en-US" dirty="0" err="1"/>
              <a:t>modeller</a:t>
            </a:r>
            <a:endParaRPr lang="en-US" dirty="0"/>
          </a:p>
          <a:p>
            <a:pPr lvl="1"/>
            <a:r>
              <a:rPr lang="nb-NO" dirty="0"/>
              <a:t>Språkmodeller trent sammen med andre datakilder enn tekst</a:t>
            </a:r>
          </a:p>
          <a:p>
            <a:pPr lvl="1"/>
            <a:r>
              <a:rPr lang="nb-NO" dirty="0"/>
              <a:t>Bilder, videoer, </a:t>
            </a:r>
            <a:r>
              <a:rPr lang="nb-NO" dirty="0" err="1"/>
              <a:t>sensordata</a:t>
            </a:r>
            <a:r>
              <a:rPr lang="nb-NO" dirty="0"/>
              <a:t>, osv.</a:t>
            </a:r>
          </a:p>
          <a:p>
            <a:pPr lvl="1"/>
            <a:endParaRPr lang="nb-NO" sz="900" dirty="0"/>
          </a:p>
          <a:p>
            <a:r>
              <a:rPr lang="nb-NO" dirty="0"/>
              <a:t>«Knowledge-</a:t>
            </a:r>
            <a:r>
              <a:rPr lang="nb-NO" dirty="0" err="1"/>
              <a:t>augmented</a:t>
            </a:r>
            <a:r>
              <a:rPr lang="nb-NO" dirty="0"/>
              <a:t>» språkmodeller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87531-A257-C63F-7720-399DEDD312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5</a:t>
            </a:fld>
            <a:endParaRPr lang="en-GB" noProof="0" dirty="0"/>
          </a:p>
        </p:txBody>
      </p:sp>
      <p:pic>
        <p:nvPicPr>
          <p:cNvPr id="6" name="Picture 8" descr="Movie: Automata develops $3,000 six-axis robotic arm">
            <a:extLst>
              <a:ext uri="{FF2B5EF4-FFF2-40B4-BE49-F238E27FC236}">
                <a16:creationId xmlns:a16="http://schemas.microsoft.com/office/drawing/2014/main" id="{40467830-5C9F-2F76-19F7-753681C1C2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0"/>
          <a:stretch/>
        </p:blipFill>
        <p:spPr bwMode="auto">
          <a:xfrm>
            <a:off x="4211960" y="1375649"/>
            <a:ext cx="2334806" cy="229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ontent Marketing Inspiration: 16 Pointless Websites That Went Viral -  Kaizen">
            <a:extLst>
              <a:ext uri="{FF2B5EF4-FFF2-40B4-BE49-F238E27FC236}">
                <a16:creationId xmlns:a16="http://schemas.microsoft.com/office/drawing/2014/main" id="{DED06308-E6FF-30D6-8E55-EF051056A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228" y="273843"/>
            <a:ext cx="4083170" cy="14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 Data Insights That Are Only Possible In a Graph Visualization - The AI  Journal">
            <a:extLst>
              <a:ext uri="{FF2B5EF4-FFF2-40B4-BE49-F238E27FC236}">
                <a16:creationId xmlns:a16="http://schemas.microsoft.com/office/drawing/2014/main" id="{EFF6FDE0-9EC6-90C7-619C-8698A7740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222" y="2797791"/>
            <a:ext cx="2777155" cy="20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64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803F-86AE-7B14-1EAD-52EF67F4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</a:t>
            </a:r>
            <a:r>
              <a:rPr lang="en-US" dirty="0"/>
              <a:t> vi jobber med </a:t>
            </a:r>
            <a:r>
              <a:rPr lang="en-US" dirty="0" err="1"/>
              <a:t>på</a:t>
            </a:r>
            <a:r>
              <a:rPr lang="en-US" dirty="0"/>
              <a:t> NR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8F3E-22A0-12F1-5E0C-E8EFEA0D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Tekstavidentifisering</a:t>
            </a:r>
            <a:r>
              <a:rPr lang="en-US" dirty="0"/>
              <a:t> (CLEANUP): </a:t>
            </a:r>
            <a:r>
              <a:rPr lang="en-US" dirty="0" err="1"/>
              <a:t>hvordan</a:t>
            </a:r>
            <a:r>
              <a:rPr lang="en-US" dirty="0"/>
              <a:t>                    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fjerne</a:t>
            </a:r>
            <a:r>
              <a:rPr lang="en-US" dirty="0"/>
              <a:t> </a:t>
            </a:r>
            <a:r>
              <a:rPr lang="en-US" dirty="0" err="1"/>
              <a:t>personopplysninger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?</a:t>
            </a:r>
          </a:p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dra</a:t>
            </a:r>
            <a:r>
              <a:rPr lang="en-US" dirty="0"/>
              <a:t> </a:t>
            </a:r>
            <a:r>
              <a:rPr lang="en-US" dirty="0" err="1"/>
              <a:t>nytte</a:t>
            </a:r>
            <a:r>
              <a:rPr lang="en-US" dirty="0"/>
              <a:t> av </a:t>
            </a:r>
            <a:r>
              <a:rPr lang="en-US" dirty="0" err="1"/>
              <a:t>ekspertkunnskap</a:t>
            </a:r>
            <a:r>
              <a:rPr lang="en-US" dirty="0"/>
              <a:t>                         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i="1" dirty="0" err="1"/>
              <a:t>automatisk</a:t>
            </a:r>
            <a:r>
              <a:rPr lang="en-US" i="1" dirty="0"/>
              <a:t> </a:t>
            </a:r>
            <a:r>
              <a:rPr lang="en-US" i="1" dirty="0" err="1"/>
              <a:t>annotere</a:t>
            </a:r>
            <a:r>
              <a:rPr lang="en-US" i="1" dirty="0"/>
              <a:t> </a:t>
            </a:r>
            <a:r>
              <a:rPr lang="en-US" dirty="0" err="1"/>
              <a:t>tekstdokumenter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Skweak</a:t>
            </a:r>
            <a:r>
              <a:rPr lang="en-US" dirty="0"/>
              <a:t> toolkit</a:t>
            </a:r>
          </a:p>
          <a:p>
            <a:r>
              <a:rPr lang="en-US" dirty="0" err="1"/>
              <a:t>Tekstdata</a:t>
            </a:r>
            <a:r>
              <a:rPr lang="en-US" dirty="0"/>
              <a:t>               </a:t>
            </a:r>
            <a:r>
              <a:rPr lang="en-US" dirty="0" err="1"/>
              <a:t>Kunnskapsgrafer</a:t>
            </a:r>
            <a:r>
              <a:rPr lang="en-US" dirty="0"/>
              <a:t> </a:t>
            </a:r>
          </a:p>
          <a:p>
            <a:r>
              <a:rPr lang="nb-NO" dirty="0"/>
              <a:t>Og en del mer!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D9381-728A-B30B-6A37-FC440AF75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6</a:t>
            </a:fld>
            <a:endParaRPr lang="en-GB" noProof="0" dirty="0"/>
          </a:p>
        </p:txBody>
      </p:sp>
      <p:pic>
        <p:nvPicPr>
          <p:cNvPr id="2050" name="Picture 2" descr="skweak logo">
            <a:extLst>
              <a:ext uri="{FF2B5EF4-FFF2-40B4-BE49-F238E27FC236}">
                <a16:creationId xmlns:a16="http://schemas.microsoft.com/office/drawing/2014/main" id="{C313BFF5-24DD-B58E-0730-0A6E94618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40" y="1635646"/>
            <a:ext cx="1368152" cy="162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88934E7-5911-00C2-EAD8-316EF7F18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72" y="100024"/>
            <a:ext cx="1384820" cy="138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pplied Sciences | Free Full-Text | A Cybersecurity Knowledge Graph  Completion Method Based on Ensemble Learning and Adversarial Training">
            <a:extLst>
              <a:ext uri="{FF2B5EF4-FFF2-40B4-BE49-F238E27FC236}">
                <a16:creationId xmlns:a16="http://schemas.microsoft.com/office/drawing/2014/main" id="{E9C9A20F-966F-289C-56A7-C33864190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35" b="15001"/>
          <a:stretch/>
        </p:blipFill>
        <p:spPr bwMode="auto">
          <a:xfrm>
            <a:off x="7190691" y="3414724"/>
            <a:ext cx="1719978" cy="162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24C2EF0-E248-69DE-4ACA-2F543232CE86}"/>
              </a:ext>
            </a:extLst>
          </p:cNvPr>
          <p:cNvCxnSpPr/>
          <p:nvPr/>
        </p:nvCxnSpPr>
        <p:spPr bwMode="auto">
          <a:xfrm>
            <a:off x="2339752" y="3579862"/>
            <a:ext cx="93610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7967524"/>
      </p:ext>
    </p:extLst>
  </p:cSld>
  <p:clrMapOvr>
    <a:masterClrMapping/>
  </p:clrMapOvr>
</p:sld>
</file>

<file path=ppt/theme/theme1.xml><?xml version="1.0" encoding="utf-8"?>
<a:theme xmlns:a="http://schemas.openxmlformats.org/drawingml/2006/main" name="mal-2010">
  <a:themeElements>
    <a:clrScheme name="Custom 1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8396CC"/>
      </a:accent1>
      <a:accent2>
        <a:srgbClr val="4662B3"/>
      </a:accent2>
      <a:accent3>
        <a:srgbClr val="4662B3"/>
      </a:accent3>
      <a:accent4>
        <a:srgbClr val="000000"/>
      </a:accent4>
      <a:accent5>
        <a:srgbClr val="C1C9E2"/>
      </a:accent5>
      <a:accent6>
        <a:srgbClr val="3F58A2"/>
      </a:accent6>
      <a:hlink>
        <a:srgbClr val="082E9A"/>
      </a:hlink>
      <a:folHlink>
        <a:srgbClr val="C1CBE6"/>
      </a:folHlink>
    </a:clrScheme>
    <a:fontScheme name="NR-slides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white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2800" baseline="0" dirty="0" smtClean="0"/>
        </a:defPPr>
      </a:lstStyle>
    </a:txDef>
  </a:objectDefaults>
  <a:extraClrSchemeLst>
    <a:extraClrScheme>
      <a:clrScheme name="NR-slides-white 1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8396CC"/>
        </a:accent1>
        <a:accent2>
          <a:srgbClr val="4662B3"/>
        </a:accent2>
        <a:accent3>
          <a:srgbClr val="DCDCDC"/>
        </a:accent3>
        <a:accent4>
          <a:srgbClr val="000000"/>
        </a:accent4>
        <a:accent5>
          <a:srgbClr val="C1C9E2"/>
        </a:accent5>
        <a:accent6>
          <a:srgbClr val="3F58A2"/>
        </a:accent6>
        <a:hlink>
          <a:srgbClr val="082E9A"/>
        </a:hlink>
        <a:folHlink>
          <a:srgbClr val="C1CB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2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1ECDFF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BE3FF"/>
        </a:accent5>
        <a:accent6>
          <a:srgbClr val="919191"/>
        </a:accent6>
        <a:hlink>
          <a:srgbClr val="C2F1F6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3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F0B400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F6D6AA"/>
        </a:accent5>
        <a:accent6>
          <a:srgbClr val="919191"/>
        </a:accent6>
        <a:hlink>
          <a:srgbClr val="FFE69F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4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00C832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AE0AD"/>
        </a:accent5>
        <a:accent6>
          <a:srgbClr val="919191"/>
        </a:accent6>
        <a:hlink>
          <a:srgbClr val="9BFFB3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7B0BB10101C4C9AD3AD4DB7F07B85" ma:contentTypeVersion="0" ma:contentTypeDescription="Create a new document." ma:contentTypeScope="" ma:versionID="11edd2914899fc53f94f9502c9ff70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97671A-A49C-45C0-A14E-64989546C1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137F60-C025-47C3-A662-B8A29F8BFA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F3FD5D-FBA8-4F1A-B5EC-181FBF845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nr-slides-new-16-9</Template>
  <TotalTime>0</TotalTime>
  <Words>198</Words>
  <Application>Microsoft Office PowerPoint</Application>
  <PresentationFormat>On-screen Show (16:9)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Palatino</vt:lpstr>
      <vt:lpstr>Times New Roman</vt:lpstr>
      <vt:lpstr>mal-2010</vt:lpstr>
      <vt:lpstr>Språkteknologi: siste trender</vt:lpstr>
      <vt:lpstr>Noen anvendelser</vt:lpstr>
      <vt:lpstr>Språkmodeller (BERT, GPT-3, osv.)</vt:lpstr>
      <vt:lpstr>Fine-tuning</vt:lpstr>
      <vt:lpstr>Forskningsfronten</vt:lpstr>
      <vt:lpstr>Hva vi jobber med på NR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Språkteknologi: siste trender</dc:title>
  <dc:creator>Pierre Lison</dc:creator>
  <cp:lastModifiedBy>Pierre Lison</cp:lastModifiedBy>
  <cp:revision>1</cp:revision>
  <cp:lastPrinted>2011-03-21T10:03:50Z</cp:lastPrinted>
  <dcterms:created xsi:type="dcterms:W3CDTF">2023-03-05T22:44:44Z</dcterms:created>
  <dcterms:modified xsi:type="dcterms:W3CDTF">2023-03-06T06:42:59Z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0x0101008677B0BB10101C4C9AD3AD4DB7F07B85</vt:lpwstr>
  </property>
</Properties>
</file>