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65" r:id="rId6"/>
    <p:sldId id="311" r:id="rId7"/>
    <p:sldId id="269" r:id="rId8"/>
    <p:sldId id="312" r:id="rId9"/>
    <p:sldId id="313" r:id="rId10"/>
    <p:sldId id="322" r:id="rId11"/>
    <p:sldId id="314" r:id="rId12"/>
    <p:sldId id="315" r:id="rId13"/>
    <p:sldId id="268" r:id="rId14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CF3FE1-10EE-4757-9383-F7D0FFCCBB2C}" v="214" dt="2023-09-06T22:13:39.5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8" d="100"/>
          <a:sy n="58" d="100"/>
        </p:scale>
        <p:origin x="94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ierre Lison" userId="a8a9df96-d69d-4b67-b9bd-4018f7d77187" providerId="ADAL" clId="{0DCF3FE1-10EE-4757-9383-F7D0FFCCBB2C}"/>
    <pc:docChg chg="custSel delSld modSld sldOrd">
      <pc:chgData name="Pierre Lison" userId="a8a9df96-d69d-4b67-b9bd-4018f7d77187" providerId="ADAL" clId="{0DCF3FE1-10EE-4757-9383-F7D0FFCCBB2C}" dt="2023-09-07T10:01:46.538" v="260" actId="20577"/>
      <pc:docMkLst>
        <pc:docMk/>
      </pc:docMkLst>
      <pc:sldChg chg="modSp mod">
        <pc:chgData name="Pierre Lison" userId="a8a9df96-d69d-4b67-b9bd-4018f7d77187" providerId="ADAL" clId="{0DCF3FE1-10EE-4757-9383-F7D0FFCCBB2C}" dt="2023-09-07T10:01:46.538" v="260" actId="20577"/>
        <pc:sldMkLst>
          <pc:docMk/>
          <pc:sldMk cId="2125931429" sldId="257"/>
        </pc:sldMkLst>
        <pc:spChg chg="mod">
          <ac:chgData name="Pierre Lison" userId="a8a9df96-d69d-4b67-b9bd-4018f7d77187" providerId="ADAL" clId="{0DCF3FE1-10EE-4757-9383-F7D0FFCCBB2C}" dt="2023-09-07T10:01:46.538" v="260" actId="20577"/>
          <ac:spMkLst>
            <pc:docMk/>
            <pc:sldMk cId="2125931429" sldId="257"/>
            <ac:spMk id="3" creationId="{81F68B84-6459-A9F0-E11E-430CE23BD931}"/>
          </ac:spMkLst>
        </pc:spChg>
      </pc:sldChg>
      <pc:sldChg chg="ord">
        <pc:chgData name="Pierre Lison" userId="a8a9df96-d69d-4b67-b9bd-4018f7d77187" providerId="ADAL" clId="{0DCF3FE1-10EE-4757-9383-F7D0FFCCBB2C}" dt="2023-09-07T09:49:19.053" v="234"/>
        <pc:sldMkLst>
          <pc:docMk/>
          <pc:sldMk cId="688223815" sldId="265"/>
        </pc:sldMkLst>
      </pc:sldChg>
      <pc:sldChg chg="modSp mod">
        <pc:chgData name="Pierre Lison" userId="a8a9df96-d69d-4b67-b9bd-4018f7d77187" providerId="ADAL" clId="{0DCF3FE1-10EE-4757-9383-F7D0FFCCBB2C}" dt="2023-09-06T22:12:03.755" v="227" actId="20577"/>
        <pc:sldMkLst>
          <pc:docMk/>
          <pc:sldMk cId="756858200" sldId="268"/>
        </pc:sldMkLst>
        <pc:spChg chg="mod">
          <ac:chgData name="Pierre Lison" userId="a8a9df96-d69d-4b67-b9bd-4018f7d77187" providerId="ADAL" clId="{0DCF3FE1-10EE-4757-9383-F7D0FFCCBB2C}" dt="2023-09-06T22:12:03.755" v="227" actId="20577"/>
          <ac:spMkLst>
            <pc:docMk/>
            <pc:sldMk cId="756858200" sldId="268"/>
            <ac:spMk id="3" creationId="{CEA0D0E1-0D1B-007B-FE16-48418745BA37}"/>
          </ac:spMkLst>
        </pc:spChg>
      </pc:sldChg>
      <pc:sldChg chg="modSp mod modAnim">
        <pc:chgData name="Pierre Lison" userId="a8a9df96-d69d-4b67-b9bd-4018f7d77187" providerId="ADAL" clId="{0DCF3FE1-10EE-4757-9383-F7D0FFCCBB2C}" dt="2023-09-06T22:13:39.582" v="232"/>
        <pc:sldMkLst>
          <pc:docMk/>
          <pc:sldMk cId="729191670" sldId="313"/>
        </pc:sldMkLst>
        <pc:spChg chg="mod">
          <ac:chgData name="Pierre Lison" userId="a8a9df96-d69d-4b67-b9bd-4018f7d77187" providerId="ADAL" clId="{0DCF3FE1-10EE-4757-9383-F7D0FFCCBB2C}" dt="2023-09-06T22:13:39.582" v="232"/>
          <ac:spMkLst>
            <pc:docMk/>
            <pc:sldMk cId="729191670" sldId="313"/>
            <ac:spMk id="3" creationId="{5E4E2730-38CB-CC0E-61C0-A8D3E41E4E1F}"/>
          </ac:spMkLst>
        </pc:spChg>
      </pc:sldChg>
      <pc:sldChg chg="del">
        <pc:chgData name="Pierre Lison" userId="a8a9df96-d69d-4b67-b9bd-4018f7d77187" providerId="ADAL" clId="{0DCF3FE1-10EE-4757-9383-F7D0FFCCBB2C}" dt="2023-09-06T22:09:56.981" v="214" actId="47"/>
        <pc:sldMkLst>
          <pc:docMk/>
          <pc:sldMk cId="2798444777" sldId="316"/>
        </pc:sldMkLst>
      </pc:sldChg>
      <pc:sldChg chg="del">
        <pc:chgData name="Pierre Lison" userId="a8a9df96-d69d-4b67-b9bd-4018f7d77187" providerId="ADAL" clId="{0DCF3FE1-10EE-4757-9383-F7D0FFCCBB2C}" dt="2023-09-06T22:02:35.781" v="0" actId="47"/>
        <pc:sldMkLst>
          <pc:docMk/>
          <pc:sldMk cId="422936806" sldId="323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6A50B-93E6-192C-D6BB-BC0FE9A32B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F8519D-88E9-0330-D333-55271AF4AF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77C79E-B1C0-8F29-B5B1-CB1B87148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67164-BFE2-42A4-B664-23EEF8310858}" type="datetimeFigureOut">
              <a:rPr lang="nb-NO" smtClean="0"/>
              <a:t>07.09.2023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66B616-134B-5F76-2773-2BF1D9A98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7E7839-AD9C-C78B-CB84-6D110ECF8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58CCB-0BC1-4CCC-A67F-6F490D1DBD6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08921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6FDE4-206A-4BCF-CCD7-C734C49E3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8C4A0B-40E5-D804-614B-7D54010278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AA3687-28B3-078D-5FAA-47A6C0D95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67164-BFE2-42A4-B664-23EEF8310858}" type="datetimeFigureOut">
              <a:rPr lang="nb-NO" smtClean="0"/>
              <a:t>07.09.2023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B5587E-658E-4AA0-889A-370D0F18E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1B2448-69A8-C9AA-C201-A1092D072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58CCB-0BC1-4CCC-A67F-6F490D1DBD6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34387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D79D1A8-67D4-9E21-F463-09F28E5C64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230AA2-9F06-D7A7-4291-AA40577690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515C96-BFDD-E4C7-D0E2-6DC5D8E77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67164-BFE2-42A4-B664-23EEF8310858}" type="datetimeFigureOut">
              <a:rPr lang="nb-NO" smtClean="0"/>
              <a:t>07.09.2023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A5ABB1-8DAE-F87C-0B03-DF5A11E2D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DEAEBD-A465-3CF3-A2CC-B38BF96BD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58CCB-0BC1-4CCC-A67F-6F490D1DBD6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12363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EE9BA-190E-F2CB-6134-9F9A9648A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D41C05-3A38-8F62-9F4B-20BF0FEC92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067B05-67E0-7048-FA64-76F80A299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67164-BFE2-42A4-B664-23EEF8310858}" type="datetimeFigureOut">
              <a:rPr lang="nb-NO" smtClean="0"/>
              <a:t>07.09.2023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1F74E4-A88C-FA0C-6C78-08896B9A5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8C2F93-EA6A-ADEF-86A1-D831B6EA8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58CCB-0BC1-4CCC-A67F-6F490D1DBD6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12978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DFA01F-4B43-30BA-50B8-D960E4528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B5D7B8-1D40-78FC-1EAE-383097B855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8A890F-FFED-1143-DC86-B0BE8DD30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67164-BFE2-42A4-B664-23EEF8310858}" type="datetimeFigureOut">
              <a:rPr lang="nb-NO" smtClean="0"/>
              <a:t>07.09.2023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3C9375-BB21-05C1-1BA4-A62DA7D9F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041005-11E9-752E-4798-4564234AA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58CCB-0BC1-4CCC-A67F-6F490D1DBD6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02341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7B388-EFB2-D5AD-4957-4EFCAF987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65FDFB-3307-E4B7-E47C-D66228381C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E8304E-2191-816D-9BCB-99B497E710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7BB528-388B-2CB5-4EAD-DA1C9504A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67164-BFE2-42A4-B664-23EEF8310858}" type="datetimeFigureOut">
              <a:rPr lang="nb-NO" smtClean="0"/>
              <a:t>07.09.2023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8EF82C-41EE-8238-0157-BA30F925F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07B8C7-4BCD-82C4-11B9-234360BD6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58CCB-0BC1-4CCC-A67F-6F490D1DBD6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43953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AFF74-9070-F4B9-F5A8-D368A58FD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830BD9-F93A-7EF0-D6EE-083947BC99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1DF9AC-5989-4244-AD9B-850B12FADA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339D4B-9B89-9CEC-3A12-2181111296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E0157D-ECAC-377C-65C2-E3EC5231D9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DE3D27-5F2B-4FA3-AE41-8B0C36C5D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67164-BFE2-42A4-B664-23EEF8310858}" type="datetimeFigureOut">
              <a:rPr lang="nb-NO" smtClean="0"/>
              <a:t>07.09.2023</a:t>
            </a:fld>
            <a:endParaRPr lang="nb-N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5B26C96-A6F6-A852-574A-264D0F595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5F02EE-B12B-74E9-7333-979522085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58CCB-0BC1-4CCC-A67F-6F490D1DBD6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99852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456F5-29DA-42B3-D25E-7EF9C650B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020B9E-B0E0-496C-EB1B-2EDE5DA3D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67164-BFE2-42A4-B664-23EEF8310858}" type="datetimeFigureOut">
              <a:rPr lang="nb-NO" smtClean="0"/>
              <a:t>07.09.2023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D3F7B6-2B9B-248D-61E4-348E7E5AF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2A7456-106E-4925-1572-DA5648913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58CCB-0BC1-4CCC-A67F-6F490D1DBD6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2739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634B149-BEF6-DEF6-081E-6963DF923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67164-BFE2-42A4-B664-23EEF8310858}" type="datetimeFigureOut">
              <a:rPr lang="nb-NO" smtClean="0"/>
              <a:t>07.09.2023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23B11E1-BDF1-DF9C-E9E9-C00FB4861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4486E1-D5BF-02C9-0839-71F85317F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58CCB-0BC1-4CCC-A67F-6F490D1DBD6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57560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1B674-0175-7B1A-ACCA-5CC844F7D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31F0B9-3C02-E44D-1AD3-57064F0B72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DDF3D6-0FDD-AA9C-4EF0-73B7B0CD44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B2A101-CE7C-AB86-A9ED-A735A8850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67164-BFE2-42A4-B664-23EEF8310858}" type="datetimeFigureOut">
              <a:rPr lang="nb-NO" smtClean="0"/>
              <a:t>07.09.2023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6D5572-AC39-401F-4D1C-55684FE1F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A1B30C-BDED-79F6-6147-9CACAE859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58CCB-0BC1-4CCC-A67F-6F490D1DBD6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44346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EF061-3A3D-71CC-6FFC-CAF564473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9143E6E-91B8-29AF-8C83-7F54FA9525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123740-F4A4-9876-C7FC-6CEC39E1F2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E3FAFE-1E92-B1D5-0912-9F666F992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67164-BFE2-42A4-B664-23EEF8310858}" type="datetimeFigureOut">
              <a:rPr lang="nb-NO" smtClean="0"/>
              <a:t>07.09.2023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138548-E60C-DF78-239D-AFF870321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54E625-6CE3-7F53-0998-E34FF1C31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58CCB-0BC1-4CCC-A67F-6F490D1DBD6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10905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CE905D-FB90-8394-D1B6-6519DC360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C7F4C7-1C89-DFF6-676E-01B7A45A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E2DA35-FA8F-654A-7CF9-FD62E93830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E67164-BFE2-42A4-B664-23EEF8310858}" type="datetimeFigureOut">
              <a:rPr lang="nb-NO" smtClean="0"/>
              <a:t>07.09.2023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13DFA8-92CE-C255-4CE3-9AC2A3F547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3E0E67-7826-A240-E900-FC63A69CAD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F58CCB-0BC1-4CCC-A67F-6F490D1DBD6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31425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3B2C8-8BFD-2AAB-8777-BF6ECDE38F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816780"/>
          </a:xfrm>
        </p:spPr>
        <p:txBody>
          <a:bodyPr/>
          <a:lstStyle/>
          <a:p>
            <a:r>
              <a:rPr lang="en-US" dirty="0"/>
              <a:t>Store </a:t>
            </a:r>
            <a:r>
              <a:rPr lang="en-US" dirty="0" err="1"/>
              <a:t>språkmodeller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kort</a:t>
            </a:r>
            <a:r>
              <a:rPr lang="en-US" dirty="0"/>
              <a:t> </a:t>
            </a:r>
            <a:r>
              <a:rPr lang="en-US" dirty="0" err="1"/>
              <a:t>innføring</a:t>
            </a:r>
            <a:endParaRPr lang="nb-NO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F68B84-6459-A9F0-E11E-430CE23BD9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180793"/>
            <a:ext cx="9144000" cy="255484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b="1" dirty="0"/>
              <a:t>Pierre Lison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Norsk Regnesentral (NR)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&amp; </a:t>
            </a:r>
            <a:r>
              <a:rPr lang="en-US" dirty="0" err="1"/>
              <a:t>Universitetet</a:t>
            </a:r>
            <a:r>
              <a:rPr lang="en-US" dirty="0"/>
              <a:t> i Oslo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r>
              <a:rPr lang="en-US" dirty="0"/>
              <a:t>7. September 2023</a:t>
            </a:r>
          </a:p>
          <a:p>
            <a:r>
              <a:rPr lang="en-US" dirty="0"/>
              <a:t>KIN</a:t>
            </a:r>
          </a:p>
        </p:txBody>
      </p:sp>
      <p:pic>
        <p:nvPicPr>
          <p:cNvPr id="4" name="Picture 8" descr="Mediebank - NR">
            <a:extLst>
              <a:ext uri="{FF2B5EF4-FFF2-40B4-BE49-F238E27FC236}">
                <a16:creationId xmlns:a16="http://schemas.microsoft.com/office/drawing/2014/main" id="{014AEF92-3A20-D1B6-911C-CD4EA9E4A1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69" y="5911523"/>
            <a:ext cx="4106185" cy="806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University of Oslo – Studentportal">
            <a:extLst>
              <a:ext uri="{FF2B5EF4-FFF2-40B4-BE49-F238E27FC236}">
                <a16:creationId xmlns:a16="http://schemas.microsoft.com/office/drawing/2014/main" id="{B110D839-E896-AD4F-D273-ED6C330E8F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87" b="31987"/>
          <a:stretch/>
        </p:blipFill>
        <p:spPr bwMode="auto">
          <a:xfrm>
            <a:off x="7082816" y="5911523"/>
            <a:ext cx="5020015" cy="946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59314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BD3FF-EF32-2A27-FA20-AA8831C35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Konklusjon</a:t>
            </a:r>
            <a:endParaRPr lang="nb-NO" dirty="0"/>
          </a:p>
        </p:txBody>
      </p:sp>
      <p:pic>
        <p:nvPicPr>
          <p:cNvPr id="3076" name="Picture 4" descr="AI or Human: Creating Helpful, Reliable, People First Content | DEANLONG.io">
            <a:extLst>
              <a:ext uri="{FF2B5EF4-FFF2-40B4-BE49-F238E27FC236}">
                <a16:creationId xmlns:a16="http://schemas.microsoft.com/office/drawing/2014/main" id="{EC6D3F5F-55DA-D2B5-503A-01ACA50AA4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8048" y="285006"/>
            <a:ext cx="2122635" cy="2122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A0D0E1-0D1B-007B-FE16-48418745BA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53744"/>
            <a:ext cx="10734305" cy="4486274"/>
          </a:xfrm>
        </p:spPr>
        <p:txBody>
          <a:bodyPr>
            <a:normAutofit/>
          </a:bodyPr>
          <a:lstStyle/>
          <a:p>
            <a:pPr>
              <a:spcBef>
                <a:spcPts val="2400"/>
              </a:spcBef>
            </a:pPr>
            <a:r>
              <a:rPr lang="nb-NO" sz="3200" dirty="0"/>
              <a:t>Store språkmodeller er kraftige IT-verktøy som kan                             brukes for de fleste oppgaver som har med tekst å gjøre</a:t>
            </a:r>
          </a:p>
          <a:p>
            <a:pPr lvl="1">
              <a:spcBef>
                <a:spcPts val="2400"/>
              </a:spcBef>
            </a:pPr>
            <a:r>
              <a:rPr lang="nb-NO" sz="2800" dirty="0"/>
              <a:t>Fra skrivestøtte til oppsummering og </a:t>
            </a:r>
            <a:r>
              <a:rPr lang="nb-NO" sz="2800" dirty="0" err="1"/>
              <a:t>informasjongjenfinning</a:t>
            </a:r>
            <a:endParaRPr lang="nb-NO" sz="2800" dirty="0"/>
          </a:p>
          <a:p>
            <a:pPr>
              <a:spcBef>
                <a:spcPts val="2400"/>
              </a:spcBef>
            </a:pPr>
            <a:r>
              <a:rPr lang="nb-NO" sz="3200" dirty="0"/>
              <a:t>Men vi må også være klar over deres </a:t>
            </a:r>
            <a:r>
              <a:rPr lang="nb-NO" sz="3200" i="1" dirty="0"/>
              <a:t>begrensninger</a:t>
            </a:r>
          </a:p>
          <a:p>
            <a:pPr lvl="1">
              <a:spcBef>
                <a:spcPts val="2400"/>
              </a:spcBef>
            </a:pPr>
            <a:r>
              <a:rPr lang="nb-NO" sz="2800" dirty="0"/>
              <a:t>Bl.a. </a:t>
            </a:r>
            <a:r>
              <a:rPr lang="nb-NO" sz="2800" i="1" dirty="0"/>
              <a:t>manglende kontroll </a:t>
            </a:r>
            <a:r>
              <a:rPr lang="nb-NO" sz="2800" dirty="0"/>
              <a:t>og fare for </a:t>
            </a:r>
            <a:r>
              <a:rPr lang="nb-NO" sz="2800" i="1" dirty="0"/>
              <a:t>hallusinering</a:t>
            </a:r>
          </a:p>
          <a:p>
            <a:pPr>
              <a:spcBef>
                <a:spcPts val="2400"/>
              </a:spcBef>
            </a:pPr>
            <a:r>
              <a:rPr lang="nb-NO" sz="3200" dirty="0"/>
              <a:t>Og diskutere hvordan vi ønsker å regulere deres utvikling (dokumentasjonskrav, opphavsrett, personvern mm.)</a:t>
            </a:r>
          </a:p>
        </p:txBody>
      </p:sp>
    </p:spTree>
    <p:extLst>
      <p:ext uri="{BB962C8B-B14F-4D97-AF65-F5344CB8AC3E}">
        <p14:creationId xmlns:p14="http://schemas.microsoft.com/office/powerpoint/2010/main" val="756858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7266E-574A-5D64-9DCE-4E6E46517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Store </a:t>
            </a:r>
            <a:r>
              <a:rPr lang="en-US" dirty="0" err="1"/>
              <a:t>språkmodeller</a:t>
            </a:r>
            <a:endParaRPr lang="nb-NO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939D56-8398-65DA-8236-DF893B95F8B6}"/>
              </a:ext>
            </a:extLst>
          </p:cNvPr>
          <p:cNvSpPr txBox="1"/>
          <p:nvPr/>
        </p:nvSpPr>
        <p:spPr>
          <a:xfrm>
            <a:off x="838200" y="1672875"/>
            <a:ext cx="108638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800" dirty="0">
                <a:sym typeface="Wingdings" panose="05000000000000000000" pitchFamily="2" charset="2"/>
              </a:rPr>
              <a:t>= </a:t>
            </a:r>
            <a:r>
              <a:rPr lang="en-US" sz="2800" dirty="0" err="1">
                <a:sym typeface="Wingdings" panose="05000000000000000000" pitchFamily="2" charset="2"/>
              </a:rPr>
              <a:t>Maskinlæringsmodeller</a:t>
            </a:r>
            <a:r>
              <a:rPr lang="en-US" sz="2800" dirty="0">
                <a:sym typeface="Wingdings" panose="05000000000000000000" pitchFamily="2" charset="2"/>
              </a:rPr>
              <a:t>  </a:t>
            </a:r>
            <a:r>
              <a:rPr lang="en-US" sz="2800" dirty="0" err="1">
                <a:sym typeface="Wingdings" panose="05000000000000000000" pitchFamily="2" charset="2"/>
              </a:rPr>
              <a:t>optimert</a:t>
            </a:r>
            <a:r>
              <a:rPr lang="en-US" sz="2800" dirty="0">
                <a:sym typeface="Wingdings" panose="05000000000000000000" pitchFamily="2" charset="2"/>
              </a:rPr>
              <a:t> </a:t>
            </a:r>
            <a:r>
              <a:rPr lang="en-US" sz="2800" dirty="0" err="1">
                <a:sym typeface="Wingdings" panose="05000000000000000000" pitchFamily="2" charset="2"/>
              </a:rPr>
              <a:t>til</a:t>
            </a:r>
            <a:r>
              <a:rPr lang="en-US" sz="2800" dirty="0">
                <a:sym typeface="Wingdings" panose="05000000000000000000" pitchFamily="2" charset="2"/>
              </a:rPr>
              <a:t> å  </a:t>
            </a:r>
            <a:r>
              <a:rPr lang="en-US" sz="2800" dirty="0" err="1">
                <a:sym typeface="Wingdings" panose="05000000000000000000" pitchFamily="2" charset="2"/>
              </a:rPr>
              <a:t>gjette</a:t>
            </a:r>
            <a:r>
              <a:rPr lang="en-US" sz="2800" dirty="0">
                <a:sym typeface="Wingdings" panose="05000000000000000000" pitchFamily="2" charset="2"/>
              </a:rPr>
              <a:t> det </a:t>
            </a:r>
            <a:r>
              <a:rPr lang="en-US" sz="2800" dirty="0" err="1">
                <a:sym typeface="Wingdings" panose="05000000000000000000" pitchFamily="2" charset="2"/>
              </a:rPr>
              <a:t>neste</a:t>
            </a:r>
            <a:r>
              <a:rPr lang="en-US" sz="2800" dirty="0">
                <a:sym typeface="Wingdings" panose="05000000000000000000" pitchFamily="2" charset="2"/>
              </a:rPr>
              <a:t> </a:t>
            </a:r>
            <a:r>
              <a:rPr lang="en-US" sz="2800" dirty="0" err="1">
                <a:sym typeface="Wingdings" panose="05000000000000000000" pitchFamily="2" charset="2"/>
              </a:rPr>
              <a:t>ordet</a:t>
            </a:r>
            <a:r>
              <a:rPr lang="en-US" sz="2800" dirty="0">
                <a:sym typeface="Wingdings" panose="05000000000000000000" pitchFamily="2" charset="2"/>
              </a:rPr>
              <a:t>  i </a:t>
            </a:r>
            <a:r>
              <a:rPr lang="en-US" sz="2800" dirty="0" err="1">
                <a:sym typeface="Wingdings" panose="05000000000000000000" pitchFamily="2" charset="2"/>
              </a:rPr>
              <a:t>en</a:t>
            </a:r>
            <a:r>
              <a:rPr lang="en-US" sz="2800" dirty="0">
                <a:sym typeface="Wingdings" panose="05000000000000000000" pitchFamily="2" charset="2"/>
              </a:rPr>
              <a:t> </a:t>
            </a:r>
            <a:r>
              <a:rPr lang="en-US" sz="2800" dirty="0" err="1">
                <a:sym typeface="Wingdings" panose="05000000000000000000" pitchFamily="2" charset="2"/>
              </a:rPr>
              <a:t>tekst</a:t>
            </a:r>
            <a:endParaRPr lang="en-US" sz="2800" dirty="0">
              <a:sym typeface="Wingdings" panose="05000000000000000000" pitchFamily="2" charset="2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A88EA0E-9054-2B8B-D6AB-78ACB1004DC5}"/>
              </a:ext>
            </a:extLst>
          </p:cNvPr>
          <p:cNvGrpSpPr/>
          <p:nvPr/>
        </p:nvGrpSpPr>
        <p:grpSpPr>
          <a:xfrm>
            <a:off x="1027215" y="1680145"/>
            <a:ext cx="4424462" cy="2315188"/>
            <a:chOff x="1027215" y="1680145"/>
            <a:chExt cx="4424462" cy="2315188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157BE8EC-B60F-6E0D-B9E2-1B3148A0641D}"/>
                </a:ext>
              </a:extLst>
            </p:cNvPr>
            <p:cNvCxnSpPr>
              <a:cxnSpLocks/>
            </p:cNvCxnSpPr>
            <p:nvPr/>
          </p:nvCxnSpPr>
          <p:spPr>
            <a:xfrm>
              <a:off x="2256312" y="2207264"/>
              <a:ext cx="0" cy="476559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F18C6C0A-1275-0A2C-8AF1-2E73DA9F45D8}"/>
                </a:ext>
              </a:extLst>
            </p:cNvPr>
            <p:cNvSpPr/>
            <p:nvPr/>
          </p:nvSpPr>
          <p:spPr>
            <a:xfrm>
              <a:off x="1128156" y="1680145"/>
              <a:ext cx="3548015" cy="534389"/>
            </a:xfrm>
            <a:prstGeom prst="round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200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49D1F2B-3706-A11F-BF8A-3EDFC371E8D0}"/>
                </a:ext>
              </a:extLst>
            </p:cNvPr>
            <p:cNvSpPr txBox="1"/>
            <p:nvPr/>
          </p:nvSpPr>
          <p:spPr>
            <a:xfrm>
              <a:off x="1027215" y="2610338"/>
              <a:ext cx="442446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Dypt</a:t>
              </a:r>
              <a:r>
                <a:rPr lang="en-US" sz="2800" dirty="0"/>
                <a:t> </a:t>
              </a:r>
              <a:r>
                <a:rPr lang="en-US" sz="2800" dirty="0" err="1"/>
                <a:t>nevralt</a:t>
              </a:r>
              <a:r>
                <a:rPr lang="en-US" sz="2800" dirty="0"/>
                <a:t> </a:t>
              </a:r>
              <a:r>
                <a:rPr lang="en-US" sz="2800" dirty="0" err="1"/>
                <a:t>nettverk</a:t>
              </a:r>
              <a:endParaRPr lang="en-US" sz="2800" dirty="0"/>
            </a:p>
            <a:p>
              <a:r>
                <a:rPr lang="nb-NO" sz="2800" dirty="0"/>
                <a:t>med mange milliarder parametere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E9D8DCA-4583-324B-F587-826B3700F783}"/>
              </a:ext>
            </a:extLst>
          </p:cNvPr>
          <p:cNvGrpSpPr/>
          <p:nvPr/>
        </p:nvGrpSpPr>
        <p:grpSpPr>
          <a:xfrm>
            <a:off x="6528123" y="1670122"/>
            <a:ext cx="5254902" cy="2361412"/>
            <a:chOff x="6620723" y="1670122"/>
            <a:chExt cx="5254902" cy="2361412"/>
          </a:xfrm>
        </p:grpSpPr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8CCA2D7D-F145-A3BD-8E35-6CF27B30ACCB}"/>
                </a:ext>
              </a:extLst>
            </p:cNvPr>
            <p:cNvCxnSpPr>
              <a:cxnSpLocks/>
            </p:cNvCxnSpPr>
            <p:nvPr/>
          </p:nvCxnSpPr>
          <p:spPr>
            <a:xfrm>
              <a:off x="8467108" y="2207264"/>
              <a:ext cx="0" cy="476559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49022D59-2CDF-88B5-471F-4D5EB7199772}"/>
                </a:ext>
              </a:extLst>
            </p:cNvPr>
            <p:cNvSpPr/>
            <p:nvPr/>
          </p:nvSpPr>
          <p:spPr>
            <a:xfrm>
              <a:off x="6830118" y="1670122"/>
              <a:ext cx="3263007" cy="534389"/>
            </a:xfrm>
            <a:prstGeom prst="round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2000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77A5819-76D2-D9E2-DFF4-6CCD5139D22C}"/>
                </a:ext>
              </a:extLst>
            </p:cNvPr>
            <p:cNvSpPr txBox="1"/>
            <p:nvPr/>
          </p:nvSpPr>
          <p:spPr>
            <a:xfrm>
              <a:off x="6620723" y="2646539"/>
              <a:ext cx="525490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Trent </a:t>
              </a:r>
              <a:r>
                <a:rPr lang="en-US" sz="2800" dirty="0" err="1"/>
                <a:t>på</a:t>
              </a:r>
              <a:r>
                <a:rPr lang="en-US" sz="2800" dirty="0"/>
                <a:t> </a:t>
              </a:r>
              <a:r>
                <a:rPr lang="en-US" sz="2800" dirty="0" err="1"/>
                <a:t>veldig</a:t>
              </a:r>
              <a:r>
                <a:rPr lang="en-US" sz="2800" dirty="0"/>
                <a:t> store </a:t>
              </a:r>
              <a:r>
                <a:rPr lang="en-US" sz="2800" dirty="0" err="1"/>
                <a:t>tekstsamlinger</a:t>
              </a:r>
              <a:r>
                <a:rPr lang="en-US" sz="2800" dirty="0"/>
                <a:t> </a:t>
              </a:r>
              <a:r>
                <a:rPr lang="en-US" sz="2800" dirty="0" err="1"/>
                <a:t>tilgjengelig</a:t>
              </a:r>
              <a:r>
                <a:rPr lang="en-US" sz="2800" dirty="0"/>
                <a:t> </a:t>
              </a:r>
              <a:r>
                <a:rPr lang="en-US" sz="2800" dirty="0" err="1"/>
                <a:t>på</a:t>
              </a:r>
              <a:r>
                <a:rPr lang="en-US" sz="2800" dirty="0"/>
                <a:t> </a:t>
              </a:r>
              <a:r>
                <a:rPr lang="en-US" sz="2800" dirty="0" err="1"/>
                <a:t>nett</a:t>
              </a:r>
              <a:r>
                <a:rPr lang="en-US" sz="2800" dirty="0"/>
                <a:t>  (Wikipedia, </a:t>
              </a:r>
              <a:r>
                <a:rPr lang="en-US" sz="2800" dirty="0" err="1"/>
                <a:t>bøker</a:t>
              </a:r>
              <a:r>
                <a:rPr lang="en-US" sz="2800" dirty="0"/>
                <a:t>, </a:t>
              </a:r>
              <a:r>
                <a:rPr lang="en-US" sz="2800" dirty="0" err="1"/>
                <a:t>nettfora</a:t>
              </a:r>
              <a:r>
                <a:rPr lang="en-US" sz="2800" dirty="0"/>
                <a:t>, etc.)</a:t>
              </a:r>
              <a:endParaRPr lang="nb-NO" sz="2800" dirty="0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6C92C3E3-D9E9-B5C7-C01B-CD1F92C9BCA4}"/>
              </a:ext>
            </a:extLst>
          </p:cNvPr>
          <p:cNvSpPr txBox="1"/>
          <p:nvPr/>
        </p:nvSpPr>
        <p:spPr>
          <a:xfrm>
            <a:off x="1027214" y="4688215"/>
            <a:ext cx="100150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Som</a:t>
            </a:r>
            <a:r>
              <a:rPr lang="en-US" sz="3200" dirty="0"/>
              <a:t> et </a:t>
            </a:r>
            <a:r>
              <a:rPr lang="en-US" sz="3200" dirty="0" err="1"/>
              <a:t>biprodukt</a:t>
            </a:r>
            <a:r>
              <a:rPr lang="en-US" sz="3200" dirty="0"/>
              <a:t> av </a:t>
            </a:r>
            <a:r>
              <a:rPr lang="en-US" sz="3200" dirty="0" err="1"/>
              <a:t>denne</a:t>
            </a:r>
            <a:r>
              <a:rPr lang="en-US" sz="3200" dirty="0"/>
              <a:t> «</a:t>
            </a:r>
            <a:r>
              <a:rPr lang="en-US" sz="3200" dirty="0" err="1"/>
              <a:t>gjetteleken</a:t>
            </a:r>
            <a:r>
              <a:rPr lang="en-US" sz="3200" dirty="0"/>
              <a:t>» </a:t>
            </a:r>
            <a:r>
              <a:rPr lang="en-US" sz="3200" dirty="0" err="1"/>
              <a:t>vil</a:t>
            </a:r>
            <a:r>
              <a:rPr lang="en-US" sz="3200" dirty="0"/>
              <a:t> den </a:t>
            </a:r>
            <a:r>
              <a:rPr lang="en-US" sz="3200" dirty="0" err="1"/>
              <a:t>nevrale</a:t>
            </a:r>
            <a:r>
              <a:rPr lang="en-US" sz="3200" dirty="0"/>
              <a:t> </a:t>
            </a:r>
            <a:r>
              <a:rPr lang="en-US" sz="3200" dirty="0" err="1"/>
              <a:t>modellen</a:t>
            </a:r>
            <a:r>
              <a:rPr lang="en-US" sz="3200" dirty="0"/>
              <a:t> </a:t>
            </a:r>
            <a:r>
              <a:rPr lang="en-US" sz="3200" dirty="0" err="1"/>
              <a:t>gradvis</a:t>
            </a:r>
            <a:r>
              <a:rPr lang="en-US" sz="3200" dirty="0"/>
              <a:t> </a:t>
            </a:r>
            <a:r>
              <a:rPr lang="en-US" sz="3200" dirty="0" err="1"/>
              <a:t>bygge</a:t>
            </a:r>
            <a:r>
              <a:rPr lang="en-US" sz="3200" dirty="0"/>
              <a:t> </a:t>
            </a:r>
            <a:r>
              <a:rPr lang="en-US" sz="3200" dirty="0" err="1"/>
              <a:t>opp</a:t>
            </a:r>
            <a:r>
              <a:rPr lang="en-US" sz="3200" dirty="0"/>
              <a:t> </a:t>
            </a:r>
            <a:r>
              <a:rPr lang="en-US" sz="3200" b="1" dirty="0" err="1"/>
              <a:t>representasjoner</a:t>
            </a:r>
            <a:r>
              <a:rPr lang="en-US" sz="3200" dirty="0"/>
              <a:t> av </a:t>
            </a:r>
            <a:r>
              <a:rPr lang="en-US" sz="3200" dirty="0" err="1"/>
              <a:t>hvordan</a:t>
            </a:r>
            <a:r>
              <a:rPr lang="en-US" sz="3200" dirty="0"/>
              <a:t> </a:t>
            </a:r>
            <a:r>
              <a:rPr lang="en-US" sz="3200" dirty="0" err="1"/>
              <a:t>språket</a:t>
            </a:r>
            <a:r>
              <a:rPr lang="en-US" sz="3200" dirty="0"/>
              <a:t> </a:t>
            </a:r>
            <a:r>
              <a:rPr lang="en-US" sz="3200" dirty="0" err="1"/>
              <a:t>fungerer</a:t>
            </a:r>
            <a:r>
              <a:rPr lang="en-US" sz="3200" dirty="0"/>
              <a:t>, </a:t>
            </a:r>
            <a:r>
              <a:rPr lang="en-US" sz="3200" dirty="0" err="1"/>
              <a:t>samt</a:t>
            </a:r>
            <a:r>
              <a:rPr lang="en-US" sz="3200" dirty="0"/>
              <a:t> </a:t>
            </a:r>
            <a:r>
              <a:rPr lang="en-US" sz="3200" dirty="0" err="1"/>
              <a:t>mer</a:t>
            </a:r>
            <a:r>
              <a:rPr lang="en-US" sz="3200" dirty="0"/>
              <a:t> </a:t>
            </a:r>
            <a:r>
              <a:rPr lang="en-US" sz="3200" dirty="0" err="1"/>
              <a:t>generelt</a:t>
            </a:r>
            <a:r>
              <a:rPr lang="en-US" sz="3200" dirty="0"/>
              <a:t> </a:t>
            </a:r>
            <a:r>
              <a:rPr lang="en-US" sz="3200" i="1" dirty="0" err="1"/>
              <a:t>bakgrunnskunnskap</a:t>
            </a: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688223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A864E-B76A-42DF-AEC5-B8B09EA8A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Store </a:t>
            </a:r>
            <a:r>
              <a:rPr lang="en-US" dirty="0" err="1"/>
              <a:t>språkmodeller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0AEE88-B4C7-474D-884D-A572413750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296" y="1492392"/>
            <a:ext cx="6945116" cy="38963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/>
              <a:t>Dagens språkmodeller er alle varianter av den samme grunnarkitektur: </a:t>
            </a:r>
            <a:r>
              <a:rPr lang="nb-NO" i="1" dirty="0" err="1"/>
              <a:t>transformers</a:t>
            </a:r>
            <a:endParaRPr lang="nb-NO" i="1" dirty="0"/>
          </a:p>
          <a:p>
            <a:pPr>
              <a:spcBef>
                <a:spcPts val="1800"/>
              </a:spcBef>
            </a:pPr>
            <a:r>
              <a:rPr lang="nb-NO" dirty="0"/>
              <a:t>Hver token (ord eller del av et ord) representeres med en lang rekke tall</a:t>
            </a:r>
          </a:p>
          <a:p>
            <a:pPr>
              <a:spcBef>
                <a:spcPts val="1800"/>
              </a:spcBef>
            </a:pPr>
            <a:r>
              <a:rPr lang="nb-NO" dirty="0"/>
              <a:t> Tallrekkene går gjennom mange </a:t>
            </a:r>
            <a:r>
              <a:rPr lang="nb-NO" i="1" dirty="0"/>
              <a:t>prosesseringslag</a:t>
            </a:r>
            <a:r>
              <a:rPr lang="nb-NO" dirty="0"/>
              <a:t> (hver med sin egne </a:t>
            </a:r>
            <a:r>
              <a:rPr lang="nb-NO" dirty="0" err="1"/>
              <a:t>parametre</a:t>
            </a:r>
            <a:r>
              <a:rPr lang="nb-NO" dirty="0"/>
              <a:t> hvis verdi læres ut fra data)</a:t>
            </a:r>
          </a:p>
          <a:p>
            <a:pPr>
              <a:spcBef>
                <a:spcPts val="1800"/>
              </a:spcBef>
            </a:pPr>
            <a:r>
              <a:rPr lang="nb-NO" dirty="0"/>
              <a:t>Utdata: sannsynlighet for neste token</a:t>
            </a:r>
            <a:endParaRPr lang="nb-NO" sz="2667" dirty="0"/>
          </a:p>
        </p:txBody>
      </p:sp>
      <p:pic>
        <p:nvPicPr>
          <p:cNvPr id="4100" name="Picture 4" descr="Generalized Language Models | Lil'Log">
            <a:extLst>
              <a:ext uri="{FF2B5EF4-FFF2-40B4-BE49-F238E27FC236}">
                <a16:creationId xmlns:a16="http://schemas.microsoft.com/office/drawing/2014/main" id="{E6BFEBB5-A7C6-4D2A-D4B4-A5669A09F8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-2401" r="39521" b="-913"/>
          <a:stretch/>
        </p:blipFill>
        <p:spPr bwMode="auto">
          <a:xfrm>
            <a:off x="7474874" y="439257"/>
            <a:ext cx="4548788" cy="5051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2037605-352E-25D3-AB50-E3D4178B4107}"/>
              </a:ext>
            </a:extLst>
          </p:cNvPr>
          <p:cNvSpPr txBox="1"/>
          <p:nvPr/>
        </p:nvSpPr>
        <p:spPr>
          <a:xfrm>
            <a:off x="838200" y="5652177"/>
            <a:ext cx="812810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nb-NO" sz="2800" b="1" dirty="0"/>
              <a:t>Trening</a:t>
            </a:r>
            <a:r>
              <a:rPr lang="nb-NO" sz="2800" dirty="0"/>
              <a:t> = gradvis endring av parametere slik at modellprediksjonene kommer seg nærmere «fasiten»</a:t>
            </a:r>
          </a:p>
        </p:txBody>
      </p:sp>
    </p:spTree>
    <p:extLst>
      <p:ext uri="{BB962C8B-B14F-4D97-AF65-F5344CB8AC3E}">
        <p14:creationId xmlns:p14="http://schemas.microsoft.com/office/powerpoint/2010/main" val="1633856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DB032-6064-058D-5CF3-E653282F1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Tilpasning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35F3D7-289B-A8CB-08DD-6D580E13B5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308220" cy="4351338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nb-NO" dirty="0"/>
              <a:t>Etter trening kan språkmodellen </a:t>
            </a:r>
            <a:r>
              <a:rPr lang="nb-NO" i="1" dirty="0"/>
              <a:t>tilpasses</a:t>
            </a:r>
            <a:r>
              <a:rPr lang="nb-NO" dirty="0"/>
              <a:t> til andre oppgaver enn å predikere det neste ordet:</a:t>
            </a:r>
          </a:p>
          <a:p>
            <a:pPr lvl="1">
              <a:spcBef>
                <a:spcPts val="1200"/>
              </a:spcBef>
            </a:pPr>
            <a:r>
              <a:rPr lang="nb-NO" sz="2600" dirty="0"/>
              <a:t>F.eks. svare brukeren i en samtale, følge instruksjoner, klassifisere dokumenter, oppsummere eller oversette tekster osv.</a:t>
            </a:r>
          </a:p>
          <a:p>
            <a:pPr>
              <a:spcBef>
                <a:spcPts val="1200"/>
              </a:spcBef>
            </a:pPr>
            <a:r>
              <a:rPr lang="nb-NO" dirty="0"/>
              <a:t>Tilpasningen kan foregå på flere måter:</a:t>
            </a:r>
          </a:p>
          <a:p>
            <a:pPr lvl="1">
              <a:spcBef>
                <a:spcPts val="1200"/>
              </a:spcBef>
            </a:pPr>
            <a:r>
              <a:rPr lang="nb-NO" b="1" dirty="0"/>
              <a:t>Finjustering</a:t>
            </a:r>
            <a:r>
              <a:rPr lang="nb-NO" dirty="0"/>
              <a:t> (fine-tuning) av en ferdig trent modell</a:t>
            </a:r>
          </a:p>
          <a:p>
            <a:pPr lvl="1">
              <a:spcBef>
                <a:spcPts val="1200"/>
              </a:spcBef>
            </a:pPr>
            <a:r>
              <a:rPr lang="nb-NO" b="1" dirty="0" err="1"/>
              <a:t>Prompting</a:t>
            </a:r>
            <a:r>
              <a:rPr lang="nb-NO" dirty="0"/>
              <a:t> ved å mate inn ekstra instruksjoner </a:t>
            </a:r>
          </a:p>
          <a:p>
            <a:pPr lvl="1">
              <a:spcBef>
                <a:spcPts val="1200"/>
              </a:spcBef>
            </a:pPr>
            <a:r>
              <a:rPr lang="nb-NO" b="1" dirty="0" err="1"/>
              <a:t>Reinforcement</a:t>
            </a:r>
            <a:r>
              <a:rPr lang="nb-NO" b="1" dirty="0"/>
              <a:t> </a:t>
            </a:r>
            <a:r>
              <a:rPr lang="nb-NO" b="1" dirty="0" err="1"/>
              <a:t>learning</a:t>
            </a:r>
            <a:r>
              <a:rPr lang="nb-NO" b="1" dirty="0"/>
              <a:t> </a:t>
            </a:r>
            <a:r>
              <a:rPr lang="nb-NO" dirty="0"/>
              <a:t>med en belønningsmodell                                                 estimert fra menneskelige tilbakemeldinger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1D6619-187C-8235-07D3-8D863AB3841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7971C-2FE7-4FD3-B01F-4B5E83D933F8}" type="slidenum">
              <a:rPr lang="en-GB" noProof="0" smtClean="0"/>
              <a:pPr/>
              <a:t>4</a:t>
            </a:fld>
            <a:endParaRPr lang="en-GB" noProof="0" dirty="0"/>
          </a:p>
        </p:txBody>
      </p:sp>
      <p:pic>
        <p:nvPicPr>
          <p:cNvPr id="1036" name="Picture 12" descr="What is ChatGPT &amp; Why Does it Matter to Your Business?">
            <a:extLst>
              <a:ext uri="{FF2B5EF4-FFF2-40B4-BE49-F238E27FC236}">
                <a16:creationId xmlns:a16="http://schemas.microsoft.com/office/drawing/2014/main" id="{84B0A3CA-A3F9-7091-BA7D-4AD26CFCD7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8072" y="3760196"/>
            <a:ext cx="2706361" cy="2254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14604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50665-4133-6A8E-E927-39F501787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6780"/>
            <a:ext cx="10515600" cy="1325563"/>
          </a:xfrm>
        </p:spPr>
        <p:txBody>
          <a:bodyPr/>
          <a:lstStyle/>
          <a:p>
            <a:r>
              <a:rPr lang="en-US" dirty="0" err="1"/>
              <a:t>Noen</a:t>
            </a:r>
            <a:r>
              <a:rPr lang="en-US" dirty="0"/>
              <a:t> </a:t>
            </a:r>
            <a:r>
              <a:rPr lang="en-US" dirty="0" err="1"/>
              <a:t>anvendelser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BEC4C5-7B07-6E26-C38B-EE925133DE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5816" y="1482343"/>
            <a:ext cx="7757984" cy="1738312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dirty="0" err="1"/>
              <a:t>Klassifisere</a:t>
            </a:r>
            <a:r>
              <a:rPr lang="en-US" dirty="0"/>
              <a:t>, </a:t>
            </a:r>
            <a:r>
              <a:rPr lang="en-US" dirty="0" err="1"/>
              <a:t>filtrere</a:t>
            </a:r>
            <a:r>
              <a:rPr lang="en-US" dirty="0"/>
              <a:t>, </a:t>
            </a:r>
            <a:r>
              <a:rPr lang="en-US" dirty="0" err="1"/>
              <a:t>sortere</a:t>
            </a:r>
            <a:r>
              <a:rPr lang="en-US" dirty="0"/>
              <a:t> documenter</a:t>
            </a:r>
          </a:p>
          <a:p>
            <a:pPr>
              <a:spcBef>
                <a:spcPts val="600"/>
              </a:spcBef>
            </a:pPr>
            <a:r>
              <a:rPr lang="nb-NO" dirty="0"/>
              <a:t>Informasjonsgjenfinning i store mengder tekster</a:t>
            </a:r>
          </a:p>
          <a:p>
            <a:pPr>
              <a:spcBef>
                <a:spcPts val="600"/>
              </a:spcBef>
            </a:pPr>
            <a:r>
              <a:rPr lang="nb-NO" dirty="0" err="1"/>
              <a:t>Sentimentanalyse</a:t>
            </a:r>
            <a:endParaRPr lang="nb-NO" dirty="0"/>
          </a:p>
        </p:txBody>
      </p:sp>
      <p:pic>
        <p:nvPicPr>
          <p:cNvPr id="4" name="Picture 2" descr="Images Gratuites : audit, impôt, inspection, Auditeur, document,  Grossissement, comptabilité, budget, Entreprise, lieu de travail,  vérification, examen, fraude, verre, enquête, facture d'achat, Contrat,  formalités administratives, l'écriture, texte ...">
            <a:extLst>
              <a:ext uri="{FF2B5EF4-FFF2-40B4-BE49-F238E27FC236}">
                <a16:creationId xmlns:a16="http://schemas.microsoft.com/office/drawing/2014/main" id="{C6068533-C0A1-587B-9C11-97AAC1B441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323" y="1482343"/>
            <a:ext cx="2591635" cy="1502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CA579FBB-8D9F-B165-EAA3-BD21AD3D6778}"/>
              </a:ext>
            </a:extLst>
          </p:cNvPr>
          <p:cNvGrpSpPr/>
          <p:nvPr/>
        </p:nvGrpSpPr>
        <p:grpSpPr>
          <a:xfrm>
            <a:off x="682905" y="3209961"/>
            <a:ext cx="10670895" cy="1738312"/>
            <a:chOff x="682905" y="3209961"/>
            <a:chExt cx="10670895" cy="1738312"/>
          </a:xfrm>
        </p:grpSpPr>
        <p:sp>
          <p:nvSpPr>
            <p:cNvPr id="5" name="Content Placeholder 2">
              <a:extLst>
                <a:ext uri="{FF2B5EF4-FFF2-40B4-BE49-F238E27FC236}">
                  <a16:creationId xmlns:a16="http://schemas.microsoft.com/office/drawing/2014/main" id="{50CCD45C-3C51-89DE-C3B3-AF84DE3EDEDC}"/>
                </a:ext>
              </a:extLst>
            </p:cNvPr>
            <p:cNvSpPr txBox="1">
              <a:spLocks/>
            </p:cNvSpPr>
            <p:nvPr/>
          </p:nvSpPr>
          <p:spPr>
            <a:xfrm>
              <a:off x="3595816" y="3209961"/>
              <a:ext cx="7757984" cy="173831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600"/>
                </a:spcBef>
              </a:pPr>
              <a:r>
                <a:rPr lang="nb-NO" dirty="0"/>
                <a:t>Skrivestøtte til å lage ny innhold</a:t>
              </a:r>
            </a:p>
            <a:p>
              <a:pPr>
                <a:spcBef>
                  <a:spcPts val="600"/>
                </a:spcBef>
              </a:pPr>
              <a:r>
                <a:rPr lang="nb-NO" dirty="0"/>
                <a:t>Få et først </a:t>
              </a:r>
              <a:r>
                <a:rPr lang="nb-NO" i="1" dirty="0"/>
                <a:t>utkast</a:t>
              </a:r>
              <a:r>
                <a:rPr lang="nb-NO" dirty="0"/>
                <a:t> eller </a:t>
              </a:r>
              <a:r>
                <a:rPr lang="nb-NO" i="1" dirty="0"/>
                <a:t>bearbeide</a:t>
              </a:r>
              <a:r>
                <a:rPr lang="nb-NO" dirty="0"/>
                <a:t> tekster</a:t>
              </a:r>
            </a:p>
            <a:p>
              <a:pPr>
                <a:spcBef>
                  <a:spcPts val="600"/>
                </a:spcBef>
              </a:pPr>
              <a:r>
                <a:rPr lang="nb-NO" dirty="0"/>
                <a:t>Oppsummering, oversettelse, osv.</a:t>
              </a:r>
            </a:p>
          </p:txBody>
        </p:sp>
        <p:pic>
          <p:nvPicPr>
            <p:cNvPr id="6" name="Picture 4" descr="What Is a Content Creator? – INK Blog">
              <a:extLst>
                <a:ext uri="{FF2B5EF4-FFF2-40B4-BE49-F238E27FC236}">
                  <a16:creationId xmlns:a16="http://schemas.microsoft.com/office/drawing/2014/main" id="{4C5D575A-DE36-6B3C-9526-4F47B602A1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2905" y="3302560"/>
              <a:ext cx="2591636" cy="14577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1CD91EF-1025-F15C-F521-607436F8FD6E}"/>
              </a:ext>
            </a:extLst>
          </p:cNvPr>
          <p:cNvGrpSpPr/>
          <p:nvPr/>
        </p:nvGrpSpPr>
        <p:grpSpPr>
          <a:xfrm>
            <a:off x="660775" y="5003338"/>
            <a:ext cx="10693025" cy="1738312"/>
            <a:chOff x="660775" y="5003338"/>
            <a:chExt cx="10693025" cy="1738312"/>
          </a:xfrm>
        </p:grpSpPr>
        <p:pic>
          <p:nvPicPr>
            <p:cNvPr id="7" name="Picture 2" descr="Bildet : chatbot, bot, assistent, Brukerstøtte, ikon, intelligens,  virtuell, kunstig, robot, chatte, service, sosial, på nett, boble, snakke,  nettverk, dialog, program, interaktiv, budskap, bruker, app, skravling,  tale, Chatterbot, grønn, turkis, aqua ...">
              <a:extLst>
                <a:ext uri="{FF2B5EF4-FFF2-40B4-BE49-F238E27FC236}">
                  <a16:creationId xmlns:a16="http://schemas.microsoft.com/office/drawing/2014/main" id="{D08790C6-12EB-5D8C-F836-ECE3238615C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847" t="5046" r="847" b="11361"/>
            <a:stretch/>
          </p:blipFill>
          <p:spPr bwMode="auto">
            <a:xfrm>
              <a:off x="660775" y="5101451"/>
              <a:ext cx="2613766" cy="13868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Content Placeholder 2">
              <a:extLst>
                <a:ext uri="{FF2B5EF4-FFF2-40B4-BE49-F238E27FC236}">
                  <a16:creationId xmlns:a16="http://schemas.microsoft.com/office/drawing/2014/main" id="{B5F85522-74E3-F571-EB5B-47B141AEB3E5}"/>
                </a:ext>
              </a:extLst>
            </p:cNvPr>
            <p:cNvSpPr txBox="1">
              <a:spLocks/>
            </p:cNvSpPr>
            <p:nvPr/>
          </p:nvSpPr>
          <p:spPr>
            <a:xfrm>
              <a:off x="3595816" y="5003338"/>
              <a:ext cx="7757984" cy="173831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nb-NO" dirty="0"/>
                <a:t>Svare på spørsmål fra brukeren                                 (basert på en kunnskapsdatabase)</a:t>
              </a:r>
            </a:p>
            <a:p>
              <a:r>
                <a:rPr lang="nb-NO" dirty="0"/>
                <a:t>Assistenter og chatbots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CD5A32E0-275E-0E5B-8EA5-4F8176C90665}"/>
              </a:ext>
            </a:extLst>
          </p:cNvPr>
          <p:cNvSpPr txBox="1"/>
          <p:nvPr/>
        </p:nvSpPr>
        <p:spPr>
          <a:xfrm>
            <a:off x="9815331" y="5040593"/>
            <a:ext cx="21954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Og </a:t>
            </a:r>
            <a:r>
              <a:rPr lang="en-US" sz="3600" b="1" dirty="0" err="1"/>
              <a:t>en</a:t>
            </a:r>
            <a:r>
              <a:rPr lang="en-US" sz="3600" b="1" dirty="0"/>
              <a:t> del </a:t>
            </a:r>
            <a:r>
              <a:rPr lang="en-US" sz="3600" b="1" dirty="0" err="1"/>
              <a:t>flere</a:t>
            </a:r>
            <a:r>
              <a:rPr lang="en-US" sz="3600" b="1" dirty="0"/>
              <a:t> …</a:t>
            </a:r>
            <a:endParaRPr lang="nb-NO" sz="3600" b="1" dirty="0"/>
          </a:p>
        </p:txBody>
      </p:sp>
    </p:spTree>
    <p:extLst>
      <p:ext uri="{BB962C8B-B14F-4D97-AF65-F5344CB8AC3E}">
        <p14:creationId xmlns:p14="http://schemas.microsoft.com/office/powerpoint/2010/main" val="511492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Movie: Automata develops $3,000 six-axis robotic arm">
            <a:extLst>
              <a:ext uri="{FF2B5EF4-FFF2-40B4-BE49-F238E27FC236}">
                <a16:creationId xmlns:a16="http://schemas.microsoft.com/office/drawing/2014/main" id="{366365F6-A2AA-E63A-69A9-B7E63AF26E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450"/>
          <a:stretch/>
        </p:blipFill>
        <p:spPr bwMode="auto">
          <a:xfrm>
            <a:off x="9391151" y="2031182"/>
            <a:ext cx="2431471" cy="2387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D4B75AD-1191-4F11-DF76-3CB0F6EE2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Nyere</a:t>
            </a:r>
            <a:r>
              <a:rPr lang="en-US" dirty="0"/>
              <a:t> </a:t>
            </a:r>
            <a:r>
              <a:rPr lang="en-US" dirty="0" err="1"/>
              <a:t>utviklinger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4E2730-38CB-CC0E-61C0-A8D3E41E4E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89088"/>
            <a:ext cx="6650737" cy="4793424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en-US" b="1" dirty="0" err="1"/>
              <a:t>Multimodale</a:t>
            </a:r>
            <a:r>
              <a:rPr lang="en-US" b="1" dirty="0"/>
              <a:t> </a:t>
            </a:r>
            <a:r>
              <a:rPr lang="en-US" b="1" dirty="0" err="1"/>
              <a:t>modeller</a:t>
            </a:r>
            <a:r>
              <a:rPr lang="en-US" dirty="0"/>
              <a:t>: </a:t>
            </a:r>
            <a:r>
              <a:rPr lang="en-US" dirty="0" err="1"/>
              <a:t>trene</a:t>
            </a:r>
            <a:r>
              <a:rPr lang="en-US" dirty="0"/>
              <a:t> </a:t>
            </a:r>
            <a:r>
              <a:rPr lang="en-US" dirty="0" err="1"/>
              <a:t>språkmodellen</a:t>
            </a:r>
            <a:r>
              <a:rPr lang="en-US" dirty="0"/>
              <a:t> med </a:t>
            </a:r>
            <a:r>
              <a:rPr lang="en-US" dirty="0" err="1"/>
              <a:t>flere</a:t>
            </a:r>
            <a:r>
              <a:rPr lang="en-US" dirty="0"/>
              <a:t> og </a:t>
            </a:r>
            <a:r>
              <a:rPr lang="en-US" dirty="0" err="1"/>
              <a:t>rikere</a:t>
            </a:r>
            <a:r>
              <a:rPr lang="en-US" dirty="0"/>
              <a:t> data </a:t>
            </a:r>
            <a:r>
              <a:rPr lang="en-US" dirty="0" err="1"/>
              <a:t>enn</a:t>
            </a:r>
            <a:r>
              <a:rPr lang="en-US" dirty="0"/>
              <a:t> bare </a:t>
            </a:r>
            <a:r>
              <a:rPr lang="en-US" dirty="0" err="1"/>
              <a:t>tekst</a:t>
            </a:r>
            <a:endParaRPr lang="en-US" dirty="0"/>
          </a:p>
          <a:p>
            <a:pPr lvl="1">
              <a:spcBef>
                <a:spcPts val="1800"/>
              </a:spcBef>
            </a:pPr>
            <a:r>
              <a:rPr lang="en-US" dirty="0" err="1"/>
              <a:t>Bilder</a:t>
            </a:r>
            <a:r>
              <a:rPr lang="en-US" dirty="0"/>
              <a:t>, </a:t>
            </a:r>
            <a:r>
              <a:rPr lang="en-US" dirty="0" err="1"/>
              <a:t>videoer</a:t>
            </a:r>
            <a:r>
              <a:rPr lang="en-US" dirty="0"/>
              <a:t>, </a:t>
            </a:r>
            <a:r>
              <a:rPr lang="en-US" dirty="0" err="1"/>
              <a:t>lyd</a:t>
            </a:r>
            <a:r>
              <a:rPr lang="en-US" dirty="0"/>
              <a:t>, </a:t>
            </a:r>
            <a:r>
              <a:rPr lang="en-US" dirty="0" err="1"/>
              <a:t>sensordata</a:t>
            </a:r>
            <a:r>
              <a:rPr lang="en-US" dirty="0"/>
              <a:t>, </a:t>
            </a:r>
            <a:r>
              <a:rPr lang="en-US" dirty="0" err="1"/>
              <a:t>osv</a:t>
            </a:r>
            <a:r>
              <a:rPr lang="en-US" dirty="0"/>
              <a:t>.</a:t>
            </a:r>
          </a:p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nb-NO" dirty="0"/>
              <a:t>Kobling med </a:t>
            </a:r>
            <a:r>
              <a:rPr lang="nb-NO" b="1" dirty="0"/>
              <a:t>kunnskapskilder</a:t>
            </a:r>
          </a:p>
          <a:p>
            <a:pPr lvl="1">
              <a:spcBef>
                <a:spcPts val="1800"/>
              </a:spcBef>
            </a:pPr>
            <a:r>
              <a:rPr lang="nb-NO" dirty="0"/>
              <a:t>Språkmodellen leter først etter relevante opplysninger i en database og produsere sine svar basert på hva som ble funnet</a:t>
            </a:r>
          </a:p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nb-NO" dirty="0"/>
              <a:t>Store språkmodeller i </a:t>
            </a:r>
            <a:r>
              <a:rPr lang="nb-NO" b="1" dirty="0" err="1"/>
              <a:t>open-source</a:t>
            </a:r>
            <a:r>
              <a:rPr lang="nb-NO" dirty="0"/>
              <a:t>    (f.eks. </a:t>
            </a:r>
            <a:r>
              <a:rPr lang="nb-NO" i="1" dirty="0" err="1"/>
              <a:t>Llama</a:t>
            </a:r>
            <a:r>
              <a:rPr lang="nb-NO" dirty="0"/>
              <a:t> modeller trent av Meta)</a:t>
            </a:r>
          </a:p>
        </p:txBody>
      </p:sp>
      <p:pic>
        <p:nvPicPr>
          <p:cNvPr id="6" name="Picture 10" descr="Knowledge graph - Wikipedia">
            <a:extLst>
              <a:ext uri="{FF2B5EF4-FFF2-40B4-BE49-F238E27FC236}">
                <a16:creationId xmlns:a16="http://schemas.microsoft.com/office/drawing/2014/main" id="{6DF3A61F-847C-6B3A-210D-031600144C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3629" y="4723352"/>
            <a:ext cx="2431471" cy="1829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ontent Marketing Inspiration: 16 Pointless Websites That Went Viral -  Kaizen">
            <a:extLst>
              <a:ext uri="{FF2B5EF4-FFF2-40B4-BE49-F238E27FC236}">
                <a16:creationId xmlns:a16="http://schemas.microsoft.com/office/drawing/2014/main" id="{2635927C-CD2C-3CE5-DD06-1A970B6EE5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071" y="676218"/>
            <a:ext cx="4033551" cy="1429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9191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2150B-56F0-7FD3-9A1F-6D4497DCA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Utfordring</a:t>
            </a:r>
            <a:r>
              <a:rPr lang="en-US" dirty="0"/>
              <a:t> 1: </a:t>
            </a:r>
            <a:r>
              <a:rPr lang="en-US" dirty="0" err="1"/>
              <a:t>manglende</a:t>
            </a:r>
            <a:r>
              <a:rPr lang="en-US" dirty="0"/>
              <a:t> </a:t>
            </a:r>
            <a:r>
              <a:rPr lang="en-US" dirty="0" err="1"/>
              <a:t>saklighet</a:t>
            </a:r>
            <a:endParaRPr lang="nb-NO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29F6EE-69EC-0F6C-17EC-242FEDEFF6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8"/>
            <a:ext cx="9670125" cy="44720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37E0D7E-4FF9-4859-DF5A-FFBE65DC21FD}"/>
              </a:ext>
            </a:extLst>
          </p:cNvPr>
          <p:cNvSpPr txBox="1"/>
          <p:nvPr/>
        </p:nvSpPr>
        <p:spPr>
          <a:xfrm>
            <a:off x="10714495" y="3797085"/>
            <a:ext cx="12786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</a:rPr>
              <a:t>???</a:t>
            </a:r>
            <a:endParaRPr lang="nb-NO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7449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5F2DA-22BD-4D50-812B-446E32EB8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Utfordring</a:t>
            </a:r>
            <a:r>
              <a:rPr lang="en-US" dirty="0"/>
              <a:t> 1: </a:t>
            </a:r>
            <a:r>
              <a:rPr lang="en-US" dirty="0" err="1"/>
              <a:t>manglende</a:t>
            </a:r>
            <a:r>
              <a:rPr lang="en-US" dirty="0"/>
              <a:t> </a:t>
            </a:r>
            <a:r>
              <a:rPr lang="en-US" dirty="0" err="1"/>
              <a:t>saklighet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776E4E-FF40-7811-AF9B-161FCFBE98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nb-NO" sz="3200" dirty="0"/>
              <a:t>Språkmodeller er optimert til å produsere </a:t>
            </a:r>
            <a:r>
              <a:rPr lang="nb-NO" sz="3200" i="1" dirty="0"/>
              <a:t>plausible</a:t>
            </a:r>
            <a:r>
              <a:rPr lang="nb-NO" sz="3200" dirty="0"/>
              <a:t> tekster, ikke nødvendigvis </a:t>
            </a:r>
            <a:r>
              <a:rPr lang="nb-NO" sz="3200" i="1" dirty="0"/>
              <a:t>korrekte</a:t>
            </a:r>
            <a:r>
              <a:rPr lang="nb-NO" sz="3200" dirty="0"/>
              <a:t> tekster!</a:t>
            </a:r>
          </a:p>
          <a:p>
            <a:pPr lvl="1">
              <a:spcBef>
                <a:spcPts val="1200"/>
              </a:spcBef>
            </a:pPr>
            <a:r>
              <a:rPr lang="nb-NO" sz="2800" dirty="0"/>
              <a:t>Modellen har ingen forhold til «sannhet» som sådan</a:t>
            </a:r>
          </a:p>
          <a:p>
            <a:pPr>
              <a:spcBef>
                <a:spcPts val="1200"/>
              </a:spcBef>
            </a:pPr>
            <a:r>
              <a:rPr lang="nb-NO" sz="3200" dirty="0"/>
              <a:t>Feil svar kan komme fra treningsdata, som kan inneholde ulike typer feil eller desinformasjon...… </a:t>
            </a:r>
          </a:p>
          <a:p>
            <a:pPr>
              <a:spcBef>
                <a:spcPts val="1200"/>
              </a:spcBef>
            </a:pPr>
            <a:r>
              <a:rPr lang="nb-NO" sz="3200" dirty="0"/>
              <a:t>Men modellen kan fortsatt </a:t>
            </a:r>
            <a:r>
              <a:rPr lang="nb-NO" sz="3200" i="1" dirty="0"/>
              <a:t>hallusinere</a:t>
            </a:r>
            <a:r>
              <a:rPr lang="nb-NO" sz="3200" dirty="0"/>
              <a:t>                                           med et "perfekt" treningssett!</a:t>
            </a:r>
          </a:p>
          <a:p>
            <a:pPr>
              <a:spcBef>
                <a:spcPts val="1200"/>
              </a:spcBef>
            </a:pPr>
            <a:r>
              <a:rPr lang="nb-NO" sz="3200" dirty="0"/>
              <a:t>Og vil ofte gjøre det i en skråsikker tone</a:t>
            </a:r>
          </a:p>
        </p:txBody>
      </p:sp>
      <p:pic>
        <p:nvPicPr>
          <p:cNvPr id="4" name="Picture 6" descr="Lecture: 27 September 2019. Andreas Wenninger: “Inclusion and exclusion as  an evidence practice in the context of Citizen Science“ – Practicing  Evidence – Evidencing Practice">
            <a:extLst>
              <a:ext uri="{FF2B5EF4-FFF2-40B4-BE49-F238E27FC236}">
                <a16:creationId xmlns:a16="http://schemas.microsoft.com/office/drawing/2014/main" id="{4AD7D8A2-DD1D-B225-B591-166F71B372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9337" y="4064000"/>
            <a:ext cx="3363606" cy="2242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73350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ehaviorismus | Behaviorismus | Oliver Tacke | Flickr">
            <a:extLst>
              <a:ext uri="{FF2B5EF4-FFF2-40B4-BE49-F238E27FC236}">
                <a16:creationId xmlns:a16="http://schemas.microsoft.com/office/drawing/2014/main" id="{A783BAA0-ABE2-B045-8A9A-9406E3E7FB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9639" y="568768"/>
            <a:ext cx="3328265" cy="1329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3B1FE9B-0468-5701-233F-77236AC10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Utfordring</a:t>
            </a:r>
            <a:r>
              <a:rPr lang="en-US" dirty="0"/>
              <a:t> 2: </a:t>
            </a:r>
            <a:r>
              <a:rPr lang="en-US" dirty="0" err="1"/>
              <a:t>manglende</a:t>
            </a:r>
            <a:r>
              <a:rPr lang="en-US" dirty="0"/>
              <a:t> </a:t>
            </a:r>
            <a:r>
              <a:rPr lang="en-US" dirty="0" err="1"/>
              <a:t>kontroll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663B51-9F1E-B3E3-1368-7F19A65B30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nb-NO" dirty="0"/>
              <a:t>Språkmodeller er "</a:t>
            </a:r>
            <a:r>
              <a:rPr lang="nb-NO" b="1" dirty="0"/>
              <a:t>svarte bokser</a:t>
            </a:r>
            <a:r>
              <a:rPr lang="nb-NO" dirty="0"/>
              <a:t>": vi forstår                                                egentlig ikke hvorfor de genererer en viss respons</a:t>
            </a:r>
          </a:p>
          <a:p>
            <a:pPr>
              <a:spcBef>
                <a:spcPts val="1800"/>
              </a:spcBef>
            </a:pPr>
            <a:r>
              <a:rPr lang="nb-NO" dirty="0"/>
              <a:t>Vi kan til en visst grad «styre» modellen mot en ønsket adferd</a:t>
            </a:r>
          </a:p>
          <a:p>
            <a:pPr lvl="1">
              <a:spcBef>
                <a:spcPts val="1800"/>
              </a:spcBef>
            </a:pPr>
            <a:r>
              <a:rPr lang="nb-NO" dirty="0"/>
              <a:t>Gjennom finjustering eller «</a:t>
            </a:r>
            <a:r>
              <a:rPr lang="nb-NO" dirty="0" err="1"/>
              <a:t>prompting</a:t>
            </a:r>
            <a:r>
              <a:rPr lang="nb-NO" dirty="0"/>
              <a:t>» med egne eksempler, eller ved å belønne gode svar og straffe dårlige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nb-NO" dirty="0">
                <a:sym typeface="Wingdings" panose="05000000000000000000" pitchFamily="2" charset="2"/>
              </a:rPr>
              <a:t> </a:t>
            </a:r>
            <a:r>
              <a:rPr lang="nb-NO" dirty="0"/>
              <a:t>Men modellen kan fortsatt produsere uforutsigbare tekster … </a:t>
            </a:r>
          </a:p>
          <a:p>
            <a:pPr>
              <a:spcBef>
                <a:spcPts val="1800"/>
              </a:spcBef>
            </a:pPr>
            <a:r>
              <a:rPr lang="nb-NO" dirty="0"/>
              <a:t>Språkmodeller er også nærmest umulige å redigere</a:t>
            </a:r>
          </a:p>
          <a:p>
            <a:pPr lvl="1">
              <a:spcBef>
                <a:spcPts val="1800"/>
              </a:spcBef>
            </a:pPr>
            <a:r>
              <a:rPr lang="nb-NO" dirty="0"/>
              <a:t>hvordan kan f.eks. vi håndheve </a:t>
            </a:r>
            <a:r>
              <a:rPr lang="nb-NO" dirty="0" err="1"/>
              <a:t>GDPRs</a:t>
            </a:r>
            <a:r>
              <a:rPr lang="nb-NO" dirty="0"/>
              <a:t> </a:t>
            </a:r>
            <a:r>
              <a:rPr lang="nb-NO" i="1" dirty="0"/>
              <a:t>rett til å bli glemt</a:t>
            </a:r>
            <a:r>
              <a:rPr lang="nb-NO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601653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256a089e-a473-42f9-bbaf-f35a2515087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AEFA49C32E9E94E93E7996D86088217" ma:contentTypeVersion="13" ma:contentTypeDescription="Create a new document." ma:contentTypeScope="" ma:versionID="26b1c68f9fe34bcddb9cc8270022ebe8">
  <xsd:schema xmlns:xsd="http://www.w3.org/2001/XMLSchema" xmlns:xs="http://www.w3.org/2001/XMLSchema" xmlns:p="http://schemas.microsoft.com/office/2006/metadata/properties" xmlns:ns3="256a089e-a473-42f9-bbaf-f35a25150873" xmlns:ns4="0a75c383-cffd-43f6-8097-8b0788122de6" targetNamespace="http://schemas.microsoft.com/office/2006/metadata/properties" ma:root="true" ma:fieldsID="130502bc76402374d9bcc293750c2ad5" ns3:_="" ns4:_="">
    <xsd:import namespace="256a089e-a473-42f9-bbaf-f35a25150873"/>
    <xsd:import namespace="0a75c383-cffd-43f6-8097-8b0788122de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6a089e-a473-42f9-bbaf-f35a251508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_activity" ma:index="20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75c383-cffd-43f6-8097-8b0788122de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3ADC63F-4345-4B40-9D68-C30517BF1E9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249ED8B-9E9E-4DDF-B593-E5139ACB864A}">
  <ds:schemaRefs>
    <ds:schemaRef ds:uri="http://purl.org/dc/elements/1.1/"/>
    <ds:schemaRef ds:uri="http://purl.org/dc/terms/"/>
    <ds:schemaRef ds:uri="http://schemas.microsoft.com/office/2006/documentManagement/types"/>
    <ds:schemaRef ds:uri="http://www.w3.org/XML/1998/namespace"/>
    <ds:schemaRef ds:uri="http://schemas.microsoft.com/office/2006/metadata/properties"/>
    <ds:schemaRef ds:uri="256a089e-a473-42f9-bbaf-f35a25150873"/>
    <ds:schemaRef ds:uri="0a75c383-cffd-43f6-8097-8b0788122de6"/>
    <ds:schemaRef ds:uri="http://purl.org/dc/dcmitype/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738C092E-A8A0-43EB-ABD6-11EF306260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56a089e-a473-42f9-bbaf-f35a25150873"/>
    <ds:schemaRef ds:uri="0a75c383-cffd-43f6-8097-8b0788122de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558</Words>
  <Application>Microsoft Office PowerPoint</Application>
  <PresentationFormat>Widescreen</PresentationFormat>
  <Paragraphs>64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Store språkmodeller: en kort innføring</vt:lpstr>
      <vt:lpstr>Store språkmodeller</vt:lpstr>
      <vt:lpstr>Store språkmodeller</vt:lpstr>
      <vt:lpstr>Tilpasning</vt:lpstr>
      <vt:lpstr>Noen anvendelser</vt:lpstr>
      <vt:lpstr>Nyere utviklinger</vt:lpstr>
      <vt:lpstr>Utfordring 1: manglende saklighet</vt:lpstr>
      <vt:lpstr>Utfordring 1: manglende saklighet</vt:lpstr>
      <vt:lpstr>Utfordring 2: manglende kontroll</vt:lpstr>
      <vt:lpstr>Konklusjon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Store språkmodeller – en kort innføring</dc:title>
  <dc:creator>Pierre Lison</dc:creator>
  <cp:lastModifiedBy>Pierre Lison</cp:lastModifiedBy>
  <cp:revision>3</cp:revision>
  <dcterms:created xsi:type="dcterms:W3CDTF">2023-05-10T07:43:01Z</dcterms:created>
  <dcterms:modified xsi:type="dcterms:W3CDTF">2023-09-07T10:01:52Z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0x0101003AEFA49C32E9E94E93E7996D86088217</vt:lpwstr>
  </property>
</Properties>
</file>