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311" r:id="rId7"/>
    <p:sldId id="269" r:id="rId8"/>
    <p:sldId id="312" r:id="rId9"/>
    <p:sldId id="323" r:id="rId10"/>
    <p:sldId id="313" r:id="rId11"/>
    <p:sldId id="316" r:id="rId12"/>
    <p:sldId id="322" r:id="rId13"/>
    <p:sldId id="314" r:id="rId14"/>
    <p:sldId id="315" r:id="rId15"/>
    <p:sldId id="26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C9AE7-6A8D-45E1-9CD4-127BFD231AC1}" v="23" dt="2023-06-21T14:05:38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9A1C9AE7-6A8D-45E1-9CD4-127BFD231AC1}"/>
    <pc:docChg chg="undo custSel addSld delSld modSld">
      <pc:chgData name="Pierre Lison" userId="a8a9df96-d69d-4b67-b9bd-4018f7d77187" providerId="ADAL" clId="{9A1C9AE7-6A8D-45E1-9CD4-127BFD231AC1}" dt="2023-06-21T14:18:17.685" v="552" actId="20577"/>
      <pc:docMkLst>
        <pc:docMk/>
      </pc:docMkLst>
      <pc:sldChg chg="modSp mod">
        <pc:chgData name="Pierre Lison" userId="a8a9df96-d69d-4b67-b9bd-4018f7d77187" providerId="ADAL" clId="{9A1C9AE7-6A8D-45E1-9CD4-127BFD231AC1}" dt="2023-06-21T14:18:17.685" v="552" actId="20577"/>
        <pc:sldMkLst>
          <pc:docMk/>
          <pc:sldMk cId="2125931429" sldId="257"/>
        </pc:sldMkLst>
        <pc:spChg chg="mod">
          <ac:chgData name="Pierre Lison" userId="a8a9df96-d69d-4b67-b9bd-4018f7d77187" providerId="ADAL" clId="{9A1C9AE7-6A8D-45E1-9CD4-127BFD231AC1}" dt="2023-06-21T14:18:17.685" v="552" actId="20577"/>
          <ac:spMkLst>
            <pc:docMk/>
            <pc:sldMk cId="2125931429" sldId="257"/>
            <ac:spMk id="3" creationId="{81F68B84-6459-A9F0-E11E-430CE23BD931}"/>
          </ac:spMkLst>
        </pc:spChg>
      </pc:sldChg>
      <pc:sldChg chg="modSp mod">
        <pc:chgData name="Pierre Lison" userId="a8a9df96-d69d-4b67-b9bd-4018f7d77187" providerId="ADAL" clId="{9A1C9AE7-6A8D-45E1-9CD4-127BFD231AC1}" dt="2023-06-21T13:46:43.806" v="99" actId="6549"/>
        <pc:sldMkLst>
          <pc:docMk/>
          <pc:sldMk cId="756858200" sldId="268"/>
        </pc:sldMkLst>
        <pc:spChg chg="mod">
          <ac:chgData name="Pierre Lison" userId="a8a9df96-d69d-4b67-b9bd-4018f7d77187" providerId="ADAL" clId="{9A1C9AE7-6A8D-45E1-9CD4-127BFD231AC1}" dt="2023-06-21T13:46:43.806" v="99" actId="6549"/>
          <ac:spMkLst>
            <pc:docMk/>
            <pc:sldMk cId="756858200" sldId="268"/>
            <ac:spMk id="3" creationId="{CEA0D0E1-0D1B-007B-FE16-48418745BA37}"/>
          </ac:spMkLst>
        </pc:spChg>
      </pc:sldChg>
      <pc:sldChg chg="modSp mod">
        <pc:chgData name="Pierre Lison" userId="a8a9df96-d69d-4b67-b9bd-4018f7d77187" providerId="ADAL" clId="{9A1C9AE7-6A8D-45E1-9CD4-127BFD231AC1}" dt="2023-06-21T13:47:22.594" v="109" actId="20577"/>
        <pc:sldMkLst>
          <pc:docMk/>
          <pc:sldMk cId="1633856336" sldId="311"/>
        </pc:sldMkLst>
        <pc:spChg chg="mod">
          <ac:chgData name="Pierre Lison" userId="a8a9df96-d69d-4b67-b9bd-4018f7d77187" providerId="ADAL" clId="{9A1C9AE7-6A8D-45E1-9CD4-127BFD231AC1}" dt="2023-06-21T13:47:22.594" v="109" actId="20577"/>
          <ac:spMkLst>
            <pc:docMk/>
            <pc:sldMk cId="1633856336" sldId="311"/>
            <ac:spMk id="3" creationId="{D80AEE88-B4C7-474D-884D-A57241375098}"/>
          </ac:spMkLst>
        </pc:spChg>
      </pc:sldChg>
      <pc:sldChg chg="modSp mod">
        <pc:chgData name="Pierre Lison" userId="a8a9df96-d69d-4b67-b9bd-4018f7d77187" providerId="ADAL" clId="{9A1C9AE7-6A8D-45E1-9CD4-127BFD231AC1}" dt="2023-06-21T14:16:32.417" v="536" actId="20577"/>
        <pc:sldMkLst>
          <pc:docMk/>
          <pc:sldMk cId="511492780" sldId="312"/>
        </pc:sldMkLst>
        <pc:spChg chg="mod">
          <ac:chgData name="Pierre Lison" userId="a8a9df96-d69d-4b67-b9bd-4018f7d77187" providerId="ADAL" clId="{9A1C9AE7-6A8D-45E1-9CD4-127BFD231AC1}" dt="2023-06-21T14:16:32.417" v="536" actId="20577"/>
          <ac:spMkLst>
            <pc:docMk/>
            <pc:sldMk cId="511492780" sldId="312"/>
            <ac:spMk id="5" creationId="{50CCD45C-3C51-89DE-C3B3-AF84DE3EDEDC}"/>
          </ac:spMkLst>
        </pc:spChg>
      </pc:sldChg>
      <pc:sldChg chg="modSp mod">
        <pc:chgData name="Pierre Lison" userId="a8a9df96-d69d-4b67-b9bd-4018f7d77187" providerId="ADAL" clId="{9A1C9AE7-6A8D-45E1-9CD4-127BFD231AC1}" dt="2023-06-21T13:58:02.547" v="141" actId="20577"/>
        <pc:sldMkLst>
          <pc:docMk/>
          <pc:sldMk cId="2260165350" sldId="315"/>
        </pc:sldMkLst>
        <pc:spChg chg="mod">
          <ac:chgData name="Pierre Lison" userId="a8a9df96-d69d-4b67-b9bd-4018f7d77187" providerId="ADAL" clId="{9A1C9AE7-6A8D-45E1-9CD4-127BFD231AC1}" dt="2023-06-21T13:58:02.547" v="141" actId="20577"/>
          <ac:spMkLst>
            <pc:docMk/>
            <pc:sldMk cId="2260165350" sldId="315"/>
            <ac:spMk id="3" creationId="{BE663B51-9F1E-B3E3-1368-7F19A65B30CB}"/>
          </ac:spMkLst>
        </pc:spChg>
      </pc:sldChg>
      <pc:sldChg chg="modSp mod">
        <pc:chgData name="Pierre Lison" userId="a8a9df96-d69d-4b67-b9bd-4018f7d77187" providerId="ADAL" clId="{9A1C9AE7-6A8D-45E1-9CD4-127BFD231AC1}" dt="2023-06-21T14:07:32.908" v="503" actId="20577"/>
        <pc:sldMkLst>
          <pc:docMk/>
          <pc:sldMk cId="2798444777" sldId="316"/>
        </pc:sldMkLst>
        <pc:spChg chg="mod">
          <ac:chgData name="Pierre Lison" userId="a8a9df96-d69d-4b67-b9bd-4018f7d77187" providerId="ADAL" clId="{9A1C9AE7-6A8D-45E1-9CD4-127BFD231AC1}" dt="2023-06-21T14:07:32.908" v="503" actId="20577"/>
          <ac:spMkLst>
            <pc:docMk/>
            <pc:sldMk cId="2798444777" sldId="316"/>
            <ac:spMk id="3" creationId="{3204C41E-68E1-6EE1-02F6-3FC370F652CF}"/>
          </ac:spMkLst>
        </pc:spChg>
      </pc:sldChg>
      <pc:sldChg chg="del">
        <pc:chgData name="Pierre Lison" userId="a8a9df96-d69d-4b67-b9bd-4018f7d77187" providerId="ADAL" clId="{9A1C9AE7-6A8D-45E1-9CD4-127BFD231AC1}" dt="2023-06-21T13:38:48.544" v="36" actId="47"/>
        <pc:sldMkLst>
          <pc:docMk/>
          <pc:sldMk cId="3978248965" sldId="317"/>
        </pc:sldMkLst>
      </pc:sldChg>
      <pc:sldChg chg="del">
        <pc:chgData name="Pierre Lison" userId="a8a9df96-d69d-4b67-b9bd-4018f7d77187" providerId="ADAL" clId="{9A1C9AE7-6A8D-45E1-9CD4-127BFD231AC1}" dt="2023-06-21T13:38:49.126" v="37" actId="47"/>
        <pc:sldMkLst>
          <pc:docMk/>
          <pc:sldMk cId="1292090061" sldId="318"/>
        </pc:sldMkLst>
      </pc:sldChg>
      <pc:sldChg chg="del">
        <pc:chgData name="Pierre Lison" userId="a8a9df96-d69d-4b67-b9bd-4018f7d77187" providerId="ADAL" clId="{9A1C9AE7-6A8D-45E1-9CD4-127BFD231AC1}" dt="2023-06-21T13:38:49.679" v="38" actId="47"/>
        <pc:sldMkLst>
          <pc:docMk/>
          <pc:sldMk cId="1690102053" sldId="319"/>
        </pc:sldMkLst>
      </pc:sldChg>
      <pc:sldChg chg="del">
        <pc:chgData name="Pierre Lison" userId="a8a9df96-d69d-4b67-b9bd-4018f7d77187" providerId="ADAL" clId="{9A1C9AE7-6A8D-45E1-9CD4-127BFD231AC1}" dt="2023-06-21T13:46:32.947" v="98" actId="47"/>
        <pc:sldMkLst>
          <pc:docMk/>
          <pc:sldMk cId="3446648060" sldId="320"/>
        </pc:sldMkLst>
      </pc:sldChg>
      <pc:sldChg chg="del">
        <pc:chgData name="Pierre Lison" userId="a8a9df96-d69d-4b67-b9bd-4018f7d77187" providerId="ADAL" clId="{9A1C9AE7-6A8D-45E1-9CD4-127BFD231AC1}" dt="2023-06-21T13:46:32.337" v="97" actId="47"/>
        <pc:sldMkLst>
          <pc:docMk/>
          <pc:sldMk cId="1666940352" sldId="321"/>
        </pc:sldMkLst>
      </pc:sldChg>
      <pc:sldChg chg="addSp delSp modSp new mod">
        <pc:chgData name="Pierre Lison" userId="a8a9df96-d69d-4b67-b9bd-4018f7d77187" providerId="ADAL" clId="{9A1C9AE7-6A8D-45E1-9CD4-127BFD231AC1}" dt="2023-06-21T13:46:15.806" v="96" actId="1076"/>
        <pc:sldMkLst>
          <pc:docMk/>
          <pc:sldMk cId="558744978" sldId="322"/>
        </pc:sldMkLst>
        <pc:spChg chg="mod">
          <ac:chgData name="Pierre Lison" userId="a8a9df96-d69d-4b67-b9bd-4018f7d77187" providerId="ADAL" clId="{9A1C9AE7-6A8D-45E1-9CD4-127BFD231AC1}" dt="2023-06-21T13:45:35.742" v="77" actId="20577"/>
          <ac:spMkLst>
            <pc:docMk/>
            <pc:sldMk cId="558744978" sldId="322"/>
            <ac:spMk id="2" creationId="{1802150B-56F0-7FD3-9A1F-6D4497DCA8EE}"/>
          </ac:spMkLst>
        </pc:spChg>
        <pc:spChg chg="del">
          <ac:chgData name="Pierre Lison" userId="a8a9df96-d69d-4b67-b9bd-4018f7d77187" providerId="ADAL" clId="{9A1C9AE7-6A8D-45E1-9CD4-127BFD231AC1}" dt="2023-06-21T13:45:47.435" v="78" actId="478"/>
          <ac:spMkLst>
            <pc:docMk/>
            <pc:sldMk cId="558744978" sldId="322"/>
            <ac:spMk id="3" creationId="{B07434B0-8146-A19E-2244-7E8896AF7A2C}"/>
          </ac:spMkLst>
        </pc:spChg>
        <pc:spChg chg="add mod">
          <ac:chgData name="Pierre Lison" userId="a8a9df96-d69d-4b67-b9bd-4018f7d77187" providerId="ADAL" clId="{9A1C9AE7-6A8D-45E1-9CD4-127BFD231AC1}" dt="2023-06-21T13:46:15.806" v="96" actId="1076"/>
          <ac:spMkLst>
            <pc:docMk/>
            <pc:sldMk cId="558744978" sldId="322"/>
            <ac:spMk id="6" creationId="{037E0D7E-4FF9-4859-DF5A-FFBE65DC21FD}"/>
          </ac:spMkLst>
        </pc:spChg>
        <pc:picChg chg="add mod">
          <ac:chgData name="Pierre Lison" userId="a8a9df96-d69d-4b67-b9bd-4018f7d77187" providerId="ADAL" clId="{9A1C9AE7-6A8D-45E1-9CD4-127BFD231AC1}" dt="2023-06-21T13:45:54.128" v="80" actId="1076"/>
          <ac:picMkLst>
            <pc:docMk/>
            <pc:sldMk cId="558744978" sldId="322"/>
            <ac:picMk id="5" creationId="{CC29F6EE-69EC-0F6C-17EC-242FEDEFF6BB}"/>
          </ac:picMkLst>
        </pc:picChg>
      </pc:sldChg>
      <pc:sldChg chg="addSp modSp new mod">
        <pc:chgData name="Pierre Lison" userId="a8a9df96-d69d-4b67-b9bd-4018f7d77187" providerId="ADAL" clId="{9A1C9AE7-6A8D-45E1-9CD4-127BFD231AC1}" dt="2023-06-21T14:06:08.927" v="493" actId="1076"/>
        <pc:sldMkLst>
          <pc:docMk/>
          <pc:sldMk cId="422936806" sldId="323"/>
        </pc:sldMkLst>
        <pc:spChg chg="mod">
          <ac:chgData name="Pierre Lison" userId="a8a9df96-d69d-4b67-b9bd-4018f7d77187" providerId="ADAL" clId="{9A1C9AE7-6A8D-45E1-9CD4-127BFD231AC1}" dt="2023-06-21T14:01:03.741" v="402" actId="114"/>
          <ac:spMkLst>
            <pc:docMk/>
            <pc:sldMk cId="422936806" sldId="323"/>
            <ac:spMk id="2" creationId="{4F739F4F-1950-0153-3C52-EF8B8A574196}"/>
          </ac:spMkLst>
        </pc:spChg>
        <pc:spChg chg="mod">
          <ac:chgData name="Pierre Lison" userId="a8a9df96-d69d-4b67-b9bd-4018f7d77187" providerId="ADAL" clId="{9A1C9AE7-6A8D-45E1-9CD4-127BFD231AC1}" dt="2023-06-21T14:05:00.265" v="429" actId="114"/>
          <ac:spMkLst>
            <pc:docMk/>
            <pc:sldMk cId="422936806" sldId="323"/>
            <ac:spMk id="3" creationId="{5B29FE2F-3798-ED1F-0727-72BC69C61FC9}"/>
          </ac:spMkLst>
        </pc:spChg>
        <pc:spChg chg="add mod">
          <ac:chgData name="Pierre Lison" userId="a8a9df96-d69d-4b67-b9bd-4018f7d77187" providerId="ADAL" clId="{9A1C9AE7-6A8D-45E1-9CD4-127BFD231AC1}" dt="2023-06-21T14:05:10.854" v="431" actId="1076"/>
          <ac:spMkLst>
            <pc:docMk/>
            <pc:sldMk cId="422936806" sldId="323"/>
            <ac:spMk id="5" creationId="{DEAE3440-DE33-EAE7-6B7C-4A3277E1D5D1}"/>
          </ac:spMkLst>
        </pc:spChg>
        <pc:spChg chg="add mod">
          <ac:chgData name="Pierre Lison" userId="a8a9df96-d69d-4b67-b9bd-4018f7d77187" providerId="ADAL" clId="{9A1C9AE7-6A8D-45E1-9CD4-127BFD231AC1}" dt="2023-06-21T14:06:08.927" v="493" actId="1076"/>
          <ac:spMkLst>
            <pc:docMk/>
            <pc:sldMk cId="422936806" sldId="323"/>
            <ac:spMk id="6" creationId="{9960F4BA-41A6-86BD-6F3A-BD081FAD4917}"/>
          </ac:spMkLst>
        </pc:spChg>
        <pc:picChg chg="add mod">
          <ac:chgData name="Pierre Lison" userId="a8a9df96-d69d-4b67-b9bd-4018f7d77187" providerId="ADAL" clId="{9A1C9AE7-6A8D-45E1-9CD4-127BFD231AC1}" dt="2023-06-21T14:05:13.102" v="432" actId="1076"/>
          <ac:picMkLst>
            <pc:docMk/>
            <pc:sldMk cId="422936806" sldId="323"/>
            <ac:picMk id="4" creationId="{69BA741E-D363-DEF6-967C-9501FC7C7AC5}"/>
          </ac:picMkLst>
        </pc:picChg>
        <pc:picChg chg="add mod">
          <ac:chgData name="Pierre Lison" userId="a8a9df96-d69d-4b67-b9bd-4018f7d77187" providerId="ADAL" clId="{9A1C9AE7-6A8D-45E1-9CD4-127BFD231AC1}" dt="2023-06-21T14:05:08.966" v="430" actId="1076"/>
          <ac:picMkLst>
            <pc:docMk/>
            <pc:sldMk cId="422936806" sldId="323"/>
            <ac:picMk id="1026" creationId="{A50E1352-212F-F43C-5631-75671FA9D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A50B-93E6-192C-D6BB-BC0FE9A32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8519D-88E9-0330-D333-55271AF4A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C79E-B1C0-8F29-B5B1-CB1B8714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6B616-134B-5F76-2773-2BF1D9A9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7839-AD9C-C78B-CB84-6D110ECF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92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FDE4-206A-4BCF-CCD7-C734C49E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C4A0B-40E5-D804-614B-7D5401027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3687-28B3-078D-5FAA-47A6C0D9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587E-658E-4AA0-889A-370D0F18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B2448-69A8-C9AA-C201-A1092D0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38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9D1A8-67D4-9E21-F463-09F28E5C6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30AA2-9F06-D7A7-4291-AA4057769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5C96-BFDD-E4C7-D0E2-6DC5D8E7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ABB1-8DAE-F87C-0B03-DF5A11E2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EAEBD-A465-3CF3-A2CC-B38BF96B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36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E9BA-190E-F2CB-6134-9F9A9648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1C05-3A38-8F62-9F4B-20BF0FEC9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7B05-67E0-7048-FA64-76F80A29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F74E4-A88C-FA0C-6C78-08896B9A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C2F93-EA6A-ADEF-86A1-D831B6EA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9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A01F-4B43-30BA-50B8-D960E452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D7B8-1D40-78FC-1EAE-383097B85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890F-FFED-1143-DC86-B0BE8DD3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C9375-BB21-05C1-1BA4-A62DA7D9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41005-11E9-752E-4798-4564234A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34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B388-EFB2-D5AD-4957-4EFCAF98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FDFB-3307-E4B7-E47C-D66228381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304E-2191-816D-9BCB-99B497E71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BB528-388B-2CB5-4EAD-DA1C9504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EF82C-41EE-8238-0157-BA30F925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B8C7-4BCD-82C4-11B9-234360BD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5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FF74-9070-F4B9-F5A8-D368A58F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30BD9-F93A-7EF0-D6EE-083947BC9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F9AC-5989-4244-AD9B-850B12FAD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39D4B-9B89-9CEC-3A12-218111129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0157D-ECAC-377C-65C2-E3EC5231D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E3D27-5F2B-4FA3-AE41-8B0C36C5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26C96-A6F6-A852-574A-264D0F59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F02EE-B12B-74E9-7333-97952208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85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56F5-29DA-42B3-D25E-7EF9C650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20B9E-B0E0-496C-EB1B-2EDE5DA3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3F7B6-2B9B-248D-61E4-348E7E5A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A7456-106E-4925-1572-DA564891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4B149-BEF6-DEF6-081E-6963DF92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B11E1-BDF1-DF9C-E9E9-C00FB486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486E1-D5BF-02C9-0839-71F85317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5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B674-0175-7B1A-ACCA-5CC844F7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F0B9-3C02-E44D-1AD3-57064F0B7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DF3D6-0FDD-AA9C-4EF0-73B7B0CD4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2A101-CE7C-AB86-A9ED-A735A885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D5572-AC39-401F-4D1C-55684FE1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1B30C-BDED-79F6-6147-9CACAE85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34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F061-3A3D-71CC-6FFC-CAF56447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43E6E-91B8-29AF-8C83-7F54FA952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23740-F4A4-9876-C7FC-6CEC39E1F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3FAFE-1E92-B1D5-0912-9F666F99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38548-E60C-DF78-239D-AFF87032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4E625-6CE3-7F53-0998-E34FF1C3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90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E905D-FB90-8394-D1B6-6519DC36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7F4C7-1C89-DFF6-676E-01B7A45A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2DA35-FA8F-654A-7CF9-FD62E938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7164-BFE2-42A4-B664-23EEF8310858}" type="datetimeFigureOut">
              <a:rPr lang="nb-NO" smtClean="0"/>
              <a:t>21.06.2023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3DFA8-92CE-C255-4CE3-9AC2A3F54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E0E67-7826-A240-E900-FC63A69CA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up.nr.n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2C8-8BFD-2AAB-8777-BF6ECDE38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6780"/>
          </a:xfrm>
        </p:spPr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innføring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8B84-6459-A9F0-E11E-430CE23BD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0793"/>
            <a:ext cx="9144000" cy="19437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Pierre Lison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Norsk Regnesentral (NR)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&amp; </a:t>
            </a:r>
            <a:r>
              <a:rPr lang="en-US" dirty="0" err="1"/>
              <a:t>Universitetet</a:t>
            </a:r>
            <a:r>
              <a:rPr lang="en-US" dirty="0"/>
              <a:t> i Oslo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22. </a:t>
            </a:r>
            <a:r>
              <a:rPr lang="en-US" dirty="0" err="1"/>
              <a:t>juni</a:t>
            </a:r>
            <a:r>
              <a:rPr lang="en-US" dirty="0"/>
              <a:t>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Wikborg &amp; Rein</a:t>
            </a:r>
          </a:p>
        </p:txBody>
      </p:sp>
      <p:pic>
        <p:nvPicPr>
          <p:cNvPr id="4" name="Picture 8" descr="Mediebank - NR">
            <a:extLst>
              <a:ext uri="{FF2B5EF4-FFF2-40B4-BE49-F238E27FC236}">
                <a16:creationId xmlns:a16="http://schemas.microsoft.com/office/drawing/2014/main" id="{014AEF92-3A20-D1B6-911C-CD4EA9E4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" y="5911523"/>
            <a:ext cx="4106185" cy="8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University of Oslo – Studentportal">
            <a:extLst>
              <a:ext uri="{FF2B5EF4-FFF2-40B4-BE49-F238E27FC236}">
                <a16:creationId xmlns:a16="http://schemas.microsoft.com/office/drawing/2014/main" id="{B110D839-E896-AD4F-D273-ED6C330E8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7" b="31987"/>
          <a:stretch/>
        </p:blipFill>
        <p:spPr bwMode="auto">
          <a:xfrm>
            <a:off x="7082816" y="5911523"/>
            <a:ext cx="5020015" cy="9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3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F2DA-22BD-4D50-812B-446E32EB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Utfordring</a:t>
            </a:r>
            <a:r>
              <a:rPr lang="en-US" dirty="0"/>
              <a:t> 1: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saklighet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6E4E-FF40-7811-AF9B-161FCFBE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b-NO" sz="3200" dirty="0"/>
              <a:t>Språkmodeller er optimert til å produsere </a:t>
            </a:r>
            <a:r>
              <a:rPr lang="nb-NO" sz="3200" i="1" dirty="0"/>
              <a:t>plausible</a:t>
            </a:r>
            <a:r>
              <a:rPr lang="nb-NO" sz="3200" dirty="0"/>
              <a:t> tekster, ikke nødvendigvis </a:t>
            </a:r>
            <a:r>
              <a:rPr lang="nb-NO" sz="3200" i="1" dirty="0"/>
              <a:t>korrekte</a:t>
            </a:r>
            <a:r>
              <a:rPr lang="nb-NO" sz="3200" dirty="0"/>
              <a:t> tekster!</a:t>
            </a:r>
          </a:p>
          <a:p>
            <a:pPr lvl="1">
              <a:spcBef>
                <a:spcPts val="1200"/>
              </a:spcBef>
            </a:pPr>
            <a:r>
              <a:rPr lang="nb-NO" sz="2800" dirty="0"/>
              <a:t>Modellen har ingen forhold til «sannhet» som sådan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Feil svar kan komme fra treningsdata, som kan inneholde ulike typer feil eller desinformasjon...… 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Men modellen kan fortsatt </a:t>
            </a:r>
            <a:r>
              <a:rPr lang="nb-NO" sz="3200" i="1" dirty="0"/>
              <a:t>hallusinere</a:t>
            </a:r>
            <a:r>
              <a:rPr lang="nb-NO" sz="3200" dirty="0"/>
              <a:t>                                           med et "perfekt" treningssett!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Og vil ofte gjøre det i en skråsikker tone</a:t>
            </a:r>
          </a:p>
        </p:txBody>
      </p:sp>
      <p:pic>
        <p:nvPicPr>
          <p:cNvPr id="4" name="Picture 6" descr="Lecture: 27 September 2019. Andreas Wenninger: “Inclusion and exclusion as  an evidence practice in the context of Citizen Science“ – Practicing  Evidence – Evidencing Practice">
            <a:extLst>
              <a:ext uri="{FF2B5EF4-FFF2-40B4-BE49-F238E27FC236}">
                <a16:creationId xmlns:a16="http://schemas.microsoft.com/office/drawing/2014/main" id="{4AD7D8A2-DD1D-B225-B591-166F71B3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37" y="4064000"/>
            <a:ext cx="3363606" cy="22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3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haviorismus | Behaviorismus | Oliver Tacke | Flickr">
            <a:extLst>
              <a:ext uri="{FF2B5EF4-FFF2-40B4-BE49-F238E27FC236}">
                <a16:creationId xmlns:a16="http://schemas.microsoft.com/office/drawing/2014/main" id="{A783BAA0-ABE2-B045-8A9A-9406E3E7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39" y="568768"/>
            <a:ext cx="3328265" cy="13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1FE9B-0468-5701-233F-77236AC1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Utfordring</a:t>
            </a:r>
            <a:r>
              <a:rPr lang="en-US" dirty="0"/>
              <a:t> 2: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kontroll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3B51-9F1E-B3E3-1368-7F19A65B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dirty="0"/>
              <a:t>Språkmodeller er "</a:t>
            </a:r>
            <a:r>
              <a:rPr lang="nb-NO" b="1" dirty="0"/>
              <a:t>svarte bokser</a:t>
            </a:r>
            <a:r>
              <a:rPr lang="nb-NO" dirty="0"/>
              <a:t>": vi forstår                                                egentlig ikke hvorfor de genererer en viss respons</a:t>
            </a:r>
          </a:p>
          <a:p>
            <a:pPr>
              <a:spcBef>
                <a:spcPts val="1800"/>
              </a:spcBef>
            </a:pPr>
            <a:r>
              <a:rPr lang="nb-NO" dirty="0"/>
              <a:t>Vi kan til en visst grad «styre» modellen mot en ønsket adferd</a:t>
            </a:r>
          </a:p>
          <a:p>
            <a:pPr lvl="1">
              <a:spcBef>
                <a:spcPts val="1800"/>
              </a:spcBef>
            </a:pPr>
            <a:r>
              <a:rPr lang="nb-NO" dirty="0"/>
              <a:t>Gjennom finjustering eller «</a:t>
            </a:r>
            <a:r>
              <a:rPr lang="nb-NO" dirty="0" err="1"/>
              <a:t>prompting</a:t>
            </a:r>
            <a:r>
              <a:rPr lang="nb-NO" dirty="0"/>
              <a:t>» med egne eksempler, eller ved å belønne gode svar og straffe dårlige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dirty="0">
                <a:sym typeface="Wingdings" panose="05000000000000000000" pitchFamily="2" charset="2"/>
              </a:rPr>
              <a:t> </a:t>
            </a:r>
            <a:r>
              <a:rPr lang="nb-NO" dirty="0"/>
              <a:t>Men modellen kan fortsatt produsere uforutsigbare tekster … </a:t>
            </a:r>
          </a:p>
          <a:p>
            <a:pPr>
              <a:spcBef>
                <a:spcPts val="1800"/>
              </a:spcBef>
            </a:pPr>
            <a:r>
              <a:rPr lang="nb-NO" dirty="0"/>
              <a:t>Språkmodeller er også nærmest umulige å redigere</a:t>
            </a:r>
          </a:p>
          <a:p>
            <a:pPr lvl="1">
              <a:spcBef>
                <a:spcPts val="1800"/>
              </a:spcBef>
            </a:pPr>
            <a:r>
              <a:rPr lang="nb-NO" dirty="0"/>
              <a:t>hvordan kan f.eks. vi håndheve </a:t>
            </a:r>
            <a:r>
              <a:rPr lang="nb-NO" dirty="0" err="1"/>
              <a:t>GDPRs</a:t>
            </a:r>
            <a:r>
              <a:rPr lang="nb-NO" dirty="0"/>
              <a:t> </a:t>
            </a:r>
            <a:r>
              <a:rPr lang="nb-NO" i="1" dirty="0"/>
              <a:t>rett til å bli glemt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016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D3FF-EF32-2A27-FA20-AA8831C3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Konklusjon</a:t>
            </a:r>
            <a:endParaRPr lang="nb-NO" dirty="0"/>
          </a:p>
        </p:txBody>
      </p:sp>
      <p:pic>
        <p:nvPicPr>
          <p:cNvPr id="3076" name="Picture 4" descr="AI or Human: Creating Helpful, Reliable, People First Content | DEANLONG.io">
            <a:extLst>
              <a:ext uri="{FF2B5EF4-FFF2-40B4-BE49-F238E27FC236}">
                <a16:creationId xmlns:a16="http://schemas.microsoft.com/office/drawing/2014/main" id="{EC6D3F5F-55DA-D2B5-503A-01ACA50A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048" y="285006"/>
            <a:ext cx="2122635" cy="21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D0E1-0D1B-007B-FE16-48418745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44"/>
            <a:ext cx="10734305" cy="448627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nb-NO" sz="3200" dirty="0"/>
              <a:t>Store språkmodeller er kraftige IT-verktøy som kan                             brukes for de fleste oppgaver som har med tekst å gjøre</a:t>
            </a:r>
          </a:p>
          <a:p>
            <a:pPr lvl="1">
              <a:spcBef>
                <a:spcPts val="2400"/>
              </a:spcBef>
            </a:pPr>
            <a:r>
              <a:rPr lang="nb-NO" sz="2800" dirty="0"/>
              <a:t>Fra skrivestøtte til oppsummering og </a:t>
            </a:r>
            <a:r>
              <a:rPr lang="nb-NO" sz="2800" dirty="0" err="1"/>
              <a:t>informasjongjenfinning</a:t>
            </a:r>
            <a:endParaRPr lang="nb-NO" sz="2800" dirty="0"/>
          </a:p>
          <a:p>
            <a:pPr>
              <a:spcBef>
                <a:spcPts val="2400"/>
              </a:spcBef>
            </a:pPr>
            <a:r>
              <a:rPr lang="nb-NO" sz="3200" dirty="0"/>
              <a:t>Men vi må også være klar over deres </a:t>
            </a:r>
            <a:r>
              <a:rPr lang="nb-NO" sz="3200" i="1" dirty="0"/>
              <a:t>begrensninger</a:t>
            </a:r>
          </a:p>
          <a:p>
            <a:pPr lvl="1">
              <a:spcBef>
                <a:spcPts val="2400"/>
              </a:spcBef>
            </a:pPr>
            <a:r>
              <a:rPr lang="nb-NO" sz="2800" dirty="0"/>
              <a:t>Bl.a. </a:t>
            </a:r>
            <a:r>
              <a:rPr lang="nb-NO" sz="2800" i="1" dirty="0"/>
              <a:t>manglende kontroll </a:t>
            </a:r>
            <a:r>
              <a:rPr lang="nb-NO" sz="2800" dirty="0"/>
              <a:t>og fare for </a:t>
            </a:r>
            <a:r>
              <a:rPr lang="nb-NO" sz="2800" i="1" dirty="0"/>
              <a:t>hallusinering</a:t>
            </a:r>
          </a:p>
          <a:p>
            <a:pPr lvl="1">
              <a:spcBef>
                <a:spcPts val="2400"/>
              </a:spcBef>
            </a:pPr>
            <a:r>
              <a:rPr lang="nb-NO" sz="2800" dirty="0"/>
              <a:t>Samt ulike</a:t>
            </a:r>
            <a:r>
              <a:rPr lang="nb-NO" sz="2800" i="1" dirty="0"/>
              <a:t> cyber-sikkerhetsrisikoer </a:t>
            </a:r>
            <a:r>
              <a:rPr lang="nb-NO" sz="2800" dirty="0"/>
              <a:t>(bl.a. datalekkasjer)</a:t>
            </a:r>
          </a:p>
          <a:p>
            <a:pPr>
              <a:spcBef>
                <a:spcPts val="2400"/>
              </a:spcBef>
            </a:pPr>
            <a:r>
              <a:rPr lang="nb-NO" sz="3200" dirty="0"/>
              <a:t>Og diskutere hvordan vi ønsker å regulere deres utvikling (dokumentasjonskrav, personvern mm.)</a:t>
            </a:r>
          </a:p>
        </p:txBody>
      </p:sp>
    </p:spTree>
    <p:extLst>
      <p:ext uri="{BB962C8B-B14F-4D97-AF65-F5344CB8AC3E}">
        <p14:creationId xmlns:p14="http://schemas.microsoft.com/office/powerpoint/2010/main" val="75685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266E-574A-5D64-9DCE-4E6E4651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39D56-8398-65DA-8236-DF893B95F8B6}"/>
              </a:ext>
            </a:extLst>
          </p:cNvPr>
          <p:cNvSpPr txBox="1"/>
          <p:nvPr/>
        </p:nvSpPr>
        <p:spPr>
          <a:xfrm>
            <a:off x="838200" y="1672875"/>
            <a:ext cx="10863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 err="1">
                <a:sym typeface="Wingdings" panose="05000000000000000000" pitchFamily="2" charset="2"/>
              </a:rPr>
              <a:t>Maskinlæringsmodeller</a:t>
            </a:r>
            <a:r>
              <a:rPr lang="en-US" sz="2800" dirty="0">
                <a:sym typeface="Wingdings" panose="05000000000000000000" pitchFamily="2" charset="2"/>
              </a:rPr>
              <a:t>  </a:t>
            </a:r>
            <a:r>
              <a:rPr lang="en-US" sz="2800" dirty="0" err="1">
                <a:sym typeface="Wingdings" panose="05000000000000000000" pitchFamily="2" charset="2"/>
              </a:rPr>
              <a:t>optimert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til</a:t>
            </a:r>
            <a:r>
              <a:rPr lang="en-US" sz="2800" dirty="0">
                <a:sym typeface="Wingdings" panose="05000000000000000000" pitchFamily="2" charset="2"/>
              </a:rPr>
              <a:t> å  </a:t>
            </a:r>
            <a:r>
              <a:rPr lang="en-US" sz="2800" dirty="0" err="1">
                <a:sym typeface="Wingdings" panose="05000000000000000000" pitchFamily="2" charset="2"/>
              </a:rPr>
              <a:t>gjette</a:t>
            </a:r>
            <a:r>
              <a:rPr lang="en-US" sz="2800" dirty="0">
                <a:sym typeface="Wingdings" panose="05000000000000000000" pitchFamily="2" charset="2"/>
              </a:rPr>
              <a:t> det </a:t>
            </a:r>
            <a:r>
              <a:rPr lang="en-US" sz="2800" dirty="0" err="1">
                <a:sym typeface="Wingdings" panose="05000000000000000000" pitchFamily="2" charset="2"/>
              </a:rPr>
              <a:t>neste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ordet</a:t>
            </a:r>
            <a:r>
              <a:rPr lang="en-US" sz="2800" dirty="0">
                <a:sym typeface="Wingdings" panose="05000000000000000000" pitchFamily="2" charset="2"/>
              </a:rPr>
              <a:t>  i </a:t>
            </a:r>
            <a:r>
              <a:rPr lang="en-US" sz="2800" dirty="0" err="1">
                <a:sym typeface="Wingdings" panose="05000000000000000000" pitchFamily="2" charset="2"/>
              </a:rPr>
              <a:t>en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tekst</a:t>
            </a:r>
            <a:endParaRPr lang="en-US" sz="2800" dirty="0">
              <a:sym typeface="Wingdings" panose="05000000000000000000" pitchFamily="2" charset="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88EA0E-9054-2B8B-D6AB-78ACB1004DC5}"/>
              </a:ext>
            </a:extLst>
          </p:cNvPr>
          <p:cNvGrpSpPr/>
          <p:nvPr/>
        </p:nvGrpSpPr>
        <p:grpSpPr>
          <a:xfrm>
            <a:off x="1027215" y="1680145"/>
            <a:ext cx="4424462" cy="2315188"/>
            <a:chOff x="1027215" y="1680145"/>
            <a:chExt cx="4424462" cy="231518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57BE8EC-B60F-6E0D-B9E2-1B3148A0641D}"/>
                </a:ext>
              </a:extLst>
            </p:cNvPr>
            <p:cNvCxnSpPr>
              <a:cxnSpLocks/>
            </p:cNvCxnSpPr>
            <p:nvPr/>
          </p:nvCxnSpPr>
          <p:spPr>
            <a:xfrm>
              <a:off x="2256312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18C6C0A-1275-0A2C-8AF1-2E73DA9F45D8}"/>
                </a:ext>
              </a:extLst>
            </p:cNvPr>
            <p:cNvSpPr/>
            <p:nvPr/>
          </p:nvSpPr>
          <p:spPr>
            <a:xfrm>
              <a:off x="1128156" y="1680145"/>
              <a:ext cx="3548015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9D1F2B-3706-A11F-BF8A-3EDFC371E8D0}"/>
                </a:ext>
              </a:extLst>
            </p:cNvPr>
            <p:cNvSpPr txBox="1"/>
            <p:nvPr/>
          </p:nvSpPr>
          <p:spPr>
            <a:xfrm>
              <a:off x="1027215" y="2610338"/>
              <a:ext cx="4424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Dypt</a:t>
              </a:r>
              <a:r>
                <a:rPr lang="en-US" sz="2800" dirty="0"/>
                <a:t> </a:t>
              </a:r>
              <a:r>
                <a:rPr lang="en-US" sz="2800" dirty="0" err="1"/>
                <a:t>nevralt</a:t>
              </a:r>
              <a:r>
                <a:rPr lang="en-US" sz="2800" dirty="0"/>
                <a:t> </a:t>
              </a:r>
              <a:r>
                <a:rPr lang="en-US" sz="2800" dirty="0" err="1"/>
                <a:t>nettverk</a:t>
              </a:r>
              <a:endParaRPr lang="en-US" sz="2800" dirty="0"/>
            </a:p>
            <a:p>
              <a:r>
                <a:rPr lang="nb-NO" sz="2800" dirty="0"/>
                <a:t>med mange milliarder parametere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9D8DCA-4583-324B-F587-826B3700F783}"/>
              </a:ext>
            </a:extLst>
          </p:cNvPr>
          <p:cNvGrpSpPr/>
          <p:nvPr/>
        </p:nvGrpSpPr>
        <p:grpSpPr>
          <a:xfrm>
            <a:off x="6528123" y="1670122"/>
            <a:ext cx="5254902" cy="2361412"/>
            <a:chOff x="6620723" y="1670122"/>
            <a:chExt cx="5254902" cy="236141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CCA2D7D-F145-A3BD-8E35-6CF27B30ACCB}"/>
                </a:ext>
              </a:extLst>
            </p:cNvPr>
            <p:cNvCxnSpPr>
              <a:cxnSpLocks/>
            </p:cNvCxnSpPr>
            <p:nvPr/>
          </p:nvCxnSpPr>
          <p:spPr>
            <a:xfrm>
              <a:off x="8467108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9022D59-2CDF-88B5-471F-4D5EB7199772}"/>
                </a:ext>
              </a:extLst>
            </p:cNvPr>
            <p:cNvSpPr/>
            <p:nvPr/>
          </p:nvSpPr>
          <p:spPr>
            <a:xfrm>
              <a:off x="6830118" y="1670122"/>
              <a:ext cx="3263007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7A5819-76D2-D9E2-DFF4-6CCD5139D22C}"/>
                </a:ext>
              </a:extLst>
            </p:cNvPr>
            <p:cNvSpPr txBox="1"/>
            <p:nvPr/>
          </p:nvSpPr>
          <p:spPr>
            <a:xfrm>
              <a:off x="6620723" y="2646539"/>
              <a:ext cx="52549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Trent </a:t>
              </a:r>
              <a:r>
                <a:rPr lang="en-US" sz="2800" dirty="0" err="1"/>
                <a:t>på</a:t>
              </a:r>
              <a:r>
                <a:rPr lang="en-US" sz="2800" dirty="0"/>
                <a:t> </a:t>
              </a:r>
              <a:r>
                <a:rPr lang="en-US" sz="2800" dirty="0" err="1"/>
                <a:t>veldig</a:t>
              </a:r>
              <a:r>
                <a:rPr lang="en-US" sz="2800" dirty="0"/>
                <a:t> store </a:t>
              </a:r>
              <a:r>
                <a:rPr lang="en-US" sz="2800" dirty="0" err="1"/>
                <a:t>tekstsamlinger</a:t>
              </a:r>
              <a:r>
                <a:rPr lang="en-US" sz="2800" dirty="0"/>
                <a:t> </a:t>
              </a:r>
              <a:r>
                <a:rPr lang="en-US" sz="2800" dirty="0" err="1"/>
                <a:t>tilgjengelig</a:t>
              </a:r>
              <a:r>
                <a:rPr lang="en-US" sz="2800" dirty="0"/>
                <a:t> </a:t>
              </a:r>
              <a:r>
                <a:rPr lang="en-US" sz="2800" dirty="0" err="1"/>
                <a:t>på</a:t>
              </a:r>
              <a:r>
                <a:rPr lang="en-US" sz="2800" dirty="0"/>
                <a:t> </a:t>
              </a:r>
              <a:r>
                <a:rPr lang="en-US" sz="2800" dirty="0" err="1"/>
                <a:t>nett</a:t>
              </a:r>
              <a:r>
                <a:rPr lang="en-US" sz="2800" dirty="0"/>
                <a:t>  (Wikipedia, </a:t>
              </a:r>
              <a:r>
                <a:rPr lang="en-US" sz="2800" dirty="0" err="1"/>
                <a:t>bøker</a:t>
              </a:r>
              <a:r>
                <a:rPr lang="en-US" sz="2800" dirty="0"/>
                <a:t>, </a:t>
              </a:r>
              <a:r>
                <a:rPr lang="en-US" sz="2800" dirty="0" err="1"/>
                <a:t>nettfora</a:t>
              </a:r>
              <a:r>
                <a:rPr lang="en-US" sz="2800" dirty="0"/>
                <a:t>, etc.)</a:t>
              </a:r>
              <a:endParaRPr lang="nb-NO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92C3E3-D9E9-B5C7-C01B-CD1F92C9BCA4}"/>
              </a:ext>
            </a:extLst>
          </p:cNvPr>
          <p:cNvSpPr txBox="1"/>
          <p:nvPr/>
        </p:nvSpPr>
        <p:spPr>
          <a:xfrm>
            <a:off x="1027214" y="4688215"/>
            <a:ext cx="10015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Som</a:t>
            </a:r>
            <a:r>
              <a:rPr lang="en-US" sz="3200" dirty="0"/>
              <a:t> et </a:t>
            </a:r>
            <a:r>
              <a:rPr lang="en-US" sz="3200" dirty="0" err="1"/>
              <a:t>biprodukt</a:t>
            </a:r>
            <a:r>
              <a:rPr lang="en-US" sz="3200" dirty="0"/>
              <a:t> av </a:t>
            </a:r>
            <a:r>
              <a:rPr lang="en-US" sz="3200" dirty="0" err="1"/>
              <a:t>denne</a:t>
            </a:r>
            <a:r>
              <a:rPr lang="en-US" sz="3200" dirty="0"/>
              <a:t> «</a:t>
            </a:r>
            <a:r>
              <a:rPr lang="en-US" sz="3200" dirty="0" err="1"/>
              <a:t>gjetteleken</a:t>
            </a:r>
            <a:r>
              <a:rPr lang="en-US" sz="3200" dirty="0"/>
              <a:t>» </a:t>
            </a:r>
            <a:r>
              <a:rPr lang="en-US" sz="3200" dirty="0" err="1"/>
              <a:t>vil</a:t>
            </a:r>
            <a:r>
              <a:rPr lang="en-US" sz="3200" dirty="0"/>
              <a:t> den </a:t>
            </a:r>
            <a:r>
              <a:rPr lang="en-US" sz="3200" dirty="0" err="1"/>
              <a:t>nevrale</a:t>
            </a:r>
            <a:r>
              <a:rPr lang="en-US" sz="3200" dirty="0"/>
              <a:t> </a:t>
            </a:r>
            <a:r>
              <a:rPr lang="en-US" sz="3200" dirty="0" err="1"/>
              <a:t>modellen</a:t>
            </a:r>
            <a:r>
              <a:rPr lang="en-US" sz="3200" dirty="0"/>
              <a:t> </a:t>
            </a:r>
            <a:r>
              <a:rPr lang="en-US" sz="3200" dirty="0" err="1"/>
              <a:t>gradvis</a:t>
            </a:r>
            <a:r>
              <a:rPr lang="en-US" sz="3200" dirty="0"/>
              <a:t> </a:t>
            </a:r>
            <a:r>
              <a:rPr lang="en-US" sz="3200" dirty="0" err="1"/>
              <a:t>bygge</a:t>
            </a:r>
            <a:r>
              <a:rPr lang="en-US" sz="3200" dirty="0"/>
              <a:t> </a:t>
            </a:r>
            <a:r>
              <a:rPr lang="en-US" sz="3200" dirty="0" err="1"/>
              <a:t>opp</a:t>
            </a:r>
            <a:r>
              <a:rPr lang="en-US" sz="3200" dirty="0"/>
              <a:t> </a:t>
            </a:r>
            <a:r>
              <a:rPr lang="en-US" sz="3200" b="1" dirty="0" err="1"/>
              <a:t>representasjoner</a:t>
            </a:r>
            <a:r>
              <a:rPr lang="en-US" sz="3200" dirty="0"/>
              <a:t> av </a:t>
            </a:r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språket</a:t>
            </a:r>
            <a:r>
              <a:rPr lang="en-US" sz="3200" dirty="0"/>
              <a:t> </a:t>
            </a:r>
            <a:r>
              <a:rPr lang="en-US" sz="3200" dirty="0" err="1"/>
              <a:t>fungerer</a:t>
            </a:r>
            <a:r>
              <a:rPr lang="en-US" sz="3200" dirty="0"/>
              <a:t>, </a:t>
            </a:r>
            <a:r>
              <a:rPr lang="en-US" sz="3200" dirty="0" err="1"/>
              <a:t>samt</a:t>
            </a:r>
            <a:r>
              <a:rPr lang="en-US" sz="3200" dirty="0"/>
              <a:t> </a:t>
            </a:r>
            <a:r>
              <a:rPr lang="en-US" sz="3200" dirty="0" err="1"/>
              <a:t>mer</a:t>
            </a:r>
            <a:r>
              <a:rPr lang="en-US" sz="3200" dirty="0"/>
              <a:t> </a:t>
            </a:r>
            <a:r>
              <a:rPr lang="en-US" sz="3200" dirty="0" err="1"/>
              <a:t>generelt</a:t>
            </a:r>
            <a:r>
              <a:rPr lang="en-US" sz="3200" dirty="0"/>
              <a:t> </a:t>
            </a:r>
            <a:r>
              <a:rPr lang="en-US" sz="3200" i="1" dirty="0" err="1"/>
              <a:t>bakgrunnskunnskap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882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864E-B76A-42DF-AEC5-B8B09EA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EE88-B4C7-474D-884D-A57241375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96" y="1492392"/>
            <a:ext cx="6945116" cy="3896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Dagens språkmodeller er alle varianter av den samme grunnarkitektur: </a:t>
            </a:r>
            <a:r>
              <a:rPr lang="nb-NO" i="1" dirty="0" err="1"/>
              <a:t>transformers</a:t>
            </a:r>
            <a:endParaRPr lang="nb-NO" i="1" dirty="0"/>
          </a:p>
          <a:p>
            <a:pPr>
              <a:spcBef>
                <a:spcPts val="1800"/>
              </a:spcBef>
            </a:pPr>
            <a:r>
              <a:rPr lang="nb-NO" dirty="0"/>
              <a:t>Hver token (ord eller del av et ord) representeres med en lang rekke tall</a:t>
            </a:r>
          </a:p>
          <a:p>
            <a:pPr>
              <a:spcBef>
                <a:spcPts val="1800"/>
              </a:spcBef>
            </a:pPr>
            <a:r>
              <a:rPr lang="nb-NO" dirty="0"/>
              <a:t> Tallrekkene går gjennom mange </a:t>
            </a:r>
            <a:r>
              <a:rPr lang="nb-NO" i="1" dirty="0"/>
              <a:t>prosesseringslag</a:t>
            </a:r>
            <a:r>
              <a:rPr lang="nb-NO" dirty="0"/>
              <a:t> (hver med sin egne </a:t>
            </a:r>
            <a:r>
              <a:rPr lang="nb-NO" dirty="0" err="1"/>
              <a:t>parametre</a:t>
            </a:r>
            <a:r>
              <a:rPr lang="nb-NO" dirty="0"/>
              <a:t> hvis verdi læres ut fra data)</a:t>
            </a:r>
          </a:p>
          <a:p>
            <a:pPr>
              <a:spcBef>
                <a:spcPts val="1800"/>
              </a:spcBef>
            </a:pPr>
            <a:r>
              <a:rPr lang="nb-NO" dirty="0"/>
              <a:t>Utdata: sannsynlighet for neste token</a:t>
            </a:r>
            <a:endParaRPr lang="nb-NO" sz="2667" dirty="0"/>
          </a:p>
        </p:txBody>
      </p:sp>
      <p:pic>
        <p:nvPicPr>
          <p:cNvPr id="4100" name="Picture 4" descr="Generalized Language Models | Lil'Log">
            <a:extLst>
              <a:ext uri="{FF2B5EF4-FFF2-40B4-BE49-F238E27FC236}">
                <a16:creationId xmlns:a16="http://schemas.microsoft.com/office/drawing/2014/main" id="{E6BFEBB5-A7C6-4D2A-D4B4-A5669A09F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01" r="39521" b="-913"/>
          <a:stretch/>
        </p:blipFill>
        <p:spPr bwMode="auto">
          <a:xfrm>
            <a:off x="7474874" y="439257"/>
            <a:ext cx="4548788" cy="50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37605-352E-25D3-AB50-E3D4178B4107}"/>
              </a:ext>
            </a:extLst>
          </p:cNvPr>
          <p:cNvSpPr txBox="1"/>
          <p:nvPr/>
        </p:nvSpPr>
        <p:spPr>
          <a:xfrm>
            <a:off x="838200" y="5652177"/>
            <a:ext cx="8128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800" b="1" dirty="0"/>
              <a:t>Trening</a:t>
            </a:r>
            <a:r>
              <a:rPr lang="nb-NO" sz="2800" dirty="0"/>
              <a:t> = gradvis endring av parametere slik at modellprediksjonene kommer seg nærmere «fasiten»</a:t>
            </a:r>
          </a:p>
        </p:txBody>
      </p:sp>
    </p:spTree>
    <p:extLst>
      <p:ext uri="{BB962C8B-B14F-4D97-AF65-F5344CB8AC3E}">
        <p14:creationId xmlns:p14="http://schemas.microsoft.com/office/powerpoint/2010/main" val="16338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B032-6064-058D-5CF3-E653282F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Tilpasning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F3D7-289B-A8CB-08DD-6D580E13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822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b-NO" dirty="0"/>
              <a:t>Etter trening kan språkmodellen </a:t>
            </a:r>
            <a:r>
              <a:rPr lang="nb-NO" i="1" dirty="0"/>
              <a:t>tilpasses</a:t>
            </a:r>
            <a:r>
              <a:rPr lang="nb-NO" dirty="0"/>
              <a:t> til andre oppgaver enn å predikere det neste ordet:</a:t>
            </a:r>
          </a:p>
          <a:p>
            <a:pPr lvl="1">
              <a:spcBef>
                <a:spcPts val="1200"/>
              </a:spcBef>
            </a:pPr>
            <a:r>
              <a:rPr lang="nb-NO" sz="2600" dirty="0"/>
              <a:t>F.eks. svare brukeren i en samtale, følge instruksjoner, klassifisere dokumenter, oppsummere eller oversette tekster osv.</a:t>
            </a:r>
          </a:p>
          <a:p>
            <a:pPr>
              <a:spcBef>
                <a:spcPts val="1200"/>
              </a:spcBef>
            </a:pPr>
            <a:r>
              <a:rPr lang="nb-NO" dirty="0"/>
              <a:t>Tilpasningen kan foregå på flere måter:</a:t>
            </a:r>
          </a:p>
          <a:p>
            <a:pPr lvl="1">
              <a:spcBef>
                <a:spcPts val="1200"/>
              </a:spcBef>
            </a:pPr>
            <a:r>
              <a:rPr lang="nb-NO" b="1" dirty="0"/>
              <a:t>Finjustering</a:t>
            </a:r>
            <a:r>
              <a:rPr lang="nb-NO" dirty="0"/>
              <a:t> (fine-tuning) av en ferdig trent modell</a:t>
            </a:r>
          </a:p>
          <a:p>
            <a:pPr lvl="1">
              <a:spcBef>
                <a:spcPts val="1200"/>
              </a:spcBef>
            </a:pPr>
            <a:r>
              <a:rPr lang="nb-NO" b="1" dirty="0" err="1"/>
              <a:t>Prompting</a:t>
            </a:r>
            <a:r>
              <a:rPr lang="nb-NO" dirty="0"/>
              <a:t> ved å mate inn ekstra instruksjoner </a:t>
            </a:r>
          </a:p>
          <a:p>
            <a:pPr lvl="1">
              <a:spcBef>
                <a:spcPts val="1200"/>
              </a:spcBef>
            </a:pPr>
            <a:r>
              <a:rPr lang="nb-NO" b="1" dirty="0" err="1"/>
              <a:t>Reinforcement</a:t>
            </a:r>
            <a:r>
              <a:rPr lang="nb-NO" b="1" dirty="0"/>
              <a:t> </a:t>
            </a:r>
            <a:r>
              <a:rPr lang="nb-NO" b="1" dirty="0" err="1"/>
              <a:t>learning</a:t>
            </a:r>
            <a:r>
              <a:rPr lang="nb-NO" b="1" dirty="0"/>
              <a:t> </a:t>
            </a:r>
            <a:r>
              <a:rPr lang="nb-NO" dirty="0"/>
              <a:t>med en belønningsmodell                                                 estimert fra menneskelige tilbakemeldinger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6619-187C-8235-07D3-8D863AB38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1036" name="Picture 12" descr="What is ChatGPT &amp; Why Does it Matter to Your Business?">
            <a:extLst>
              <a:ext uri="{FF2B5EF4-FFF2-40B4-BE49-F238E27FC236}">
                <a16:creationId xmlns:a16="http://schemas.microsoft.com/office/drawing/2014/main" id="{84B0A3CA-A3F9-7091-BA7D-4AD26CFC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72" y="3760196"/>
            <a:ext cx="2706361" cy="22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6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0665-4133-6A8E-E927-39F50178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1325563"/>
          </a:xfrm>
        </p:spPr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anvendelser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EC4C5-7B07-6E26-C38B-EE925133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816" y="1482343"/>
            <a:ext cx="7757984" cy="17383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/>
              <a:t>Klassifisere</a:t>
            </a:r>
            <a:r>
              <a:rPr lang="en-US" dirty="0"/>
              <a:t>, </a:t>
            </a:r>
            <a:r>
              <a:rPr lang="en-US" dirty="0" err="1"/>
              <a:t>filtrere</a:t>
            </a:r>
            <a:r>
              <a:rPr lang="en-US" dirty="0"/>
              <a:t>, </a:t>
            </a:r>
            <a:r>
              <a:rPr lang="en-US" dirty="0" err="1"/>
              <a:t>sortere</a:t>
            </a:r>
            <a:r>
              <a:rPr lang="en-US" dirty="0"/>
              <a:t> documenter</a:t>
            </a:r>
          </a:p>
          <a:p>
            <a:pPr>
              <a:spcBef>
                <a:spcPts val="600"/>
              </a:spcBef>
            </a:pPr>
            <a:r>
              <a:rPr lang="nb-NO" dirty="0"/>
              <a:t>Informasjonsgjenfinning i store mengder tekster</a:t>
            </a:r>
          </a:p>
          <a:p>
            <a:pPr>
              <a:spcBef>
                <a:spcPts val="600"/>
              </a:spcBef>
            </a:pPr>
            <a:r>
              <a:rPr lang="nb-NO" dirty="0" err="1"/>
              <a:t>Sentimentanalyse</a:t>
            </a:r>
            <a:endParaRPr lang="nb-NO" dirty="0"/>
          </a:p>
        </p:txBody>
      </p:sp>
      <p:pic>
        <p:nvPicPr>
          <p:cNvPr id="4" name="Picture 2" descr="Images Gratuites : audit, impôt, inspection, Auditeur, document,  Grossissement, comptabilité, budget, Entreprise, lieu de travail,  vérification, examen, fraude, verre, enquête, facture d'achat, Contrat,  formalités administratives, l'écriture, texte ...">
            <a:extLst>
              <a:ext uri="{FF2B5EF4-FFF2-40B4-BE49-F238E27FC236}">
                <a16:creationId xmlns:a16="http://schemas.microsoft.com/office/drawing/2014/main" id="{C6068533-C0A1-587B-9C11-97AAC1B4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3" y="1482343"/>
            <a:ext cx="2591635" cy="15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79FBB-8D9F-B165-EAA3-BD21AD3D6778}"/>
              </a:ext>
            </a:extLst>
          </p:cNvPr>
          <p:cNvGrpSpPr/>
          <p:nvPr/>
        </p:nvGrpSpPr>
        <p:grpSpPr>
          <a:xfrm>
            <a:off x="682905" y="3209961"/>
            <a:ext cx="10670895" cy="1738312"/>
            <a:chOff x="682905" y="3209961"/>
            <a:chExt cx="10670895" cy="173831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50CCD45C-3C51-89DE-C3B3-AF84DE3EDEDC}"/>
                </a:ext>
              </a:extLst>
            </p:cNvPr>
            <p:cNvSpPr txBox="1">
              <a:spLocks/>
            </p:cNvSpPr>
            <p:nvPr/>
          </p:nvSpPr>
          <p:spPr>
            <a:xfrm>
              <a:off x="3595816" y="3209961"/>
              <a:ext cx="7757984" cy="17383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nb-NO" dirty="0"/>
                <a:t>Skrivestøtte til å lage ny innhold</a:t>
              </a:r>
            </a:p>
            <a:p>
              <a:pPr>
                <a:spcBef>
                  <a:spcPts val="600"/>
                </a:spcBef>
              </a:pPr>
              <a:r>
                <a:rPr lang="nb-NO" dirty="0"/>
                <a:t>Få et først </a:t>
              </a:r>
              <a:r>
                <a:rPr lang="nb-NO" i="1" dirty="0"/>
                <a:t>utkast</a:t>
              </a:r>
              <a:r>
                <a:rPr lang="nb-NO" dirty="0"/>
                <a:t> eller </a:t>
              </a:r>
              <a:r>
                <a:rPr lang="nb-NO" i="1" dirty="0"/>
                <a:t>bearbeide</a:t>
              </a:r>
              <a:r>
                <a:rPr lang="nb-NO" dirty="0"/>
                <a:t> tekster</a:t>
              </a:r>
            </a:p>
            <a:p>
              <a:pPr>
                <a:spcBef>
                  <a:spcPts val="600"/>
                </a:spcBef>
              </a:pPr>
              <a:r>
                <a:rPr lang="nb-NO" dirty="0"/>
                <a:t>Oppsummering, oversettelse, osv.</a:t>
              </a:r>
            </a:p>
          </p:txBody>
        </p:sp>
        <p:pic>
          <p:nvPicPr>
            <p:cNvPr id="6" name="Picture 4" descr="What Is a Content Creator? – INK Blog">
              <a:extLst>
                <a:ext uri="{FF2B5EF4-FFF2-40B4-BE49-F238E27FC236}">
                  <a16:creationId xmlns:a16="http://schemas.microsoft.com/office/drawing/2014/main" id="{4C5D575A-DE36-6B3C-9526-4F47B602A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05" y="3302560"/>
              <a:ext cx="2591636" cy="145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D91EF-1025-F15C-F521-607436F8FD6E}"/>
              </a:ext>
            </a:extLst>
          </p:cNvPr>
          <p:cNvGrpSpPr/>
          <p:nvPr/>
        </p:nvGrpSpPr>
        <p:grpSpPr>
          <a:xfrm>
            <a:off x="660775" y="5003338"/>
            <a:ext cx="10693025" cy="1738312"/>
            <a:chOff x="660775" y="5003338"/>
            <a:chExt cx="10693025" cy="1738312"/>
          </a:xfrm>
        </p:grpSpPr>
        <p:pic>
          <p:nvPicPr>
            <p:cNvPr id="7" name="Picture 2" descr="Bildet : chatbot, bot, assistent, Brukerstøtte, ikon, intelligens,  virtuell, kunstig, robot, chatte, service, sosial, på nett, boble, snakke,  nettverk, dialog, program, interaktiv, budskap, bruker, app, skravling,  tale, Chatterbot, grønn, turkis, aqua ...">
              <a:extLst>
                <a:ext uri="{FF2B5EF4-FFF2-40B4-BE49-F238E27FC236}">
                  <a16:creationId xmlns:a16="http://schemas.microsoft.com/office/drawing/2014/main" id="{D08790C6-12EB-5D8C-F836-ECE323861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7" t="5046" r="847" b="11361"/>
            <a:stretch/>
          </p:blipFill>
          <p:spPr bwMode="auto">
            <a:xfrm>
              <a:off x="660775" y="5101451"/>
              <a:ext cx="2613766" cy="1386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B5F85522-74E3-F571-EB5B-47B141AEB3E5}"/>
                </a:ext>
              </a:extLst>
            </p:cNvPr>
            <p:cNvSpPr txBox="1">
              <a:spLocks/>
            </p:cNvSpPr>
            <p:nvPr/>
          </p:nvSpPr>
          <p:spPr>
            <a:xfrm>
              <a:off x="3595816" y="5003338"/>
              <a:ext cx="7757984" cy="17383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/>
                <a:t>Svare på spørsmål fra brukeren                                 (basert på en kunnskapsdatabase)</a:t>
              </a:r>
            </a:p>
            <a:p>
              <a:r>
                <a:rPr lang="nb-NO" dirty="0"/>
                <a:t>Assistenter og chatbots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5A32E0-275E-0E5B-8EA5-4F8176C90665}"/>
              </a:ext>
            </a:extLst>
          </p:cNvPr>
          <p:cNvSpPr txBox="1"/>
          <p:nvPr/>
        </p:nvSpPr>
        <p:spPr>
          <a:xfrm>
            <a:off x="9815331" y="5040593"/>
            <a:ext cx="219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Og </a:t>
            </a:r>
            <a:r>
              <a:rPr lang="en-US" sz="3600" b="1" dirty="0" err="1"/>
              <a:t>en</a:t>
            </a:r>
            <a:r>
              <a:rPr lang="en-US" sz="3600" b="1" dirty="0"/>
              <a:t> del </a:t>
            </a:r>
            <a:r>
              <a:rPr lang="en-US" sz="3600" b="1" dirty="0" err="1"/>
              <a:t>flere</a:t>
            </a:r>
            <a:r>
              <a:rPr lang="en-US" sz="3600" b="1" dirty="0"/>
              <a:t> …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5114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9F4F-1950-0153-3C52-EF8B8A57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 </a:t>
            </a:r>
            <a:r>
              <a:rPr lang="en-US" dirty="0" err="1"/>
              <a:t>eksempel</a:t>
            </a:r>
            <a:r>
              <a:rPr lang="en-US" dirty="0"/>
              <a:t>: </a:t>
            </a:r>
            <a:r>
              <a:rPr lang="en-US" i="1" dirty="0"/>
              <a:t>avidentifisering</a:t>
            </a:r>
            <a:r>
              <a:rPr lang="en-US" dirty="0"/>
              <a:t> av </a:t>
            </a:r>
            <a:r>
              <a:rPr lang="en-US" dirty="0" err="1"/>
              <a:t>tekstdata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FE2F-3798-ED1F-0727-72BC69C6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Mål</a:t>
            </a:r>
            <a:r>
              <a:rPr lang="en-US" dirty="0"/>
              <a:t>: </a:t>
            </a:r>
            <a:r>
              <a:rPr lang="en-US" dirty="0" err="1"/>
              <a:t>automatisk</a:t>
            </a:r>
            <a:r>
              <a:rPr lang="en-US" dirty="0"/>
              <a:t> </a:t>
            </a:r>
            <a:r>
              <a:rPr lang="en-US" dirty="0" err="1"/>
              <a:t>maskering</a:t>
            </a:r>
            <a:r>
              <a:rPr lang="en-US" dirty="0"/>
              <a:t> av </a:t>
            </a:r>
            <a:r>
              <a:rPr lang="en-US" dirty="0" err="1"/>
              <a:t>direkte</a:t>
            </a:r>
            <a:r>
              <a:rPr lang="en-US" dirty="0"/>
              <a:t> og </a:t>
            </a:r>
            <a:r>
              <a:rPr lang="en-US" dirty="0" err="1"/>
              <a:t>indirekte</a:t>
            </a:r>
            <a:r>
              <a:rPr lang="en-US" dirty="0"/>
              <a:t> </a:t>
            </a:r>
            <a:r>
              <a:rPr lang="en-US" i="1" dirty="0" err="1"/>
              <a:t>personidentifikatorer</a:t>
            </a:r>
            <a:r>
              <a:rPr lang="en-US" dirty="0"/>
              <a:t> i </a:t>
            </a:r>
            <a:r>
              <a:rPr lang="en-US" dirty="0" err="1"/>
              <a:t>tekstdokumenter</a:t>
            </a:r>
            <a:endParaRPr lang="en-US" dirty="0"/>
          </a:p>
          <a:p>
            <a:endParaRPr lang="en-US" dirty="0"/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0E1352-212F-F43C-5631-75671FA9D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8"/>
          <a:stretch/>
        </p:blipFill>
        <p:spPr bwMode="auto">
          <a:xfrm>
            <a:off x="885590" y="2996878"/>
            <a:ext cx="10252679" cy="9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9BA741E-D363-DEF6-967C-9501FC7C7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8"/>
          <a:stretch/>
        </p:blipFill>
        <p:spPr bwMode="auto">
          <a:xfrm>
            <a:off x="1101121" y="4974514"/>
            <a:ext cx="10252679" cy="9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EAE3440-DE33-EAE7-6B7C-4A3277E1D5D1}"/>
              </a:ext>
            </a:extLst>
          </p:cNvPr>
          <p:cNvSpPr/>
          <p:nvPr/>
        </p:nvSpPr>
        <p:spPr>
          <a:xfrm rot="5400000">
            <a:off x="5468038" y="4360870"/>
            <a:ext cx="814290" cy="273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0F4BA-41A6-86BD-6F3A-BD081FAD4917}"/>
              </a:ext>
            </a:extLst>
          </p:cNvPr>
          <p:cNvSpPr txBox="1"/>
          <p:nvPr/>
        </p:nvSpPr>
        <p:spPr>
          <a:xfrm>
            <a:off x="7448228" y="6246216"/>
            <a:ext cx="474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 info om </a:t>
            </a:r>
            <a:r>
              <a:rPr lang="en-US" dirty="0" err="1"/>
              <a:t>prosjektet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https://cleanup.nr.no</a:t>
            </a:r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93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ovie: Automata develops $3,000 six-axis robotic arm">
            <a:extLst>
              <a:ext uri="{FF2B5EF4-FFF2-40B4-BE49-F238E27FC236}">
                <a16:creationId xmlns:a16="http://schemas.microsoft.com/office/drawing/2014/main" id="{366365F6-A2AA-E63A-69A9-B7E63AF2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0"/>
          <a:stretch/>
        </p:blipFill>
        <p:spPr bwMode="auto">
          <a:xfrm>
            <a:off x="9391151" y="2031182"/>
            <a:ext cx="2431471" cy="2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B75AD-1191-4F11-DF76-3CB0F6EE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Nyere</a:t>
            </a:r>
            <a:r>
              <a:rPr lang="en-US" dirty="0"/>
              <a:t> </a:t>
            </a:r>
            <a:r>
              <a:rPr lang="en-US" dirty="0" err="1"/>
              <a:t>utviklinger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2730-38CB-CC0E-61C0-A8D3E41E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088"/>
            <a:ext cx="6650737" cy="479342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b="1" dirty="0" err="1"/>
              <a:t>Multimodale</a:t>
            </a:r>
            <a:r>
              <a:rPr lang="en-US" sz="3200" b="1" dirty="0"/>
              <a:t> </a:t>
            </a:r>
            <a:r>
              <a:rPr lang="en-US" sz="3200" b="1" dirty="0" err="1"/>
              <a:t>modeller</a:t>
            </a:r>
            <a:r>
              <a:rPr lang="en-US" sz="3200" dirty="0"/>
              <a:t>: </a:t>
            </a:r>
            <a:r>
              <a:rPr lang="en-US" sz="3200" dirty="0" err="1"/>
              <a:t>trene</a:t>
            </a:r>
            <a:r>
              <a:rPr lang="en-US" sz="3200" dirty="0"/>
              <a:t> </a:t>
            </a:r>
            <a:r>
              <a:rPr lang="en-US" sz="3200" dirty="0" err="1"/>
              <a:t>språkmodellen</a:t>
            </a:r>
            <a:r>
              <a:rPr lang="en-US" sz="3200" dirty="0"/>
              <a:t> med </a:t>
            </a:r>
            <a:r>
              <a:rPr lang="en-US" sz="3200" dirty="0" err="1"/>
              <a:t>flere</a:t>
            </a:r>
            <a:r>
              <a:rPr lang="en-US" sz="3200" dirty="0"/>
              <a:t> og </a:t>
            </a:r>
            <a:r>
              <a:rPr lang="en-US" sz="3200" dirty="0" err="1"/>
              <a:t>rikere</a:t>
            </a:r>
            <a:r>
              <a:rPr lang="en-US" sz="3200" dirty="0"/>
              <a:t> data </a:t>
            </a:r>
            <a:r>
              <a:rPr lang="en-US" sz="3200" dirty="0" err="1"/>
              <a:t>enn</a:t>
            </a:r>
            <a:r>
              <a:rPr lang="en-US" sz="3200" dirty="0"/>
              <a:t> bare </a:t>
            </a:r>
            <a:r>
              <a:rPr lang="en-US" sz="3200" dirty="0" err="1"/>
              <a:t>tekst</a:t>
            </a:r>
            <a:endParaRPr lang="en-US" sz="3200" dirty="0"/>
          </a:p>
          <a:p>
            <a:pPr lvl="1">
              <a:spcBef>
                <a:spcPts val="1800"/>
              </a:spcBef>
            </a:pPr>
            <a:r>
              <a:rPr lang="en-US" sz="2800" dirty="0" err="1"/>
              <a:t>Bilder</a:t>
            </a:r>
            <a:r>
              <a:rPr lang="en-US" sz="2800" dirty="0"/>
              <a:t>, </a:t>
            </a:r>
            <a:r>
              <a:rPr lang="en-US" sz="2800" dirty="0" err="1"/>
              <a:t>videoer</a:t>
            </a:r>
            <a:r>
              <a:rPr lang="en-US" sz="2800" dirty="0"/>
              <a:t>, </a:t>
            </a:r>
            <a:r>
              <a:rPr lang="en-US" sz="2800" dirty="0" err="1"/>
              <a:t>lyd</a:t>
            </a:r>
            <a:r>
              <a:rPr lang="en-US" sz="2800" dirty="0"/>
              <a:t>, </a:t>
            </a:r>
            <a:r>
              <a:rPr lang="en-US" sz="2800" dirty="0" err="1"/>
              <a:t>sensordata</a:t>
            </a:r>
            <a:r>
              <a:rPr lang="en-US" sz="2800" dirty="0"/>
              <a:t>, </a:t>
            </a:r>
            <a:r>
              <a:rPr lang="en-US" sz="2800" dirty="0" err="1"/>
              <a:t>osv</a:t>
            </a:r>
            <a:r>
              <a:rPr lang="en-US" sz="2800" dirty="0"/>
              <a:t>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nb-NO" sz="3200" dirty="0"/>
              <a:t>Kobling med </a:t>
            </a:r>
            <a:r>
              <a:rPr lang="nb-NO" sz="3200" b="1" dirty="0"/>
              <a:t>kunnskapskilder</a:t>
            </a:r>
          </a:p>
          <a:p>
            <a:pPr lvl="1">
              <a:spcBef>
                <a:spcPts val="1800"/>
              </a:spcBef>
            </a:pPr>
            <a:r>
              <a:rPr lang="nb-NO" sz="2800" dirty="0"/>
              <a:t>Språkmodellen leter først etter relevante data (f.eks. i en tekstsamling eller en database) og produsere sine svar basert på hva som ble funnet</a:t>
            </a:r>
          </a:p>
        </p:txBody>
      </p:sp>
      <p:pic>
        <p:nvPicPr>
          <p:cNvPr id="6" name="Picture 10" descr="Knowledge graph - Wikipedia">
            <a:extLst>
              <a:ext uri="{FF2B5EF4-FFF2-40B4-BE49-F238E27FC236}">
                <a16:creationId xmlns:a16="http://schemas.microsoft.com/office/drawing/2014/main" id="{6DF3A61F-847C-6B3A-210D-03160014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29" y="4723352"/>
            <a:ext cx="2431471" cy="18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tent Marketing Inspiration: 16 Pointless Websites That Went Viral -  Kaizen">
            <a:extLst>
              <a:ext uri="{FF2B5EF4-FFF2-40B4-BE49-F238E27FC236}">
                <a16:creationId xmlns:a16="http://schemas.microsoft.com/office/drawing/2014/main" id="{2635927C-CD2C-3CE5-DD06-1A970B6E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71" y="676218"/>
            <a:ext cx="4033551" cy="14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9E1E-CFC1-10E6-B599-8A76753A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med </a:t>
            </a:r>
            <a:r>
              <a:rPr lang="en-US" dirty="0" err="1"/>
              <a:t>norsk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C41E-68E1-6EE1-02F6-3FC370F6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0038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500" dirty="0" err="1"/>
              <a:t>Språkmodeller</a:t>
            </a:r>
            <a:r>
              <a:rPr lang="en-US" sz="3500" dirty="0"/>
              <a:t> </a:t>
            </a:r>
            <a:r>
              <a:rPr lang="en-US" sz="3500" dirty="0" err="1"/>
              <a:t>som</a:t>
            </a:r>
            <a:r>
              <a:rPr lang="en-US" sz="3500" dirty="0"/>
              <a:t> ChatGPT er </a:t>
            </a:r>
            <a:r>
              <a:rPr lang="en-US" sz="3500" dirty="0" err="1"/>
              <a:t>overraskende</a:t>
            </a:r>
            <a:r>
              <a:rPr lang="en-US" sz="3500" dirty="0"/>
              <a:t> </a:t>
            </a:r>
            <a:r>
              <a:rPr lang="en-US" sz="3500" dirty="0" err="1"/>
              <a:t>gode</a:t>
            </a:r>
            <a:r>
              <a:rPr lang="en-US" sz="3500" dirty="0"/>
              <a:t> </a:t>
            </a:r>
            <a:r>
              <a:rPr lang="en-US" sz="3500" dirty="0" err="1"/>
              <a:t>på</a:t>
            </a:r>
            <a:r>
              <a:rPr lang="en-US" sz="3500" dirty="0"/>
              <a:t> å </a:t>
            </a:r>
            <a:r>
              <a:rPr lang="en-US" sz="3500" dirty="0" err="1"/>
              <a:t>forstå</a:t>
            </a:r>
            <a:r>
              <a:rPr lang="en-US" sz="3500" dirty="0"/>
              <a:t> </a:t>
            </a:r>
            <a:r>
              <a:rPr lang="en-US" sz="3500" dirty="0" err="1"/>
              <a:t>eller</a:t>
            </a:r>
            <a:r>
              <a:rPr lang="en-US" sz="3500" dirty="0"/>
              <a:t> </a:t>
            </a:r>
            <a:r>
              <a:rPr lang="en-US" sz="3500" dirty="0" err="1"/>
              <a:t>lage</a:t>
            </a:r>
            <a:r>
              <a:rPr lang="en-US" sz="3500" dirty="0"/>
              <a:t> </a:t>
            </a:r>
            <a:r>
              <a:rPr lang="en-US" sz="3500" dirty="0" err="1"/>
              <a:t>norske</a:t>
            </a:r>
            <a:r>
              <a:rPr lang="en-US" sz="3500" dirty="0"/>
              <a:t> </a:t>
            </a:r>
            <a:r>
              <a:rPr lang="en-US" sz="3500" dirty="0" err="1"/>
              <a:t>tekster</a:t>
            </a:r>
            <a:endParaRPr lang="en-US" sz="3500" dirty="0"/>
          </a:p>
          <a:p>
            <a:pPr lvl="1">
              <a:spcBef>
                <a:spcPts val="1200"/>
              </a:spcBef>
            </a:pPr>
            <a:r>
              <a:rPr lang="en-US" sz="3000" dirty="0"/>
              <a:t>Men </a:t>
            </a:r>
            <a:r>
              <a:rPr lang="en-US" sz="3000" dirty="0" err="1"/>
              <a:t>fortsatt</a:t>
            </a:r>
            <a:r>
              <a:rPr lang="en-US" sz="3000" dirty="0"/>
              <a:t> </a:t>
            </a:r>
            <a:r>
              <a:rPr lang="en-US" sz="3000" dirty="0" err="1"/>
              <a:t>ikke</a:t>
            </a:r>
            <a:r>
              <a:rPr lang="en-US" sz="3000" dirty="0"/>
              <a:t> same </a:t>
            </a:r>
            <a:r>
              <a:rPr lang="en-US" sz="3000" dirty="0" err="1"/>
              <a:t>nivå</a:t>
            </a:r>
            <a:r>
              <a:rPr lang="en-US" sz="3000" dirty="0"/>
              <a:t> </a:t>
            </a:r>
            <a:r>
              <a:rPr lang="en-US" sz="3000" dirty="0" err="1"/>
              <a:t>som</a:t>
            </a:r>
            <a:r>
              <a:rPr lang="en-US" sz="3000" dirty="0"/>
              <a:t> </a:t>
            </a:r>
            <a:r>
              <a:rPr lang="en-US" sz="3000" dirty="0" err="1"/>
              <a:t>engelsk</a:t>
            </a:r>
            <a:endParaRPr lang="en-US" sz="3000" dirty="0"/>
          </a:p>
          <a:p>
            <a:pPr lvl="1">
              <a:spcBef>
                <a:spcPts val="1200"/>
              </a:spcBef>
            </a:pPr>
            <a:r>
              <a:rPr lang="nb-NO" sz="3000" dirty="0"/>
              <a:t>Vesentlige kunnskapshull om norske forhold</a:t>
            </a:r>
            <a:endParaRPr lang="nb-NO" sz="2800" dirty="0"/>
          </a:p>
          <a:p>
            <a:pPr lvl="1">
              <a:spcBef>
                <a:spcPts val="1200"/>
              </a:spcBef>
            </a:pPr>
            <a:endParaRPr lang="nb-NO" sz="2800" dirty="0"/>
          </a:p>
          <a:p>
            <a:pPr lvl="1">
              <a:spcBef>
                <a:spcPts val="1200"/>
              </a:spcBef>
            </a:pPr>
            <a:endParaRPr lang="nb-NO" sz="2800" dirty="0"/>
          </a:p>
          <a:p>
            <a:pPr marL="0" indent="0">
              <a:spcBef>
                <a:spcPts val="1200"/>
              </a:spcBef>
              <a:buNone/>
            </a:pPr>
            <a:r>
              <a:rPr lang="nb-NO" sz="3500" dirty="0"/>
              <a:t>Talegjenkjenning for norsk har også blitt betydelig bedre       (se f.eks. IT-verktøyet </a:t>
            </a:r>
            <a:r>
              <a:rPr lang="nb-NO" sz="3500" i="1" dirty="0" err="1"/>
              <a:t>Whisper</a:t>
            </a:r>
            <a:r>
              <a:rPr lang="nb-NO" sz="3500" dirty="0"/>
              <a:t>)</a:t>
            </a:r>
          </a:p>
          <a:p>
            <a:pPr lvl="1">
              <a:spcBef>
                <a:spcPts val="1200"/>
              </a:spcBef>
            </a:pPr>
            <a:r>
              <a:rPr lang="nb-NO" sz="2600" dirty="0"/>
              <a:t>Men feilraten er fortsatt en del høyere enn for engelsk og andre store språk</a:t>
            </a:r>
            <a:endParaRPr lang="nb-NO" dirty="0"/>
          </a:p>
          <a:p>
            <a:pPr lvl="1">
              <a:spcBef>
                <a:spcPts val="1200"/>
              </a:spcBef>
            </a:pPr>
            <a:endParaRPr lang="nb-NO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49AC81-B7B8-98A3-CBED-DBF4DDACCF67}"/>
              </a:ext>
            </a:extLst>
          </p:cNvPr>
          <p:cNvGrpSpPr/>
          <p:nvPr/>
        </p:nvGrpSpPr>
        <p:grpSpPr>
          <a:xfrm>
            <a:off x="1591056" y="3923887"/>
            <a:ext cx="9710928" cy="658368"/>
            <a:chOff x="1280160" y="5047488"/>
            <a:chExt cx="9710928" cy="6583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BDC297C-1A82-834F-591B-B3DD29B7DA4B}"/>
                </a:ext>
              </a:extLst>
            </p:cNvPr>
            <p:cNvSpPr/>
            <p:nvPr/>
          </p:nvSpPr>
          <p:spPr>
            <a:xfrm>
              <a:off x="1280160" y="5047488"/>
              <a:ext cx="9710928" cy="6583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84CBBF-B8E1-61F3-E684-37A5C9E7ED2E}"/>
                </a:ext>
              </a:extLst>
            </p:cNvPr>
            <p:cNvSpPr txBox="1"/>
            <p:nvPr/>
          </p:nvSpPr>
          <p:spPr>
            <a:xfrm>
              <a:off x="1417320" y="5118417"/>
              <a:ext cx="953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“ChatGPT is multilingual but monocultural” (Jill Walker </a:t>
              </a:r>
              <a:r>
                <a:rPr lang="en-US" sz="2400" dirty="0" err="1"/>
                <a:t>Rettberg</a:t>
              </a:r>
              <a:r>
                <a:rPr lang="en-US" sz="2400" dirty="0"/>
                <a:t>, prof. </a:t>
              </a:r>
              <a:r>
                <a:rPr lang="en-US" sz="2400" dirty="0" err="1"/>
                <a:t>UiB</a:t>
              </a:r>
              <a:r>
                <a:rPr lang="en-US" sz="2400" dirty="0"/>
                <a:t>)</a:t>
              </a:r>
              <a:endParaRPr lang="nb-NO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844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150B-56F0-7FD3-9A1F-6D4497D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Utfordring</a:t>
            </a:r>
            <a:r>
              <a:rPr lang="en-US" dirty="0"/>
              <a:t> 1: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saklighet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9F6EE-69EC-0F6C-17EC-242FEDEF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70125" cy="4472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E0D7E-4FF9-4859-DF5A-FFBE65DC21FD}"/>
              </a:ext>
            </a:extLst>
          </p:cNvPr>
          <p:cNvSpPr txBox="1"/>
          <p:nvPr/>
        </p:nvSpPr>
        <p:spPr>
          <a:xfrm>
            <a:off x="10714495" y="3797085"/>
            <a:ext cx="127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???</a:t>
            </a:r>
            <a:endParaRPr lang="nb-NO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4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EFA49C32E9E94E93E7996D86088217" ma:contentTypeVersion="13" ma:contentTypeDescription="Create a new document." ma:contentTypeScope="" ma:versionID="26b1c68f9fe34bcddb9cc8270022ebe8">
  <xsd:schema xmlns:xsd="http://www.w3.org/2001/XMLSchema" xmlns:xs="http://www.w3.org/2001/XMLSchema" xmlns:p="http://schemas.microsoft.com/office/2006/metadata/properties" xmlns:ns3="256a089e-a473-42f9-bbaf-f35a25150873" xmlns:ns4="0a75c383-cffd-43f6-8097-8b0788122de6" targetNamespace="http://schemas.microsoft.com/office/2006/metadata/properties" ma:root="true" ma:fieldsID="130502bc76402374d9bcc293750c2ad5" ns3:_="" ns4:_="">
    <xsd:import namespace="256a089e-a473-42f9-bbaf-f35a25150873"/>
    <xsd:import namespace="0a75c383-cffd-43f6-8097-8b0788122d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a089e-a473-42f9-bbaf-f35a25150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5c383-cffd-43f6-8097-8b0788122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6a089e-a473-42f9-bbaf-f35a25150873" xsi:nil="true"/>
  </documentManagement>
</p:properties>
</file>

<file path=customXml/itemProps1.xml><?xml version="1.0" encoding="utf-8"?>
<ds:datastoreItem xmlns:ds="http://schemas.openxmlformats.org/officeDocument/2006/customXml" ds:itemID="{738C092E-A8A0-43EB-ABD6-11EF30626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a089e-a473-42f9-bbaf-f35a25150873"/>
    <ds:schemaRef ds:uri="0a75c383-cffd-43f6-8097-8b0788122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DC63F-4345-4B40-9D68-C30517BF1E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9ED8B-9E9E-4DDF-B593-E5139ACB864A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56a089e-a473-42f9-bbaf-f35a25150873"/>
    <ds:schemaRef ds:uri="0a75c383-cffd-43f6-8097-8b0788122de6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Store språkmodeller: en kort innføring</vt:lpstr>
      <vt:lpstr>Store språkmodeller</vt:lpstr>
      <vt:lpstr>Store språkmodeller</vt:lpstr>
      <vt:lpstr>Tilpasning</vt:lpstr>
      <vt:lpstr>Noen anvendelser</vt:lpstr>
      <vt:lpstr>Et eksempel: avidentifisering av tekstdata</vt:lpstr>
      <vt:lpstr>Nyere utviklinger</vt:lpstr>
      <vt:lpstr>Hva med norsk?</vt:lpstr>
      <vt:lpstr>Utfordring 1: manglende saklighet</vt:lpstr>
      <vt:lpstr>Utfordring 1: manglende saklighet</vt:lpstr>
      <vt:lpstr>Utfordring 2: manglende kontroll</vt:lpstr>
      <vt:lpstr>Konklusjon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Store språkmodeller – en kort innføring</dc:title>
  <dc:creator>Pierre Lison</dc:creator>
  <cp:lastModifiedBy>Pierre Lison</cp:lastModifiedBy>
  <cp:revision>2</cp:revision>
  <dcterms:created xsi:type="dcterms:W3CDTF">2023-05-10T07:43:01Z</dcterms:created>
  <dcterms:modified xsi:type="dcterms:W3CDTF">2023-06-21T14:18:19Z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0x0101003AEFA49C32E9E94E93E7996D86088217</vt:lpwstr>
  </property>
</Properties>
</file>