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9" r:id="rId6"/>
    <p:sldId id="264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002CF2-458D-40BC-AD9F-C7E62BC990F4}" v="56" dt="2023-04-12T17:32:35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5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Lison" userId="a8a9df96-d69d-4b67-b9bd-4018f7d77187" providerId="ADAL" clId="{F3002CF2-458D-40BC-AD9F-C7E62BC990F4}"/>
    <pc:docChg chg="undo custSel addSld modSld">
      <pc:chgData name="Pierre Lison" userId="a8a9df96-d69d-4b67-b9bd-4018f7d77187" providerId="ADAL" clId="{F3002CF2-458D-40BC-AD9F-C7E62BC990F4}" dt="2023-04-12T17:32:35.659" v="1252"/>
      <pc:docMkLst>
        <pc:docMk/>
      </pc:docMkLst>
      <pc:sldChg chg="modSp mod modAnim">
        <pc:chgData name="Pierre Lison" userId="a8a9df96-d69d-4b67-b9bd-4018f7d77187" providerId="ADAL" clId="{F3002CF2-458D-40BC-AD9F-C7E62BC990F4}" dt="2023-04-12T17:30:18.706" v="1226" actId="20577"/>
        <pc:sldMkLst>
          <pc:docMk/>
          <pc:sldMk cId="688223815" sldId="257"/>
        </pc:sldMkLst>
        <pc:spChg chg="mod">
          <ac:chgData name="Pierre Lison" userId="a8a9df96-d69d-4b67-b9bd-4018f7d77187" providerId="ADAL" clId="{F3002CF2-458D-40BC-AD9F-C7E62BC990F4}" dt="2023-04-12T17:27:03.898" v="1171" actId="14100"/>
          <ac:spMkLst>
            <pc:docMk/>
            <pc:sldMk cId="688223815" sldId="257"/>
            <ac:spMk id="7" creationId="{F18C6C0A-1275-0A2C-8AF1-2E73DA9F45D8}"/>
          </ac:spMkLst>
        </pc:spChg>
        <pc:spChg chg="mod">
          <ac:chgData name="Pierre Lison" userId="a8a9df96-d69d-4b67-b9bd-4018f7d77187" providerId="ADAL" clId="{F3002CF2-458D-40BC-AD9F-C7E62BC990F4}" dt="2023-04-12T17:26:59.713" v="1170" actId="20577"/>
          <ac:spMkLst>
            <pc:docMk/>
            <pc:sldMk cId="688223815" sldId="257"/>
            <ac:spMk id="9" creationId="{85939D56-8398-65DA-8236-DF893B95F8B6}"/>
          </ac:spMkLst>
        </pc:spChg>
        <pc:spChg chg="mod">
          <ac:chgData name="Pierre Lison" userId="a8a9df96-d69d-4b67-b9bd-4018f7d77187" providerId="ADAL" clId="{F3002CF2-458D-40BC-AD9F-C7E62BC990F4}" dt="2023-04-12T17:27:55.941" v="1182" actId="1038"/>
          <ac:spMkLst>
            <pc:docMk/>
            <pc:sldMk cId="688223815" sldId="257"/>
            <ac:spMk id="15" creationId="{49022D59-2CDF-88B5-471F-4D5EB7199772}"/>
          </ac:spMkLst>
        </pc:spChg>
        <pc:spChg chg="mod">
          <ac:chgData name="Pierre Lison" userId="a8a9df96-d69d-4b67-b9bd-4018f7d77187" providerId="ADAL" clId="{F3002CF2-458D-40BC-AD9F-C7E62BC990F4}" dt="2023-04-12T17:27:38.984" v="1180" actId="20577"/>
          <ac:spMkLst>
            <pc:docMk/>
            <pc:sldMk cId="688223815" sldId="257"/>
            <ac:spMk id="16" creationId="{177A5819-76D2-D9E2-DFF4-6CCD5139D22C}"/>
          </ac:spMkLst>
        </pc:spChg>
        <pc:spChg chg="mod">
          <ac:chgData name="Pierre Lison" userId="a8a9df96-d69d-4b67-b9bd-4018f7d77187" providerId="ADAL" clId="{F3002CF2-458D-40BC-AD9F-C7E62BC990F4}" dt="2023-04-12T17:30:18.706" v="1226" actId="20577"/>
          <ac:spMkLst>
            <pc:docMk/>
            <pc:sldMk cId="688223815" sldId="257"/>
            <ac:spMk id="20" creationId="{37EA66A2-1E21-BB75-027C-3C97D03BDA6A}"/>
          </ac:spMkLst>
        </pc:spChg>
        <pc:cxnChg chg="mod">
          <ac:chgData name="Pierre Lison" userId="a8a9df96-d69d-4b67-b9bd-4018f7d77187" providerId="ADAL" clId="{F3002CF2-458D-40BC-AD9F-C7E62BC990F4}" dt="2023-04-12T17:28:25.678" v="1183" actId="1582"/>
          <ac:cxnSpMkLst>
            <pc:docMk/>
            <pc:sldMk cId="688223815" sldId="257"/>
            <ac:cxnSpMk id="5" creationId="{157BE8EC-B60F-6E0D-B9E2-1B3148A0641D}"/>
          </ac:cxnSpMkLst>
        </pc:cxnChg>
        <pc:cxnChg chg="mod">
          <ac:chgData name="Pierre Lison" userId="a8a9df96-d69d-4b67-b9bd-4018f7d77187" providerId="ADAL" clId="{F3002CF2-458D-40BC-AD9F-C7E62BC990F4}" dt="2023-04-12T17:28:40.198" v="1184" actId="1582"/>
          <ac:cxnSpMkLst>
            <pc:docMk/>
            <pc:sldMk cId="688223815" sldId="257"/>
            <ac:cxnSpMk id="14" creationId="{8CCA2D7D-F145-A3BD-8E35-6CF27B30ACCB}"/>
          </ac:cxnSpMkLst>
        </pc:cxnChg>
      </pc:sldChg>
      <pc:sldChg chg="modAnim">
        <pc:chgData name="Pierre Lison" userId="a8a9df96-d69d-4b67-b9bd-4018f7d77187" providerId="ADAL" clId="{F3002CF2-458D-40BC-AD9F-C7E62BC990F4}" dt="2023-04-12T17:26:16.475" v="1168"/>
        <pc:sldMkLst>
          <pc:docMk/>
          <pc:sldMk cId="3673915170" sldId="259"/>
        </pc:sldMkLst>
      </pc:sldChg>
      <pc:sldChg chg="modSp mod">
        <pc:chgData name="Pierre Lison" userId="a8a9df96-d69d-4b67-b9bd-4018f7d77187" providerId="ADAL" clId="{F3002CF2-458D-40BC-AD9F-C7E62BC990F4}" dt="2023-04-12T17:31:11.985" v="1231" actId="1076"/>
        <pc:sldMkLst>
          <pc:docMk/>
          <pc:sldMk cId="3707338876" sldId="262"/>
        </pc:sldMkLst>
        <pc:spChg chg="mod">
          <ac:chgData name="Pierre Lison" userId="a8a9df96-d69d-4b67-b9bd-4018f7d77187" providerId="ADAL" clId="{F3002CF2-458D-40BC-AD9F-C7E62BC990F4}" dt="2023-04-12T17:31:11.985" v="1231" actId="1076"/>
          <ac:spMkLst>
            <pc:docMk/>
            <pc:sldMk cId="3707338876" sldId="262"/>
            <ac:spMk id="15" creationId="{79DB5334-3043-ADF5-A123-D85733A20311}"/>
          </ac:spMkLst>
        </pc:spChg>
      </pc:sldChg>
      <pc:sldChg chg="modSp mod modAnim">
        <pc:chgData name="Pierre Lison" userId="a8a9df96-d69d-4b67-b9bd-4018f7d77187" providerId="ADAL" clId="{F3002CF2-458D-40BC-AD9F-C7E62BC990F4}" dt="2023-04-12T17:32:35.659" v="1252"/>
        <pc:sldMkLst>
          <pc:docMk/>
          <pc:sldMk cId="4165278158" sldId="263"/>
        </pc:sldMkLst>
        <pc:spChg chg="mod">
          <ac:chgData name="Pierre Lison" userId="a8a9df96-d69d-4b67-b9bd-4018f7d77187" providerId="ADAL" clId="{F3002CF2-458D-40BC-AD9F-C7E62BC990F4}" dt="2023-04-12T17:32:22.030" v="1251" actId="114"/>
          <ac:spMkLst>
            <pc:docMk/>
            <pc:sldMk cId="4165278158" sldId="263"/>
            <ac:spMk id="3" creationId="{6FC18C22-D096-5403-9E7F-D992A391FE80}"/>
          </ac:spMkLst>
        </pc:spChg>
      </pc:sldChg>
      <pc:sldChg chg="addSp delSp modSp new mod">
        <pc:chgData name="Pierre Lison" userId="a8a9df96-d69d-4b67-b9bd-4018f7d77187" providerId="ADAL" clId="{F3002CF2-458D-40BC-AD9F-C7E62BC990F4}" dt="2023-04-12T17:24:20.783" v="1163" actId="113"/>
        <pc:sldMkLst>
          <pc:docMk/>
          <pc:sldMk cId="349078860" sldId="264"/>
        </pc:sldMkLst>
        <pc:spChg chg="mod">
          <ac:chgData name="Pierre Lison" userId="a8a9df96-d69d-4b67-b9bd-4018f7d77187" providerId="ADAL" clId="{F3002CF2-458D-40BC-AD9F-C7E62BC990F4}" dt="2023-04-12T17:05:22.794" v="105" actId="20577"/>
          <ac:spMkLst>
            <pc:docMk/>
            <pc:sldMk cId="349078860" sldId="264"/>
            <ac:spMk id="2" creationId="{316BD3FF-EF32-2A27-FA20-AA8831C35466}"/>
          </ac:spMkLst>
        </pc:spChg>
        <pc:spChg chg="mod">
          <ac:chgData name="Pierre Lison" userId="a8a9df96-d69d-4b67-b9bd-4018f7d77187" providerId="ADAL" clId="{F3002CF2-458D-40BC-AD9F-C7E62BC990F4}" dt="2023-04-12T17:24:20.783" v="1163" actId="113"/>
          <ac:spMkLst>
            <pc:docMk/>
            <pc:sldMk cId="349078860" sldId="264"/>
            <ac:spMk id="3" creationId="{CEA0D0E1-0D1B-007B-FE16-48418745BA37}"/>
          </ac:spMkLst>
        </pc:spChg>
        <pc:picChg chg="add del mod">
          <ac:chgData name="Pierre Lison" userId="a8a9df96-d69d-4b67-b9bd-4018f7d77187" providerId="ADAL" clId="{F3002CF2-458D-40BC-AD9F-C7E62BC990F4}" dt="2023-04-12T17:22:19.628" v="1094"/>
          <ac:picMkLst>
            <pc:docMk/>
            <pc:sldMk cId="349078860" sldId="264"/>
            <ac:picMk id="3074" creationId="{4621F5F4-9776-05DA-BD47-0CE88A992DC1}"/>
          </ac:picMkLst>
        </pc:picChg>
        <pc:picChg chg="add mod">
          <ac:chgData name="Pierre Lison" userId="a8a9df96-d69d-4b67-b9bd-4018f7d77187" providerId="ADAL" clId="{F3002CF2-458D-40BC-AD9F-C7E62BC990F4}" dt="2023-04-12T17:24:10.845" v="1157" actId="14100"/>
          <ac:picMkLst>
            <pc:docMk/>
            <pc:sldMk cId="349078860" sldId="264"/>
            <ac:picMk id="3076" creationId="{EC6D3F5F-55DA-D2B5-503A-01ACA50AA4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04DBB-5BF4-E559-A0C1-DA17D3235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4D0E8-DCFC-B982-0667-08FD5670A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E352C-AF6D-DC08-A353-11D0B1A59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17F0-2024-4346-AC1B-B4BBC20C85E1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7FE56-7ABE-EBE4-C872-9C4DC4753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A595C-F5A2-27AA-CC43-F4C3F58B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11D2-EACE-49EB-B090-81685E5E69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726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DBB5-E168-0EFD-0AEA-38C095950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0937B-E538-BC97-D8A7-CAA69122C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2B9E1-E0AA-E3FF-4C56-C3D78435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17F0-2024-4346-AC1B-B4BBC20C85E1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F351D-C1AA-0439-A252-67F908AF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DCD16-AB46-3196-61A5-73AC61B2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11D2-EACE-49EB-B090-81685E5E69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12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357FD-BA92-3315-F334-B2073C006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F1EBA-304F-3966-0A91-F22308B71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6CDE0-77BA-85C9-CCF3-36D6A77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17F0-2024-4346-AC1B-B4BBC20C85E1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D80BC-6D1F-583E-CC56-CAB72C75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F1CF7-72AC-7D57-11C2-AD669838D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11D2-EACE-49EB-B090-81685E5E69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619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65AC-9CB0-E346-D431-221662D3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027DA-1475-AE71-C8C8-96D521087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FCA7A-7780-63CB-FBB9-AF49B794F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17F0-2024-4346-AC1B-B4BBC20C85E1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44295-0370-86BA-8023-946618DC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9FFA9-224A-088C-6FD0-64E3C2EE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11D2-EACE-49EB-B090-81685E5E69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67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E24E6-A491-5895-43B6-4AF0C6B5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EC155-4AB2-1464-A4F7-665A6F17F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B70F-84D1-C9B3-5C0F-16D750E0A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17F0-2024-4346-AC1B-B4BBC20C85E1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32816-D5D8-F218-DF2A-FFD5DCAC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A5BBC-C2FD-4BEF-9489-2B5A0622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11D2-EACE-49EB-B090-81685E5E69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643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2F0C6-654B-DAF5-9EFE-252AA62ED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174CC-8046-6F86-A04D-405A875C0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6916E-78DF-0A16-25B1-D380E837C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C3D33-A113-8A30-AC3D-D2EACE2F6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17F0-2024-4346-AC1B-B4BBC20C85E1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7FD85-D0A7-C68F-8DC9-6EF7F8BC2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B84B3-70BD-ACB9-A378-04CBDEA4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11D2-EACE-49EB-B090-81685E5E69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354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52D8-373C-DC4E-AB82-618DDC732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CDB55-6B48-EA6D-F87B-CD3A5617E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F18BD-B80E-ADA6-0816-6417E7FEB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076AA-5754-BDF2-6FBA-76544B7C7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ADB88B-8C0B-24A9-476A-5A3D8A52F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6EB7F-493B-47D6-987C-099F92D70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17F0-2024-4346-AC1B-B4BBC20C85E1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188E12-D46F-5931-FC97-EB5361654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CA2E2E-1329-60A0-B0BA-44418AF1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11D2-EACE-49EB-B090-81685E5E69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49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D895E-62A1-903B-8A06-265F0C1E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B46B34-EF51-D797-AE0C-98AF4178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17F0-2024-4346-AC1B-B4BBC20C85E1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AFB7E4-84DF-059D-4DAF-2E29E0B9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C9038-FAFA-D417-1662-64580274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11D2-EACE-49EB-B090-81685E5E69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185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CA816-33B2-8A2E-BB46-9B18672F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17F0-2024-4346-AC1B-B4BBC20C85E1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221AE8-5B92-0FCB-0B25-6455328C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6DE0B-CEE6-32CB-129C-FF468393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11D2-EACE-49EB-B090-81685E5E69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444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101F9-DC61-B21B-0F82-35C21546F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ECFD0-1404-CBFE-BC24-F8FBCE990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06B05-2195-26C2-CD7A-6ABC016D5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BCC29-91B3-D3DA-A48B-492B0610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17F0-2024-4346-AC1B-B4BBC20C85E1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600B6-9AFB-6E68-5247-1985848E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92CC7-3CC0-1B47-4FF6-0FAB7D2D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11D2-EACE-49EB-B090-81685E5E69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33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0C1E-C8CE-C16A-FE99-8B8AC669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6A3CCF-B732-697F-DB2C-6D8B35235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33DFD-D67B-36EE-F235-C65B1D496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0456E-5216-7B3A-CD80-F8F872DE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17F0-2024-4346-AC1B-B4BBC20C85E1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AFF71-513F-85EA-C7C8-2C2D60AC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BC1DA-BC98-567D-F138-DD8E7DED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11D2-EACE-49EB-B090-81685E5E69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57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54DBB-E3F7-1041-84C1-A0381CA5D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DD523-3157-D2CF-5933-DEEE95877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125CA-87EB-DB60-3D2B-332F68D24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C17F0-2024-4346-AC1B-B4BBC20C85E1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5B850-F58A-BAB2-A58A-667C52307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A9470-FF17-CC10-8086-FF8452EF6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211D2-EACE-49EB-B090-81685E5E69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239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3B2C8-8BFD-2AAB-8777-BF6ECDE38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16780"/>
          </a:xfrm>
        </p:spPr>
        <p:txBody>
          <a:bodyPr/>
          <a:lstStyle/>
          <a:p>
            <a:r>
              <a:rPr lang="en-US" dirty="0"/>
              <a:t>Two open challenges for Large Language Models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68B84-6459-A9F0-E11E-430CE23BD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82271"/>
            <a:ext cx="9144000" cy="194373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Pierre Lison</a:t>
            </a:r>
          </a:p>
          <a:p>
            <a:r>
              <a:rPr lang="en-US" dirty="0"/>
              <a:t>Norwegian Computing Center (NR)</a:t>
            </a:r>
          </a:p>
          <a:p>
            <a:pPr>
              <a:spcBef>
                <a:spcPts val="600"/>
              </a:spcBef>
            </a:pPr>
            <a:r>
              <a:rPr lang="en-US" dirty="0"/>
              <a:t>&amp; University of Oslo</a:t>
            </a:r>
          </a:p>
          <a:p>
            <a:endParaRPr lang="en-US" dirty="0"/>
          </a:p>
          <a:p>
            <a:r>
              <a:rPr lang="en-US" dirty="0"/>
              <a:t>April 13, 2023</a:t>
            </a:r>
            <a:endParaRPr lang="nb-NO" dirty="0"/>
          </a:p>
          <a:p>
            <a:pPr>
              <a:spcBef>
                <a:spcPts val="600"/>
              </a:spcBef>
            </a:pPr>
            <a:r>
              <a:rPr lang="nb-NO" dirty="0"/>
              <a:t>«AI for breakfast» seminar series  @ Simula</a:t>
            </a:r>
            <a:endParaRPr lang="en-US" dirty="0"/>
          </a:p>
        </p:txBody>
      </p:sp>
      <p:pic>
        <p:nvPicPr>
          <p:cNvPr id="4" name="Picture 8" descr="Mediebank - NR">
            <a:extLst>
              <a:ext uri="{FF2B5EF4-FFF2-40B4-BE49-F238E27FC236}">
                <a16:creationId xmlns:a16="http://schemas.microsoft.com/office/drawing/2014/main" id="{014AEF92-3A20-D1B6-911C-CD4EA9E4A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" y="5911523"/>
            <a:ext cx="4106185" cy="80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University of Oslo – Studentportal">
            <a:extLst>
              <a:ext uri="{FF2B5EF4-FFF2-40B4-BE49-F238E27FC236}">
                <a16:creationId xmlns:a16="http://schemas.microsoft.com/office/drawing/2014/main" id="{B110D839-E896-AD4F-D273-ED6C330E8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7" b="31987"/>
          <a:stretch/>
        </p:blipFill>
        <p:spPr bwMode="auto">
          <a:xfrm>
            <a:off x="7082816" y="5911523"/>
            <a:ext cx="5020015" cy="94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3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7266E-574A-5D64-9DCE-4E6E4651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Language Models?</a:t>
            </a:r>
            <a:endParaRPr lang="nb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39D56-8398-65DA-8236-DF893B95F8B6}"/>
              </a:ext>
            </a:extLst>
          </p:cNvPr>
          <p:cNvSpPr txBox="1"/>
          <p:nvPr/>
        </p:nvSpPr>
        <p:spPr>
          <a:xfrm>
            <a:off x="838200" y="1672875"/>
            <a:ext cx="9730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= Machine learning systems optimized to </a:t>
            </a:r>
            <a:r>
              <a:rPr lang="en-US" sz="2400" i="1" dirty="0">
                <a:sym typeface="Wingdings" panose="05000000000000000000" pitchFamily="2" charset="2"/>
              </a:rPr>
              <a:t>predict the next word in text</a:t>
            </a:r>
            <a:endParaRPr lang="en-US" sz="2400" dirty="0">
              <a:sym typeface="Wingdings" panose="05000000000000000000" pitchFamily="2" charset="2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88EA0E-9054-2B8B-D6AB-78ACB1004DC5}"/>
              </a:ext>
            </a:extLst>
          </p:cNvPr>
          <p:cNvGrpSpPr/>
          <p:nvPr/>
        </p:nvGrpSpPr>
        <p:grpSpPr>
          <a:xfrm>
            <a:off x="1027214" y="1645420"/>
            <a:ext cx="4550229" cy="2165247"/>
            <a:chOff x="1027214" y="1645420"/>
            <a:chExt cx="4550229" cy="216524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57BE8EC-B60F-6E0D-B9E2-1B3148A0641D}"/>
                </a:ext>
              </a:extLst>
            </p:cNvPr>
            <p:cNvCxnSpPr>
              <a:cxnSpLocks/>
            </p:cNvCxnSpPr>
            <p:nvPr/>
          </p:nvCxnSpPr>
          <p:spPr>
            <a:xfrm>
              <a:off x="2256312" y="2207264"/>
              <a:ext cx="0" cy="4765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18C6C0A-1275-0A2C-8AF1-2E73DA9F45D8}"/>
                </a:ext>
              </a:extLst>
            </p:cNvPr>
            <p:cNvSpPr/>
            <p:nvPr/>
          </p:nvSpPr>
          <p:spPr>
            <a:xfrm>
              <a:off x="1128156" y="1645420"/>
              <a:ext cx="3247901" cy="534389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9D1F2B-3706-A11F-BF8A-3EDFC371E8D0}"/>
                </a:ext>
              </a:extLst>
            </p:cNvPr>
            <p:cNvSpPr txBox="1"/>
            <p:nvPr/>
          </p:nvSpPr>
          <p:spPr>
            <a:xfrm>
              <a:off x="1027214" y="2610338"/>
              <a:ext cx="45502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Deep neural network </a:t>
              </a:r>
            </a:p>
            <a:p>
              <a:r>
                <a:rPr lang="en-US" sz="2400" dirty="0"/>
                <a:t>(</a:t>
              </a:r>
              <a:r>
                <a:rPr lang="en-US" sz="2400" i="1" dirty="0"/>
                <a:t>Transformer</a:t>
              </a:r>
              <a:r>
                <a:rPr lang="en-US" sz="2400" dirty="0"/>
                <a:t> architecture)</a:t>
              </a:r>
            </a:p>
            <a:p>
              <a:r>
                <a:rPr lang="nb-NO" sz="2400" dirty="0" err="1"/>
                <a:t>with</a:t>
              </a:r>
              <a:r>
                <a:rPr lang="nb-NO" sz="2400" dirty="0"/>
                <a:t> </a:t>
              </a:r>
              <a:r>
                <a:rPr lang="nb-NO" sz="2400" dirty="0" err="1"/>
                <a:t>many</a:t>
              </a:r>
              <a:r>
                <a:rPr lang="nb-NO" sz="2400" dirty="0"/>
                <a:t> billions </a:t>
              </a:r>
              <a:r>
                <a:rPr lang="nb-NO" sz="2400" dirty="0" err="1"/>
                <a:t>of</a:t>
              </a:r>
              <a:r>
                <a:rPr lang="nb-NO" sz="2400" dirty="0"/>
                <a:t> parameters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9D8DCA-4583-324B-F587-826B3700F783}"/>
              </a:ext>
            </a:extLst>
          </p:cNvPr>
          <p:cNvGrpSpPr/>
          <p:nvPr/>
        </p:nvGrpSpPr>
        <p:grpSpPr>
          <a:xfrm>
            <a:off x="5985168" y="1635397"/>
            <a:ext cx="5442858" cy="2211471"/>
            <a:chOff x="5985168" y="1635397"/>
            <a:chExt cx="5442858" cy="221147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CCA2D7D-F145-A3BD-8E35-6CF27B30ACCB}"/>
                </a:ext>
              </a:extLst>
            </p:cNvPr>
            <p:cNvCxnSpPr>
              <a:cxnSpLocks/>
            </p:cNvCxnSpPr>
            <p:nvPr/>
          </p:nvCxnSpPr>
          <p:spPr>
            <a:xfrm>
              <a:off x="8467108" y="2207264"/>
              <a:ext cx="0" cy="4765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9022D59-2CDF-88B5-471F-4D5EB7199772}"/>
                </a:ext>
              </a:extLst>
            </p:cNvPr>
            <p:cNvSpPr/>
            <p:nvPr/>
          </p:nvSpPr>
          <p:spPr>
            <a:xfrm>
              <a:off x="5985168" y="1635397"/>
              <a:ext cx="3621968" cy="534389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7A5819-76D2-D9E2-DFF4-6CCD5139D22C}"/>
                </a:ext>
              </a:extLst>
            </p:cNvPr>
            <p:cNvSpPr txBox="1"/>
            <p:nvPr/>
          </p:nvSpPr>
          <p:spPr>
            <a:xfrm>
              <a:off x="6877796" y="2646539"/>
              <a:ext cx="45502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Trained on huge collections of texts crawled from the web (Wikipedia, books, web fora, etc.)</a:t>
              </a:r>
              <a:endParaRPr lang="nb-NO" sz="24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C92C3E3-D9E9-B5C7-C01B-CD1F92C9BCA4}"/>
              </a:ext>
            </a:extLst>
          </p:cNvPr>
          <p:cNvSpPr txBox="1"/>
          <p:nvPr/>
        </p:nvSpPr>
        <p:spPr>
          <a:xfrm>
            <a:off x="1027214" y="4156602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 a by-product of this “guessing game”, the neural model will gradually build up </a:t>
            </a:r>
            <a:r>
              <a:rPr lang="en-US" sz="2400" b="1" dirty="0"/>
              <a:t>representations</a:t>
            </a:r>
            <a:r>
              <a:rPr lang="en-US" sz="2400" dirty="0"/>
              <a:t> of both </a:t>
            </a:r>
            <a:r>
              <a:rPr lang="en-US" sz="2400" i="1" dirty="0"/>
              <a:t>linguistic</a:t>
            </a:r>
            <a:r>
              <a:rPr lang="en-US" sz="2400" dirty="0"/>
              <a:t> and </a:t>
            </a:r>
            <a:r>
              <a:rPr lang="en-US" sz="2400" i="1" dirty="0"/>
              <a:t>world</a:t>
            </a:r>
            <a:r>
              <a:rPr lang="en-US" sz="2400" dirty="0"/>
              <a:t> knowledge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EA66A2-1E21-BB75-027C-3C97D03BDA6A}"/>
              </a:ext>
            </a:extLst>
          </p:cNvPr>
          <p:cNvSpPr txBox="1"/>
          <p:nvPr/>
        </p:nvSpPr>
        <p:spPr>
          <a:xfrm>
            <a:off x="1077688" y="5355593"/>
            <a:ext cx="10348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model can then be </a:t>
            </a:r>
            <a:r>
              <a:rPr lang="en-US" sz="2400" i="1" dirty="0"/>
              <a:t>adapted</a:t>
            </a:r>
            <a:r>
              <a:rPr lang="en-US" sz="2400" dirty="0"/>
              <a:t> for various text processing tasks (generate answers in a dialogue, follow instructions, summarize texts, etc.)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68822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5D54-CA47-FB2C-672B-02289EA5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1: Factuality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1FC14-ECA6-0882-C3D6-DE55A22F5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222" y="1690688"/>
            <a:ext cx="8797171" cy="447669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447D1D-EA09-516B-90E8-E6B4ED8D20F7}"/>
              </a:ext>
            </a:extLst>
          </p:cNvPr>
          <p:cNvSpPr/>
          <p:nvPr/>
        </p:nvSpPr>
        <p:spPr>
          <a:xfrm>
            <a:off x="2363189" y="3301340"/>
            <a:ext cx="7594270" cy="2826328"/>
          </a:xfrm>
          <a:custGeom>
            <a:avLst/>
            <a:gdLst>
              <a:gd name="connsiteX0" fmla="*/ 7113319 w 7594270"/>
              <a:gd name="connsiteY0" fmla="*/ 0 h 2826328"/>
              <a:gd name="connsiteX1" fmla="*/ 7594270 w 7594270"/>
              <a:gd name="connsiteY1" fmla="*/ 0 h 2826328"/>
              <a:gd name="connsiteX2" fmla="*/ 7594270 w 7594270"/>
              <a:gd name="connsiteY2" fmla="*/ 2826328 h 2826328"/>
              <a:gd name="connsiteX3" fmla="*/ 0 w 7594270"/>
              <a:gd name="connsiteY3" fmla="*/ 2826328 h 2826328"/>
              <a:gd name="connsiteX4" fmla="*/ 0 w 7594270"/>
              <a:gd name="connsiteY4" fmla="*/ 320634 h 2826328"/>
              <a:gd name="connsiteX5" fmla="*/ 7125194 w 7594270"/>
              <a:gd name="connsiteY5" fmla="*/ 320634 h 2826328"/>
              <a:gd name="connsiteX6" fmla="*/ 7113319 w 7594270"/>
              <a:gd name="connsiteY6" fmla="*/ 0 h 282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4270" h="2826328">
                <a:moveTo>
                  <a:pt x="7113319" y="0"/>
                </a:moveTo>
                <a:lnTo>
                  <a:pt x="7594270" y="0"/>
                </a:lnTo>
                <a:lnTo>
                  <a:pt x="7594270" y="2826328"/>
                </a:lnTo>
                <a:lnTo>
                  <a:pt x="0" y="2826328"/>
                </a:lnTo>
                <a:lnTo>
                  <a:pt x="0" y="320634"/>
                </a:lnTo>
                <a:lnTo>
                  <a:pt x="7125194" y="320634"/>
                </a:lnTo>
                <a:lnTo>
                  <a:pt x="7113319" y="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E22AF2D-110C-E1BC-5BD5-79FAE11FB172}"/>
              </a:ext>
            </a:extLst>
          </p:cNvPr>
          <p:cNvSpPr/>
          <p:nvPr/>
        </p:nvSpPr>
        <p:spPr>
          <a:xfrm>
            <a:off x="10088088" y="4322618"/>
            <a:ext cx="789709" cy="33250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DB5334-3043-ADF5-A123-D85733A20311}"/>
              </a:ext>
            </a:extLst>
          </p:cNvPr>
          <p:cNvSpPr txBox="1"/>
          <p:nvPr/>
        </p:nvSpPr>
        <p:spPr>
          <a:xfrm>
            <a:off x="10877797" y="4165355"/>
            <a:ext cx="78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???</a:t>
            </a:r>
            <a:endParaRPr lang="nb-NO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3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BF293-183D-9664-FAD9-2A2AC0BC4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1: Factuality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18C22-D096-5403-9E7F-D992A391F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112330" cy="435133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/>
              <a:t>Language Models are optimized to produce </a:t>
            </a:r>
            <a:r>
              <a:rPr lang="en-US" i="1" dirty="0"/>
              <a:t>plausible</a:t>
            </a:r>
            <a:r>
              <a:rPr lang="en-US" dirty="0"/>
              <a:t> texts, not necessarily </a:t>
            </a:r>
            <a:r>
              <a:rPr lang="en-US" i="1" dirty="0"/>
              <a:t>correct</a:t>
            </a:r>
            <a:r>
              <a:rPr lang="en-US" dirty="0"/>
              <a:t> ones!</a:t>
            </a:r>
          </a:p>
          <a:p>
            <a:pPr>
              <a:spcBef>
                <a:spcPts val="2400"/>
              </a:spcBef>
            </a:pPr>
            <a:r>
              <a:rPr lang="en-US" dirty="0"/>
              <a:t>Incorrect answers may come from the training data, which may contain various types of errors or disinformation…</a:t>
            </a:r>
          </a:p>
          <a:p>
            <a:pPr>
              <a:spcBef>
                <a:spcPts val="2400"/>
              </a:spcBef>
            </a:pPr>
            <a:r>
              <a:rPr lang="en-US" dirty="0"/>
              <a:t>… But language models may still hallucinate with a “perfect” training set!</a:t>
            </a:r>
          </a:p>
          <a:p>
            <a:pPr>
              <a:spcBef>
                <a:spcPts val="2400"/>
              </a:spcBef>
            </a:pPr>
            <a:r>
              <a:rPr lang="en-US" dirty="0"/>
              <a:t>And often do so in an overly </a:t>
            </a:r>
            <a:r>
              <a:rPr lang="en-US" i="1" dirty="0"/>
              <a:t>confident tone</a:t>
            </a:r>
          </a:p>
          <a:p>
            <a:pPr marL="0" indent="0">
              <a:spcBef>
                <a:spcPts val="2400"/>
              </a:spcBef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B64B46-A627-FF36-6883-BAE91567AE75}"/>
              </a:ext>
            </a:extLst>
          </p:cNvPr>
          <p:cNvGrpSpPr/>
          <p:nvPr/>
        </p:nvGrpSpPr>
        <p:grpSpPr>
          <a:xfrm>
            <a:off x="7950531" y="2836875"/>
            <a:ext cx="4004951" cy="3262432"/>
            <a:chOff x="7947563" y="1797784"/>
            <a:chExt cx="4004951" cy="3262432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EFEDDAEB-7A38-EAC4-9FC4-1C5AFCAD24CE}"/>
                </a:ext>
              </a:extLst>
            </p:cNvPr>
            <p:cNvSpPr/>
            <p:nvPr/>
          </p:nvSpPr>
          <p:spPr>
            <a:xfrm>
              <a:off x="7947563" y="1908751"/>
              <a:ext cx="730332" cy="4275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DC5A9D-998A-EF85-A76A-5A0E48A654E0}"/>
                </a:ext>
              </a:extLst>
            </p:cNvPr>
            <p:cNvSpPr txBox="1"/>
            <p:nvPr/>
          </p:nvSpPr>
          <p:spPr>
            <a:xfrm>
              <a:off x="8805553" y="1797784"/>
              <a:ext cx="3146961" cy="326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Active research on “</a:t>
              </a:r>
              <a:r>
                <a:rPr lang="en-US" sz="2400" b="1" dirty="0"/>
                <a:t>knowledge-augmented language models</a:t>
              </a:r>
              <a:r>
                <a:rPr lang="en-US" sz="2400" dirty="0"/>
                <a:t>”</a:t>
              </a:r>
            </a:p>
            <a:p>
              <a:endParaRPr lang="en-US" sz="1100" dirty="0"/>
            </a:p>
            <a:p>
              <a:r>
                <a:rPr lang="en-US" sz="2400" dirty="0"/>
                <a:t>= language models able to draw information from </a:t>
              </a:r>
              <a:r>
                <a:rPr lang="en-US" sz="2400" i="1" dirty="0"/>
                <a:t>external knowledge sources </a:t>
              </a:r>
              <a:endParaRPr lang="nb-NO" sz="2400" i="1" dirty="0"/>
            </a:p>
          </p:txBody>
        </p:sp>
      </p:grpSp>
      <p:pic>
        <p:nvPicPr>
          <p:cNvPr id="2054" name="Picture 6" descr="Lecture: 27 September 2019. Andreas Wenninger: “Inclusion and exclusion as  an evidence practice in the context of Citizen Science“ – Practicing  Evidence – Evidencing Practice">
            <a:extLst>
              <a:ext uri="{FF2B5EF4-FFF2-40B4-BE49-F238E27FC236}">
                <a16:creationId xmlns:a16="http://schemas.microsoft.com/office/drawing/2014/main" id="{A8B73D4D-4656-85B8-D75A-1BA95550D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87" y="419214"/>
            <a:ext cx="2850077" cy="190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27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46A3E-6C0E-1C59-050E-A6E873F9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2: Control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6409F-E850-7AC4-9CA5-18495BED7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10553" cy="4539549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/>
              <a:t>Language Models are “black-boxes”:                                                                 we don’t really understand </a:t>
            </a:r>
            <a:r>
              <a:rPr lang="en-US" i="1" dirty="0"/>
              <a:t>why</a:t>
            </a:r>
            <a:r>
              <a:rPr lang="en-US" dirty="0"/>
              <a:t> they generate a given response</a:t>
            </a:r>
          </a:p>
          <a:p>
            <a:pPr>
              <a:spcBef>
                <a:spcPts val="1800"/>
              </a:spcBef>
            </a:pPr>
            <a:r>
              <a:rPr lang="en-US" dirty="0"/>
              <a:t>Three ways we can “steer” the model towards a desired behavior: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Prompting</a:t>
            </a:r>
            <a:r>
              <a:rPr lang="en-US" dirty="0"/>
              <a:t> with specific instructions</a:t>
            </a:r>
          </a:p>
          <a:p>
            <a:pPr lvl="1">
              <a:spcBef>
                <a:spcPts val="600"/>
              </a:spcBef>
            </a:pPr>
            <a:r>
              <a:rPr lang="en-US" i="1" dirty="0"/>
              <a:t>Fine-tuning</a:t>
            </a:r>
            <a:r>
              <a:rPr lang="en-US" dirty="0"/>
              <a:t> (= further training) on task-specific data</a:t>
            </a:r>
          </a:p>
          <a:p>
            <a:pPr lvl="1">
              <a:spcBef>
                <a:spcPts val="600"/>
              </a:spcBef>
            </a:pPr>
            <a:r>
              <a:rPr lang="en-US" i="1" dirty="0"/>
              <a:t>Reinforcement learning </a:t>
            </a:r>
            <a:r>
              <a:rPr lang="en-US" dirty="0"/>
              <a:t>(reward good responses and punish bad ones)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ym typeface="Wingdings" panose="05000000000000000000" pitchFamily="2" charset="2"/>
              </a:rPr>
              <a:t>    But </a:t>
            </a:r>
            <a:r>
              <a:rPr lang="en-US" b="1" dirty="0"/>
              <a:t>the model may still behave in unpredictable ways …</a:t>
            </a:r>
          </a:p>
          <a:p>
            <a:pPr marL="0" indent="0">
              <a:spcBef>
                <a:spcPts val="1800"/>
              </a:spcBef>
              <a:buNone/>
            </a:pPr>
            <a:endParaRPr lang="en-US" sz="100" dirty="0"/>
          </a:p>
          <a:p>
            <a:pPr>
              <a:spcBef>
                <a:spcPts val="1800"/>
              </a:spcBef>
            </a:pPr>
            <a:r>
              <a:rPr lang="en-US" dirty="0"/>
              <a:t>Side problem: How to delete information from a language model?                               					(cf. GDPR’s </a:t>
            </a:r>
            <a:r>
              <a:rPr lang="en-US" i="1" dirty="0"/>
              <a:t>right to be forgotten</a:t>
            </a:r>
            <a:r>
              <a:rPr lang="en-US" dirty="0"/>
              <a:t>)</a:t>
            </a:r>
            <a:endParaRPr lang="nb-NO" dirty="0"/>
          </a:p>
        </p:txBody>
      </p:sp>
      <p:pic>
        <p:nvPicPr>
          <p:cNvPr id="1026" name="Picture 2" descr="Behaviorismus | Behaviorismus | Oliver Tacke | Flickr">
            <a:extLst>
              <a:ext uri="{FF2B5EF4-FFF2-40B4-BE49-F238E27FC236}">
                <a16:creationId xmlns:a16="http://schemas.microsoft.com/office/drawing/2014/main" id="{A0322636-64B2-EB89-DBB6-F19CE9D54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519" y="308759"/>
            <a:ext cx="3711038" cy="14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91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BD3FF-EF32-2A27-FA20-AA8831C3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0D0E1-0D1B-007B-FE16-48418745B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0734305" cy="4351338"/>
          </a:xfrm>
        </p:spPr>
        <p:txBody>
          <a:bodyPr/>
          <a:lstStyle/>
          <a:p>
            <a:r>
              <a:rPr lang="en-US" dirty="0"/>
              <a:t>Large Language Models are </a:t>
            </a:r>
            <a:r>
              <a:rPr lang="en-US" b="1" dirty="0"/>
              <a:t>powerful tools </a:t>
            </a:r>
            <a:r>
              <a:rPr lang="en-US" dirty="0"/>
              <a:t>that can                                 be applied to a wide array of language processing tasks:</a:t>
            </a:r>
          </a:p>
          <a:p>
            <a:pPr lvl="1"/>
            <a:r>
              <a:rPr lang="en-US" i="1" dirty="0"/>
              <a:t>“Document intelligence”: </a:t>
            </a:r>
            <a:r>
              <a:rPr lang="en-US" dirty="0"/>
              <a:t>information extraction, classification, filtering</a:t>
            </a:r>
          </a:p>
          <a:p>
            <a:pPr lvl="1"/>
            <a:r>
              <a:rPr lang="en-US" i="1" dirty="0"/>
              <a:t>Content creation</a:t>
            </a:r>
            <a:r>
              <a:rPr lang="en-US" dirty="0"/>
              <a:t>: writing assistance, summarization, “co-pilots”</a:t>
            </a:r>
          </a:p>
          <a:p>
            <a:pPr lvl="1"/>
            <a:r>
              <a:rPr lang="en-US" i="1" dirty="0"/>
              <a:t>Interactive systems</a:t>
            </a:r>
            <a:r>
              <a:rPr lang="en-US" dirty="0"/>
              <a:t>: chatbots, question-answering, personal assistants</a:t>
            </a:r>
          </a:p>
          <a:p>
            <a:pPr lvl="1"/>
            <a:endParaRPr lang="en-US" sz="1100" dirty="0"/>
          </a:p>
          <a:p>
            <a:r>
              <a:rPr lang="en-US" dirty="0"/>
              <a:t>But we also need to be aware of their </a:t>
            </a:r>
            <a:r>
              <a:rPr lang="en-US" b="1" dirty="0"/>
              <a:t>limitations</a:t>
            </a:r>
          </a:p>
          <a:p>
            <a:endParaRPr lang="en-US" sz="1100" dirty="0"/>
          </a:p>
          <a:p>
            <a:r>
              <a:rPr lang="en-US" dirty="0"/>
              <a:t>… And start discussing how to </a:t>
            </a:r>
            <a:r>
              <a:rPr lang="en-US" b="1" dirty="0"/>
              <a:t>regulate</a:t>
            </a:r>
            <a:r>
              <a:rPr lang="en-US" dirty="0"/>
              <a:t> their deployment            (notably in terms of </a:t>
            </a:r>
            <a:r>
              <a:rPr lang="en-US" i="1" dirty="0"/>
              <a:t>accountability</a:t>
            </a:r>
            <a:r>
              <a:rPr lang="en-US" dirty="0"/>
              <a:t>, </a:t>
            </a:r>
            <a:r>
              <a:rPr lang="en-US" i="1" dirty="0"/>
              <a:t>transparency</a:t>
            </a:r>
            <a:r>
              <a:rPr lang="en-US" dirty="0"/>
              <a:t> &amp; </a:t>
            </a:r>
            <a:r>
              <a:rPr lang="en-US" i="1" dirty="0"/>
              <a:t>data protection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nb-NO" dirty="0"/>
          </a:p>
        </p:txBody>
      </p:sp>
      <p:pic>
        <p:nvPicPr>
          <p:cNvPr id="3076" name="Picture 4" descr="AI or Human: Creating Helpful, Reliable, People First Content | DEANLONG.io">
            <a:extLst>
              <a:ext uri="{FF2B5EF4-FFF2-40B4-BE49-F238E27FC236}">
                <a16:creationId xmlns:a16="http://schemas.microsoft.com/office/drawing/2014/main" id="{EC6D3F5F-55DA-D2B5-503A-01ACA50AA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131" y="285007"/>
            <a:ext cx="1852552" cy="185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8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Two open challenges for Large Language Models</vt:lpstr>
      <vt:lpstr>Large Language Models?</vt:lpstr>
      <vt:lpstr>Challenge 1: Factuality</vt:lpstr>
      <vt:lpstr>Challenge 1: Factuality</vt:lpstr>
      <vt:lpstr>Challenge 2: Control</vt:lpstr>
      <vt:lpstr>Take-home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open challenges for Large Language Models</dc:title>
  <dc:creator>Pierre Lison</dc:creator>
  <cp:lastModifiedBy>Pierre Lison</cp:lastModifiedBy>
  <cp:revision>1</cp:revision>
  <dcterms:created xsi:type="dcterms:W3CDTF">2023-04-12T15:14:48Z</dcterms:created>
  <dcterms:modified xsi:type="dcterms:W3CDTF">2023-04-12T17:32:37Z</dcterms:modified>
</cp:coreProperties>
</file>