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8" r:id="rId3"/>
    <p:sldId id="330" r:id="rId4"/>
    <p:sldId id="329" r:id="rId5"/>
    <p:sldId id="331" r:id="rId6"/>
    <p:sldId id="334" r:id="rId7"/>
    <p:sldId id="335" r:id="rId8"/>
    <p:sldId id="332" r:id="rId9"/>
    <p:sldId id="333" r:id="rId10"/>
    <p:sldId id="336" r:id="rId11"/>
    <p:sldId id="337" r:id="rId12"/>
    <p:sldId id="338" r:id="rId13"/>
    <p:sldId id="343" r:id="rId14"/>
    <p:sldId id="344" r:id="rId15"/>
    <p:sldId id="345" r:id="rId16"/>
    <p:sldId id="339" r:id="rId17"/>
    <p:sldId id="342" r:id="rId18"/>
    <p:sldId id="340" r:id="rId19"/>
    <p:sldId id="341" r:id="rId20"/>
    <p:sldId id="302" r:id="rId21"/>
  </p:sldIdLst>
  <p:sldSz cx="9144000" cy="6858000" type="screen4x3"/>
  <p:notesSz cx="6819900" cy="99314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9FD"/>
    <a:srgbClr val="99FF99"/>
    <a:srgbClr val="E1FBB3"/>
    <a:srgbClr val="F5A9EC"/>
    <a:srgbClr val="00CC99"/>
    <a:srgbClr val="003399"/>
    <a:srgbClr val="FFFFFF"/>
    <a:srgbClr val="082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23" autoAdjust="0"/>
    <p:restoredTop sz="94673" autoAdjust="0"/>
  </p:normalViewPr>
  <p:slideViewPr>
    <p:cSldViewPr>
      <p:cViewPr>
        <p:scale>
          <a:sx n="77" d="100"/>
          <a:sy n="77" d="100"/>
        </p:scale>
        <p:origin x="-9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374" y="-78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5290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4610" y="0"/>
            <a:ext cx="2955290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4830"/>
            <a:ext cx="2955290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Palatino" pitchFamily="18" charset="0"/>
              </a:defRPr>
            </a:lvl1pPr>
          </a:lstStyle>
          <a:p>
            <a:endParaRPr lang="nb-NO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4610" y="9434830"/>
            <a:ext cx="2955290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Palatino" pitchFamily="18" charset="0"/>
              </a:defRPr>
            </a:lvl1pPr>
          </a:lstStyle>
          <a:p>
            <a:fld id="{DCBD22C0-2821-4EDC-9675-67372AD7718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507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5290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4610" y="0"/>
            <a:ext cx="2955290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321" y="4717415"/>
            <a:ext cx="5001260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830"/>
            <a:ext cx="2955290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4610" y="9434830"/>
            <a:ext cx="2955290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fld id="{AEA76827-FC0C-42F6-AC0F-8E03D8C8032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42785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8987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0848"/>
            <a:ext cx="3490647" cy="4869160"/>
          </a:xfrm>
          <a:prstGeom prst="rect">
            <a:avLst/>
          </a:prstGeom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white">
          <a:xfrm>
            <a:off x="6754688" y="285618"/>
            <a:ext cx="2209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nb-NO" sz="1400" b="1" dirty="0">
                <a:solidFill>
                  <a:schemeClr val="tx2"/>
                </a:solidFill>
              </a:rPr>
              <a:t>www.nr.no</a:t>
            </a:r>
            <a:endParaRPr lang="nb-NO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508787"/>
            <a:ext cx="5904656" cy="1344149"/>
          </a:xfrm>
          <a:noFill/>
        </p:spPr>
        <p:txBody>
          <a:bodyPr anchor="t"/>
          <a:lstStyle>
            <a:lvl1pPr>
              <a:defRPr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</a:defRPr>
            </a:lvl1pPr>
          </a:lstStyle>
          <a:p>
            <a:pPr lvl="0"/>
            <a:r>
              <a:rPr lang="en-GB" noProof="0" dirty="0" smtClean="0"/>
              <a:t>Click to edit title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251520" y="3044957"/>
            <a:ext cx="5688632" cy="960107"/>
          </a:xfrm>
        </p:spPr>
        <p:txBody>
          <a:bodyPr/>
          <a:lstStyle>
            <a:lvl1pPr marL="0" indent="0">
              <a:buFont typeface="Times New Roman" pitchFamily="18" charset="0"/>
              <a:buNone/>
              <a:defRPr sz="2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smtClean="0"/>
              <a:t>Click to edit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4197086"/>
            <a:ext cx="5616624" cy="76808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</a:lstStyle>
          <a:p>
            <a:r>
              <a:rPr lang="en-GB" sz="2800" baseline="0" noProof="0" dirty="0" smtClean="0"/>
              <a:t>[Authors]</a:t>
            </a:r>
            <a:endParaRPr lang="en-GB" sz="2800" noProof="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253203"/>
            <a:ext cx="5616624" cy="576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GB" sz="2200" noProof="0" dirty="0" smtClean="0"/>
              <a:t>[Location]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6021289"/>
            <a:ext cx="5616624" cy="62079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 sz="240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Times New Roman" pitchFamily="18" charset="0"/>
              <a:buNone/>
              <a:tabLst/>
              <a:defRPr/>
            </a:pPr>
            <a:r>
              <a:rPr lang="en-GB" sz="2200" noProof="0" dirty="0" smtClean="0"/>
              <a:t>[Date]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419873" cy="670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97971C-2FE7-4FD3-B01F-4B5E83D933F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819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F689-C7C1-4E27-8890-76F63A669A8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442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33800" cy="411480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86E72B-8DDA-4312-9150-1363B5FB6C1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9962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94D6A6-41BD-49BB-84F3-C9210A972E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889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EDDD13-8D6F-4F24-AAFE-488D04EDC9F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387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1600" y="620688"/>
            <a:ext cx="7200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5061182"/>
            <a:ext cx="72008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D7D3A0-5D3C-4DC3-9F57-3B372D08EE5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4216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1520" y="260648"/>
            <a:ext cx="8640960" cy="100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524000"/>
            <a:ext cx="864096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8904" y="6309320"/>
            <a:ext cx="39357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89F689-C7C1-4E27-8890-76F63A669A8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691680" y="5987753"/>
            <a:ext cx="6552728" cy="5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43537"/>
            <a:ext cx="960120" cy="3919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2" r:id="rId4"/>
    <p:sldLayoutId id="2147483655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50000"/>
        </a:spcBef>
        <a:spcAft>
          <a:spcPct val="0"/>
        </a:spcAft>
        <a:buSzPct val="80000"/>
        <a:buFont typeface="Times New Roman" pitchFamily="18" charset="0"/>
        <a:buChar char="►"/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893763" indent="-419100" algn="l" rtl="0" eaLnBrk="1" fontAlgn="base" hangingPunct="1">
        <a:spcBef>
          <a:spcPct val="20000"/>
        </a:spcBef>
        <a:spcAft>
          <a:spcPct val="0"/>
        </a:spcAft>
        <a:buChar char="▪"/>
        <a:defRPr sz="2200">
          <a:solidFill>
            <a:schemeClr val="tx1"/>
          </a:solidFill>
          <a:latin typeface="+mn-lt"/>
        </a:defRPr>
      </a:lvl2pPr>
      <a:lvl3pPr marL="1230313" indent="-381000" algn="l" rtl="0" eaLnBrk="1" fontAlgn="base" hangingPunct="1">
        <a:spcBef>
          <a:spcPct val="20000"/>
        </a:spcBef>
        <a:spcAft>
          <a:spcPct val="0"/>
        </a:spcAft>
        <a:buChar char="◦"/>
        <a:defRPr sz="2000">
          <a:solidFill>
            <a:schemeClr val="tx1"/>
          </a:solidFill>
          <a:latin typeface="+mn-lt"/>
        </a:defRPr>
      </a:lvl3pPr>
      <a:lvl4pPr marL="1622425" indent="-381000" algn="l" rtl="0" eaLnBrk="1" fontAlgn="base" hangingPunct="1">
        <a:spcBef>
          <a:spcPct val="20000"/>
        </a:spcBef>
        <a:spcAft>
          <a:spcPct val="0"/>
        </a:spcAft>
        <a:buChar char="·"/>
        <a:defRPr sz="2000">
          <a:solidFill>
            <a:schemeClr val="tx1"/>
          </a:solidFill>
          <a:latin typeface="+mn-lt"/>
        </a:defRPr>
      </a:lvl4pPr>
      <a:lvl5pPr marL="20066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5pPr>
      <a:lvl6pPr marL="24638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6pPr>
      <a:lvl7pPr marL="29210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7pPr>
      <a:lvl8pPr marL="33782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8pPr>
      <a:lvl9pPr marL="3835400" indent="-381000" algn="l" rtl="0" eaLnBrk="1" fontAlgn="base" hangingPunct="1">
        <a:spcBef>
          <a:spcPct val="20000"/>
        </a:spcBef>
        <a:spcAft>
          <a:spcPct val="0"/>
        </a:spcAft>
        <a:buSzPct val="75000"/>
        <a:buChar char="▫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609600" y="1600200"/>
            <a:ext cx="4970512" cy="15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dirty="0" smtClean="0"/>
              <a:t>ggplot2</a:t>
            </a:r>
          </a:p>
          <a:p>
            <a:r>
              <a:rPr lang="en-GB" dirty="0"/>
              <a:t> </a:t>
            </a:r>
            <a:r>
              <a:rPr lang="en-GB" dirty="0" smtClean="0"/>
              <a:t>- spatial plotting</a:t>
            </a:r>
          </a:p>
          <a:p>
            <a:endParaRPr lang="en-GB" sz="1600" dirty="0" smtClean="0"/>
          </a:p>
          <a:p>
            <a:r>
              <a:rPr lang="nb-NO" sz="1800" b="0" dirty="0"/>
              <a:t>Norsk statistikermøte, Halden, </a:t>
            </a:r>
            <a:r>
              <a:rPr lang="nb-NO" sz="1800" b="0" dirty="0" smtClean="0"/>
              <a:t>11. </a:t>
            </a:r>
            <a:r>
              <a:rPr lang="nb-NO" sz="1800" b="0" dirty="0"/>
              <a:t>juni 2013</a:t>
            </a:r>
          </a:p>
          <a:p>
            <a:endParaRPr lang="en-GB" dirty="0"/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900113" y="5013325"/>
            <a:ext cx="15589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600" dirty="0">
                <a:solidFill>
                  <a:srgbClr val="FFFFFF"/>
                </a:solidFill>
              </a:rPr>
              <a:t>André Teigland</a:t>
            </a:r>
          </a:p>
          <a:p>
            <a:r>
              <a:rPr lang="nb-NO" sz="1600" dirty="0">
                <a:solidFill>
                  <a:srgbClr val="FFFFFF"/>
                </a:solidFill>
              </a:rPr>
              <a:t>Forskningssjef</a:t>
            </a:r>
          </a:p>
          <a:p>
            <a:r>
              <a:rPr lang="nb-NO" sz="1600" dirty="0">
                <a:solidFill>
                  <a:srgbClr val="FFFFFF"/>
                </a:solidFill>
              </a:rPr>
              <a:t>SAMBA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24328" y="188640"/>
            <a:ext cx="13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www.nr.no</a:t>
            </a:r>
          </a:p>
        </p:txBody>
      </p:sp>
      <p:sp>
        <p:nvSpPr>
          <p:cNvPr id="2" name="TextBox 1"/>
          <p:cNvSpPr txBox="1"/>
          <p:nvPr/>
        </p:nvSpPr>
        <p:spPr bwMode="white">
          <a:xfrm>
            <a:off x="755576" y="4304815"/>
            <a:ext cx="49685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 smtClean="0"/>
              <a:t>Elisabeth Orskaug</a:t>
            </a:r>
          </a:p>
          <a:p>
            <a:r>
              <a:rPr lang="nb-NO" sz="2800" dirty="0" smtClean="0"/>
              <a:t>Thordis Thorarinsdottir</a:t>
            </a:r>
          </a:p>
          <a:p>
            <a:endParaRPr lang="nb-NO" sz="2800" baseline="0" dirty="0"/>
          </a:p>
          <a:p>
            <a:r>
              <a:rPr lang="nb-NO" sz="2800" dirty="0" smtClean="0"/>
              <a:t>Norsk Regnesentral</a:t>
            </a:r>
          </a:p>
          <a:p>
            <a:endParaRPr lang="nb-NO" sz="2800" dirty="0" smtClean="0"/>
          </a:p>
          <a:p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9787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43808" y="1844824"/>
            <a:ext cx="5832648" cy="2160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Spatial visualization with </a:t>
            </a:r>
            <a:r>
              <a:rPr lang="en-US" dirty="0" err="1" smtClean="0"/>
              <a:t>ggplot</a:t>
            </a:r>
            <a:r>
              <a:rPr lang="en-US" dirty="0" smtClean="0"/>
              <a:t>()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5816" y="1340768"/>
            <a:ext cx="5904656" cy="2481064"/>
          </a:xfrm>
        </p:spPr>
        <p:txBody>
          <a:bodyPr/>
          <a:lstStyle/>
          <a:p>
            <a:pPr marL="0" indent="0">
              <a:buNone/>
            </a:pPr>
            <a:r>
              <a:rPr lang="nb-NO" b="1" u="sng" dirty="0" smtClean="0"/>
              <a:t>Zoom in </a:t>
            </a:r>
            <a:r>
              <a:rPr lang="nb-NO" b="1" u="sng" dirty="0" err="1"/>
              <a:t>on</a:t>
            </a:r>
            <a:r>
              <a:rPr lang="nb-NO" b="1" u="sng" dirty="0"/>
              <a:t> locations in </a:t>
            </a:r>
            <a:r>
              <a:rPr lang="nb-NO" b="1" u="sng" dirty="0" err="1"/>
              <a:t>the</a:t>
            </a:r>
            <a:r>
              <a:rPr lang="nb-NO" b="1" u="sng" dirty="0"/>
              <a:t> </a:t>
            </a:r>
            <a:r>
              <a:rPr lang="nb-NO" b="1" u="sng" dirty="0" err="1"/>
              <a:t>map</a:t>
            </a:r>
            <a:r>
              <a:rPr lang="nb-NO" b="1" u="sng" dirty="0"/>
              <a:t>:</a:t>
            </a:r>
          </a:p>
          <a:p>
            <a:pPr>
              <a:buFont typeface="+mj-lt"/>
              <a:buAutoNum type="arabicPeriod"/>
            </a:pPr>
            <a:r>
              <a:rPr lang="en-US" sz="1600" dirty="0" err="1"/>
              <a:t>ggplot</a:t>
            </a:r>
            <a:r>
              <a:rPr lang="en-US" sz="1600" dirty="0"/>
              <a:t>() + map + </a:t>
            </a:r>
            <a:r>
              <a:rPr lang="en-US" sz="1600" dirty="0" err="1"/>
              <a:t>geom_point</a:t>
            </a:r>
            <a:r>
              <a:rPr lang="en-US" sz="1600" dirty="0"/>
              <a:t>(</a:t>
            </a:r>
            <a:r>
              <a:rPr lang="en-US" sz="1600" dirty="0" err="1"/>
              <a:t>aes</a:t>
            </a:r>
            <a:r>
              <a:rPr lang="en-US" sz="1600" dirty="0"/>
              <a:t>(x=</a:t>
            </a:r>
            <a:r>
              <a:rPr lang="en-US" sz="1600" dirty="0" err="1"/>
              <a:t>lon,y</a:t>
            </a:r>
            <a:r>
              <a:rPr lang="en-US" sz="1600" dirty="0"/>
              <a:t>=</a:t>
            </a:r>
            <a:r>
              <a:rPr lang="en-US" sz="1600" dirty="0" err="1"/>
              <a:t>lat</a:t>
            </a:r>
            <a:r>
              <a:rPr lang="en-US" sz="1600" dirty="0" smtClean="0"/>
              <a:t>),</a:t>
            </a:r>
            <a:r>
              <a:rPr lang="en-US" sz="1600" dirty="0" err="1"/>
              <a:t>colour</a:t>
            </a:r>
            <a:r>
              <a:rPr lang="en-US" sz="1600" dirty="0"/>
              <a:t>="green</a:t>
            </a:r>
            <a:r>
              <a:rPr lang="en-US" sz="1600" dirty="0" smtClean="0"/>
              <a:t>", data=</a:t>
            </a:r>
            <a:r>
              <a:rPr lang="en-US" sz="1600" dirty="0" err="1" smtClean="0"/>
              <a:t>norwayGrid</a:t>
            </a:r>
            <a:r>
              <a:rPr lang="en-US" sz="1600" dirty="0" smtClean="0"/>
              <a:t>) + </a:t>
            </a:r>
            <a:r>
              <a:rPr lang="en-US" sz="1600" dirty="0" err="1" smtClean="0">
                <a:solidFill>
                  <a:srgbClr val="FF0000"/>
                </a:solidFill>
              </a:rPr>
              <a:t>xlim</a:t>
            </a:r>
            <a:r>
              <a:rPr lang="en-US" sz="1600" dirty="0" smtClean="0">
                <a:solidFill>
                  <a:srgbClr val="FF0000"/>
                </a:solidFill>
              </a:rPr>
              <a:t>(range(</a:t>
            </a:r>
            <a:r>
              <a:rPr lang="en-US" sz="1600" dirty="0" err="1" smtClean="0">
                <a:solidFill>
                  <a:srgbClr val="FF0000"/>
                </a:solidFill>
              </a:rPr>
              <a:t>norwayGrid$lon</a:t>
            </a:r>
            <a:r>
              <a:rPr lang="en-US" sz="1600" dirty="0">
                <a:solidFill>
                  <a:srgbClr val="FF0000"/>
                </a:solidFill>
              </a:rPr>
              <a:t>)) </a:t>
            </a:r>
            <a:r>
              <a:rPr lang="en-US" sz="1600" dirty="0" smtClean="0">
                <a:solidFill>
                  <a:srgbClr val="FF0000"/>
                </a:solidFill>
              </a:rPr>
              <a:t>+ </a:t>
            </a:r>
            <a:r>
              <a:rPr lang="en-US" sz="1600" dirty="0" err="1">
                <a:solidFill>
                  <a:srgbClr val="FF0000"/>
                </a:solidFill>
              </a:rPr>
              <a:t>ylim</a:t>
            </a:r>
            <a:r>
              <a:rPr lang="en-US" sz="1600" dirty="0">
                <a:solidFill>
                  <a:srgbClr val="FF0000"/>
                </a:solidFill>
              </a:rPr>
              <a:t>(range(</a:t>
            </a:r>
            <a:r>
              <a:rPr lang="en-US" sz="1600" dirty="0" err="1">
                <a:solidFill>
                  <a:srgbClr val="FF0000"/>
                </a:solidFill>
              </a:rPr>
              <a:t>norwayGrid$lat</a:t>
            </a:r>
            <a:r>
              <a:rPr lang="en-US" sz="1600" dirty="0" smtClean="0">
                <a:solidFill>
                  <a:srgbClr val="FF0000"/>
                </a:solidFill>
              </a:rPr>
              <a:t>))</a:t>
            </a:r>
          </a:p>
          <a:p>
            <a:pPr>
              <a:buFont typeface="+mj-lt"/>
              <a:buAutoNum type="arabicPeriod"/>
            </a:pPr>
            <a:r>
              <a:rPr lang="nb-NO" sz="1600" dirty="0" err="1">
                <a:solidFill>
                  <a:schemeClr val="bg1"/>
                </a:solidFill>
              </a:rPr>
              <a:t>map</a:t>
            </a:r>
            <a:r>
              <a:rPr lang="nb-NO" sz="1600" dirty="0">
                <a:solidFill>
                  <a:schemeClr val="bg1"/>
                </a:solidFill>
              </a:rPr>
              <a:t> = list(</a:t>
            </a:r>
            <a:r>
              <a:rPr lang="nb-NO" sz="1600" dirty="0" err="1">
                <a:solidFill>
                  <a:schemeClr val="bg1"/>
                </a:solidFill>
              </a:rPr>
              <a:t>geom_path</a:t>
            </a:r>
            <a:r>
              <a:rPr lang="nb-NO" sz="1600" dirty="0">
                <a:solidFill>
                  <a:schemeClr val="bg1"/>
                </a:solidFill>
              </a:rPr>
              <a:t>(</a:t>
            </a:r>
            <a:r>
              <a:rPr lang="nb-NO" sz="1600" dirty="0" err="1">
                <a:solidFill>
                  <a:schemeClr val="bg1"/>
                </a:solidFill>
              </a:rPr>
              <a:t>aes</a:t>
            </a:r>
            <a:r>
              <a:rPr lang="nb-NO" sz="1600" dirty="0">
                <a:solidFill>
                  <a:schemeClr val="bg1"/>
                </a:solidFill>
              </a:rPr>
              <a:t>(x=</a:t>
            </a:r>
            <a:r>
              <a:rPr lang="nb-NO" sz="1600" dirty="0" err="1">
                <a:solidFill>
                  <a:schemeClr val="bg1"/>
                </a:solidFill>
              </a:rPr>
              <a:t>long</a:t>
            </a:r>
            <a:r>
              <a:rPr lang="nb-NO" sz="1600" dirty="0">
                <a:solidFill>
                  <a:schemeClr val="bg1"/>
                </a:solidFill>
              </a:rPr>
              <a:t>, y=lat, </a:t>
            </a:r>
            <a:r>
              <a:rPr lang="nb-NO" sz="1600" dirty="0" err="1">
                <a:solidFill>
                  <a:schemeClr val="bg1"/>
                </a:solidFill>
              </a:rPr>
              <a:t>group</a:t>
            </a:r>
            <a:r>
              <a:rPr lang="nb-NO" sz="1600" dirty="0">
                <a:solidFill>
                  <a:schemeClr val="bg1"/>
                </a:solidFill>
              </a:rPr>
              <a:t> = </a:t>
            </a:r>
            <a:r>
              <a:rPr lang="nb-NO" sz="1600" dirty="0" err="1">
                <a:solidFill>
                  <a:schemeClr val="bg1"/>
                </a:solidFill>
              </a:rPr>
              <a:t>group</a:t>
            </a:r>
            <a:r>
              <a:rPr lang="nb-NO" sz="1600" dirty="0">
                <a:solidFill>
                  <a:schemeClr val="bg1"/>
                </a:solidFill>
              </a:rPr>
              <a:t>), </a:t>
            </a:r>
            <a:r>
              <a:rPr lang="nb-NO" sz="1600" dirty="0" err="1">
                <a:solidFill>
                  <a:schemeClr val="bg1"/>
                </a:solidFill>
              </a:rPr>
              <a:t>colour</a:t>
            </a:r>
            <a:r>
              <a:rPr lang="nb-NO" sz="1600" dirty="0">
                <a:solidFill>
                  <a:schemeClr val="bg1"/>
                </a:solidFill>
              </a:rPr>
              <a:t>="grey50", </a:t>
            </a:r>
            <a:r>
              <a:rPr lang="nb-NO" sz="1600" dirty="0" smtClean="0">
                <a:solidFill>
                  <a:schemeClr val="bg1"/>
                </a:solidFill>
              </a:rPr>
              <a:t>data=</a:t>
            </a:r>
            <a:r>
              <a:rPr lang="nb-NO" sz="1600" dirty="0" err="1" smtClean="0">
                <a:solidFill>
                  <a:schemeClr val="bg1"/>
                </a:solidFill>
              </a:rPr>
              <a:t>world</a:t>
            </a:r>
            <a:r>
              <a:rPr lang="nb-NO" sz="1600" dirty="0" smtClean="0">
                <a:solidFill>
                  <a:schemeClr val="bg1"/>
                </a:solidFill>
              </a:rPr>
              <a:t>), </a:t>
            </a:r>
            <a:r>
              <a:rPr lang="nb-NO" sz="1600" dirty="0" err="1" smtClean="0">
                <a:solidFill>
                  <a:srgbClr val="FF0000"/>
                </a:solidFill>
              </a:rPr>
              <a:t>scale_x_continuous</a:t>
            </a:r>
            <a:r>
              <a:rPr lang="nb-NO" sz="1600" dirty="0" smtClean="0">
                <a:solidFill>
                  <a:srgbClr val="FF0000"/>
                </a:solidFill>
              </a:rPr>
              <a:t>(limits=range(</a:t>
            </a:r>
            <a:r>
              <a:rPr lang="nb-NO" sz="1600" dirty="0" err="1" smtClean="0">
                <a:solidFill>
                  <a:srgbClr val="FF0000"/>
                </a:solidFill>
              </a:rPr>
              <a:t>norwayGrid$lon</a:t>
            </a:r>
            <a:r>
              <a:rPr lang="nb-NO" sz="1600" dirty="0">
                <a:solidFill>
                  <a:srgbClr val="FF0000"/>
                </a:solidFill>
              </a:rPr>
              <a:t>)), </a:t>
            </a:r>
            <a:r>
              <a:rPr lang="nb-NO" sz="1600" dirty="0" err="1">
                <a:solidFill>
                  <a:srgbClr val="FF0000"/>
                </a:solidFill>
              </a:rPr>
              <a:t>scale_y_continuous</a:t>
            </a:r>
            <a:r>
              <a:rPr lang="nb-NO" sz="1600" dirty="0">
                <a:solidFill>
                  <a:srgbClr val="FF0000"/>
                </a:solidFill>
              </a:rPr>
              <a:t>(limits = range(</a:t>
            </a:r>
            <a:r>
              <a:rPr lang="nb-NO" sz="1600" dirty="0" err="1">
                <a:solidFill>
                  <a:srgbClr val="FF0000"/>
                </a:solidFill>
              </a:rPr>
              <a:t>norwayGrid$lat</a:t>
            </a:r>
            <a:r>
              <a:rPr lang="nb-NO" sz="1600" dirty="0" smtClean="0">
                <a:solidFill>
                  <a:srgbClr val="FF0000"/>
                </a:solidFill>
              </a:rPr>
              <a:t>)) </a:t>
            </a:r>
            <a:r>
              <a:rPr lang="nb-NO" sz="16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 bwMode="white">
          <a:xfrm>
            <a:off x="539552" y="1655802"/>
            <a:ext cx="2160240" cy="52322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 err="1" smtClean="0"/>
              <a:t>Section</a:t>
            </a:r>
            <a:r>
              <a:rPr lang="nb-NO" sz="2800" baseline="0" dirty="0" smtClean="0"/>
              <a:t> 4.8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91935"/>
            <a:ext cx="3672408" cy="27543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384" y="6309320"/>
            <a:ext cx="864096" cy="288032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10</a:t>
            </a:fld>
            <a:r>
              <a:rPr lang="en-GB" noProof="0" dirty="0" smtClean="0"/>
              <a:t>/20</a:t>
            </a:r>
            <a:endParaRPr lang="en-GB" noProof="0" dirty="0"/>
          </a:p>
        </p:txBody>
      </p:sp>
      <p:sp>
        <p:nvSpPr>
          <p:cNvPr id="9" name="TextBox 8"/>
          <p:cNvSpPr txBox="1"/>
          <p:nvPr/>
        </p:nvSpPr>
        <p:spPr bwMode="white">
          <a:xfrm>
            <a:off x="7236296" y="134027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4</a:t>
            </a:r>
            <a:r>
              <a:rPr lang="nb-NO" sz="1400" baseline="0" dirty="0" smtClean="0"/>
              <a:t>. ggplot2-spatial</a:t>
            </a:r>
          </a:p>
        </p:txBody>
      </p:sp>
    </p:spTree>
    <p:extLst>
      <p:ext uri="{BB962C8B-B14F-4D97-AF65-F5344CB8AC3E}">
        <p14:creationId xmlns:p14="http://schemas.microsoft.com/office/powerpoint/2010/main" val="24724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Assignment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1840" y="1628800"/>
            <a:ext cx="5184576" cy="2952328"/>
          </a:xfrm>
        </p:spPr>
        <p:txBody>
          <a:bodyPr/>
          <a:lstStyle/>
          <a:p>
            <a:pPr>
              <a:buFont typeface="Times New Roman" pitchFamily="18" charset="0"/>
              <a:buChar char="˃"/>
            </a:pPr>
            <a:r>
              <a:rPr lang="en-US" dirty="0" smtClean="0">
                <a:solidFill>
                  <a:schemeClr val="bg1"/>
                </a:solidFill>
              </a:rPr>
              <a:t>Zoom </a:t>
            </a:r>
            <a:r>
              <a:rPr lang="en-US" dirty="0">
                <a:solidFill>
                  <a:schemeClr val="bg1"/>
                </a:solidFill>
              </a:rPr>
              <a:t>in on Australia with </a:t>
            </a:r>
            <a:r>
              <a:rPr lang="en-US" dirty="0" err="1">
                <a:solidFill>
                  <a:schemeClr val="bg1"/>
                </a:solidFill>
              </a:rPr>
              <a:t>ggplot</a:t>
            </a:r>
            <a:r>
              <a:rPr lang="en-US" dirty="0">
                <a:solidFill>
                  <a:schemeClr val="bg1"/>
                </a:solidFill>
              </a:rPr>
              <a:t>() using data from data set </a:t>
            </a:r>
            <a:r>
              <a:rPr lang="en-US" dirty="0" smtClean="0">
                <a:solidFill>
                  <a:schemeClr val="bg1"/>
                </a:solidFill>
              </a:rPr>
              <a:t>world. Hint: use region</a:t>
            </a:r>
            <a:r>
              <a:rPr lang="en-US" dirty="0">
                <a:solidFill>
                  <a:schemeClr val="bg1"/>
                </a:solidFill>
              </a:rPr>
              <a:t>=="Australia"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539552" y="1655802"/>
            <a:ext cx="2160240" cy="52322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 err="1" smtClean="0"/>
              <a:t>Section</a:t>
            </a:r>
            <a:r>
              <a:rPr lang="nb-NO" sz="2800" baseline="0" dirty="0" smtClean="0"/>
              <a:t> 4.9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28384" y="6309320"/>
            <a:ext cx="864096" cy="288032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11</a:t>
            </a:fld>
            <a:r>
              <a:rPr lang="en-GB" noProof="0" dirty="0" smtClean="0"/>
              <a:t>/20</a:t>
            </a:r>
            <a:endParaRPr lang="en-GB" noProof="0" dirty="0"/>
          </a:p>
        </p:txBody>
      </p:sp>
      <p:sp>
        <p:nvSpPr>
          <p:cNvPr id="8" name="TextBox 7"/>
          <p:cNvSpPr txBox="1"/>
          <p:nvPr/>
        </p:nvSpPr>
        <p:spPr bwMode="white">
          <a:xfrm>
            <a:off x="7236296" y="134027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4</a:t>
            </a:r>
            <a:r>
              <a:rPr lang="nb-NO" sz="1400" baseline="0" dirty="0" smtClean="0"/>
              <a:t>. ggplot2-spatial</a:t>
            </a:r>
          </a:p>
        </p:txBody>
      </p:sp>
    </p:spTree>
    <p:extLst>
      <p:ext uri="{BB962C8B-B14F-4D97-AF65-F5344CB8AC3E}">
        <p14:creationId xmlns:p14="http://schemas.microsoft.com/office/powerpoint/2010/main" val="7381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899592" y="1412776"/>
            <a:ext cx="7200800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Suggestion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524000"/>
            <a:ext cx="6696744" cy="5001344"/>
          </a:xfrm>
        </p:spPr>
        <p:txBody>
          <a:bodyPr/>
          <a:lstStyle/>
          <a:p>
            <a:pPr>
              <a:buFont typeface="Times New Roman" pitchFamily="18" charset="0"/>
              <a:buChar char="&gt;"/>
            </a:pPr>
            <a:r>
              <a:rPr lang="en-US" sz="1800" dirty="0" err="1">
                <a:solidFill>
                  <a:schemeClr val="bg1"/>
                </a:solidFill>
              </a:rPr>
              <a:t>ind</a:t>
            </a:r>
            <a:r>
              <a:rPr lang="en-US" sz="1800" dirty="0">
                <a:solidFill>
                  <a:schemeClr val="bg1"/>
                </a:solidFill>
              </a:rPr>
              <a:t> = which(</a:t>
            </a:r>
            <a:r>
              <a:rPr lang="en-US" sz="1800" dirty="0" err="1">
                <a:solidFill>
                  <a:schemeClr val="bg1"/>
                </a:solidFill>
              </a:rPr>
              <a:t>world$region</a:t>
            </a:r>
            <a:r>
              <a:rPr lang="en-US" sz="1800" dirty="0">
                <a:solidFill>
                  <a:schemeClr val="bg1"/>
                </a:solidFill>
              </a:rPr>
              <a:t>=="Australia")</a:t>
            </a:r>
          </a:p>
          <a:p>
            <a:pPr>
              <a:buFont typeface="Times New Roman" pitchFamily="18" charset="0"/>
              <a:buChar char="˃"/>
            </a:pPr>
            <a:r>
              <a:rPr lang="en-US" sz="1800" dirty="0" err="1">
                <a:solidFill>
                  <a:schemeClr val="bg1"/>
                </a:solidFill>
              </a:rPr>
              <a:t>ggplot</a:t>
            </a:r>
            <a:r>
              <a:rPr lang="en-US" sz="1800" dirty="0">
                <a:solidFill>
                  <a:schemeClr val="bg1"/>
                </a:solidFill>
              </a:rPr>
              <a:t>() + map + </a:t>
            </a:r>
            <a:r>
              <a:rPr lang="en-US" sz="1800" dirty="0" err="1">
                <a:solidFill>
                  <a:schemeClr val="bg1"/>
                </a:solidFill>
              </a:rPr>
              <a:t>xlim</a:t>
            </a:r>
            <a:r>
              <a:rPr lang="en-US" sz="1800" dirty="0">
                <a:solidFill>
                  <a:schemeClr val="bg1"/>
                </a:solidFill>
              </a:rPr>
              <a:t>(range(world[ind,1])) + </a:t>
            </a:r>
            <a:r>
              <a:rPr lang="en-US" sz="1800" dirty="0" err="1">
                <a:solidFill>
                  <a:schemeClr val="bg1"/>
                </a:solidFill>
              </a:rPr>
              <a:t>ylim</a:t>
            </a:r>
            <a:r>
              <a:rPr lang="en-US" sz="1800" dirty="0">
                <a:solidFill>
                  <a:schemeClr val="bg1"/>
                </a:solidFill>
              </a:rPr>
              <a:t>(range(world[ind,2]))</a:t>
            </a:r>
            <a:endParaRPr lang="en-US" u="sng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4248472" cy="31863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44408" y="6309320"/>
            <a:ext cx="648072" cy="288032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12</a:t>
            </a:fld>
            <a:r>
              <a:rPr lang="en-GB" noProof="0" dirty="0" smtClean="0"/>
              <a:t>/20</a:t>
            </a:r>
            <a:endParaRPr lang="en-GB" noProof="0" dirty="0"/>
          </a:p>
        </p:txBody>
      </p:sp>
      <p:sp>
        <p:nvSpPr>
          <p:cNvPr id="8" name="TextBox 7"/>
          <p:cNvSpPr txBox="1"/>
          <p:nvPr/>
        </p:nvSpPr>
        <p:spPr bwMode="white">
          <a:xfrm>
            <a:off x="7236296" y="134027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4</a:t>
            </a:r>
            <a:r>
              <a:rPr lang="nb-NO" sz="1400" baseline="0" dirty="0" smtClean="0"/>
              <a:t>. ggplot2-spatial</a:t>
            </a:r>
          </a:p>
        </p:txBody>
      </p:sp>
    </p:spTree>
    <p:extLst>
      <p:ext uri="{BB962C8B-B14F-4D97-AF65-F5344CB8AC3E}">
        <p14:creationId xmlns:p14="http://schemas.microsoft.com/office/powerpoint/2010/main" val="36683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4702011" y="2492896"/>
            <a:ext cx="4118461" cy="9796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95535" y="2498898"/>
            <a:ext cx="4208453" cy="96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Spatial map with time series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5816" y="1524000"/>
            <a:ext cx="6120680" cy="1832992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/>
              <a:t>Plotting precipitation over the </a:t>
            </a:r>
            <a:r>
              <a:rPr lang="en-US" sz="2000" b="1" u="sng" dirty="0" err="1"/>
              <a:t>norwegian</a:t>
            </a:r>
            <a:r>
              <a:rPr lang="en-US" sz="2000" b="1" u="sng" dirty="0"/>
              <a:t> mainland, both model and </a:t>
            </a:r>
            <a:r>
              <a:rPr lang="en-US" sz="2000" b="1" u="sng" dirty="0" smtClean="0"/>
              <a:t>observations:</a:t>
            </a:r>
          </a:p>
        </p:txBody>
      </p:sp>
      <p:sp>
        <p:nvSpPr>
          <p:cNvPr id="6" name="TextBox 5"/>
          <p:cNvSpPr txBox="1"/>
          <p:nvPr/>
        </p:nvSpPr>
        <p:spPr bwMode="white">
          <a:xfrm>
            <a:off x="539552" y="1655802"/>
            <a:ext cx="2232248" cy="52322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 err="1" smtClean="0"/>
              <a:t>Section</a:t>
            </a:r>
            <a:r>
              <a:rPr lang="nb-NO" sz="2800" baseline="0" dirty="0" smtClean="0"/>
              <a:t> 4.10</a:t>
            </a:r>
          </a:p>
        </p:txBody>
      </p:sp>
      <p:sp>
        <p:nvSpPr>
          <p:cNvPr id="4" name="TextBox 3"/>
          <p:cNvSpPr txBox="1"/>
          <p:nvPr/>
        </p:nvSpPr>
        <p:spPr bwMode="white">
          <a:xfrm>
            <a:off x="395535" y="2492896"/>
            <a:ext cx="43064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1) </a:t>
            </a:r>
            <a:r>
              <a:rPr lang="nb-NO" sz="1400" dirty="0" err="1"/>
              <a:t>qplot</a:t>
            </a:r>
            <a:r>
              <a:rPr lang="nb-NO" sz="1400" dirty="0"/>
              <a:t>(lon, lat, data=</a:t>
            </a:r>
            <a:r>
              <a:rPr lang="nb-NO" sz="1400" dirty="0" err="1"/>
              <a:t>all.stats</a:t>
            </a:r>
            <a:r>
              <a:rPr lang="nb-NO" sz="1400" dirty="0"/>
              <a:t>, </a:t>
            </a:r>
            <a:r>
              <a:rPr lang="nb-NO" sz="1400" dirty="0" err="1">
                <a:solidFill>
                  <a:srgbClr val="FF0000"/>
                </a:solidFill>
              </a:rPr>
              <a:t>colour</a:t>
            </a:r>
            <a:r>
              <a:rPr lang="nb-NO" sz="1400" dirty="0">
                <a:solidFill>
                  <a:srgbClr val="FF0000"/>
                </a:solidFill>
              </a:rPr>
              <a:t>=</a:t>
            </a:r>
            <a:r>
              <a:rPr lang="nb-NO" sz="1400" dirty="0" err="1">
                <a:solidFill>
                  <a:srgbClr val="FF0000"/>
                </a:solidFill>
              </a:rPr>
              <a:t>obs.mean</a:t>
            </a:r>
            <a:r>
              <a:rPr lang="nb-NO" sz="1400" dirty="0"/>
              <a:t>, </a:t>
            </a:r>
            <a:r>
              <a:rPr lang="nb-NO" sz="1400" dirty="0" err="1"/>
              <a:t>geom</a:t>
            </a:r>
            <a:r>
              <a:rPr lang="nb-NO" sz="1400" dirty="0"/>
              <a:t>="</a:t>
            </a:r>
            <a:r>
              <a:rPr lang="nb-NO" sz="1400" dirty="0" err="1"/>
              <a:t>point</a:t>
            </a:r>
            <a:r>
              <a:rPr lang="nb-NO" sz="1400" dirty="0"/>
              <a:t>", </a:t>
            </a:r>
            <a:r>
              <a:rPr lang="nb-NO" sz="1400" dirty="0" err="1"/>
              <a:t>xlab</a:t>
            </a:r>
            <a:r>
              <a:rPr lang="nb-NO" sz="1400" dirty="0"/>
              <a:t>="", </a:t>
            </a:r>
            <a:r>
              <a:rPr lang="nb-NO" sz="1400" dirty="0" err="1"/>
              <a:t>ylab</a:t>
            </a:r>
            <a:r>
              <a:rPr lang="nb-NO" sz="1400" dirty="0"/>
              <a:t>="", </a:t>
            </a:r>
            <a:r>
              <a:rPr lang="nb-NO" sz="1400" dirty="0" err="1"/>
              <a:t>main</a:t>
            </a:r>
            <a:r>
              <a:rPr lang="nb-NO" sz="1400" dirty="0"/>
              <a:t>="</a:t>
            </a:r>
            <a:r>
              <a:rPr lang="nb-NO" sz="1400" dirty="0" err="1"/>
              <a:t>Observed</a:t>
            </a:r>
            <a:r>
              <a:rPr lang="nb-NO" sz="1400" dirty="0"/>
              <a:t>") + </a:t>
            </a:r>
            <a:r>
              <a:rPr lang="nb-NO" sz="1400" dirty="0" err="1"/>
              <a:t>scale_colour_gradient</a:t>
            </a:r>
            <a:r>
              <a:rPr lang="nb-NO" sz="1400" dirty="0"/>
              <a:t>(</a:t>
            </a:r>
            <a:r>
              <a:rPr lang="nb-NO" sz="1400" dirty="0" err="1"/>
              <a:t>name</a:t>
            </a:r>
            <a:r>
              <a:rPr lang="nb-NO" sz="1400" dirty="0"/>
              <a:t>="</a:t>
            </a:r>
            <a:r>
              <a:rPr lang="nb-NO" sz="1400" dirty="0" err="1"/>
              <a:t>precip</a:t>
            </a:r>
            <a:r>
              <a:rPr lang="nb-NO" sz="1400" dirty="0"/>
              <a:t>", limits=c(0,20), </a:t>
            </a:r>
            <a:r>
              <a:rPr lang="nb-NO" sz="1400" dirty="0" err="1"/>
              <a:t>low</a:t>
            </a:r>
            <a:r>
              <a:rPr lang="nb-NO" sz="1400" dirty="0"/>
              <a:t>="</a:t>
            </a:r>
            <a:r>
              <a:rPr lang="nb-NO" sz="1400" dirty="0" err="1"/>
              <a:t>white</a:t>
            </a:r>
            <a:r>
              <a:rPr lang="nb-NO" sz="1400" dirty="0"/>
              <a:t>", </a:t>
            </a:r>
            <a:r>
              <a:rPr lang="nb-NO" sz="1400" dirty="0" err="1"/>
              <a:t>high</a:t>
            </a:r>
            <a:r>
              <a:rPr lang="nb-NO" sz="1400" dirty="0"/>
              <a:t>="green") + </a:t>
            </a:r>
            <a:r>
              <a:rPr lang="nb-NO" sz="1400" dirty="0" err="1"/>
              <a:t>map</a:t>
            </a:r>
            <a:endParaRPr lang="nb-NO" sz="1400" baseline="0" dirty="0" smtClean="0"/>
          </a:p>
        </p:txBody>
      </p:sp>
      <p:sp>
        <p:nvSpPr>
          <p:cNvPr id="8" name="TextBox 7"/>
          <p:cNvSpPr txBox="1"/>
          <p:nvPr/>
        </p:nvSpPr>
        <p:spPr bwMode="white">
          <a:xfrm>
            <a:off x="4702011" y="2498898"/>
            <a:ext cx="41764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 smtClean="0"/>
              <a:t>2</a:t>
            </a:r>
            <a:r>
              <a:rPr lang="nb-NO" sz="1400" dirty="0"/>
              <a:t>) </a:t>
            </a:r>
            <a:r>
              <a:rPr lang="nb-NO" sz="1400" dirty="0" err="1"/>
              <a:t>qplot</a:t>
            </a:r>
            <a:r>
              <a:rPr lang="nb-NO" sz="1400" dirty="0"/>
              <a:t>(lon, lat, data=</a:t>
            </a:r>
            <a:r>
              <a:rPr lang="nb-NO" sz="1400" dirty="0" err="1"/>
              <a:t>all.stats</a:t>
            </a:r>
            <a:r>
              <a:rPr lang="nb-NO" sz="1400" dirty="0"/>
              <a:t>, </a:t>
            </a:r>
            <a:r>
              <a:rPr lang="nb-NO" sz="1400" dirty="0" err="1">
                <a:solidFill>
                  <a:srgbClr val="FF0000"/>
                </a:solidFill>
              </a:rPr>
              <a:t>colour</a:t>
            </a:r>
            <a:r>
              <a:rPr lang="nb-NO" sz="1400" dirty="0">
                <a:solidFill>
                  <a:srgbClr val="FF0000"/>
                </a:solidFill>
              </a:rPr>
              <a:t>=</a:t>
            </a:r>
            <a:r>
              <a:rPr lang="nb-NO" sz="1400" dirty="0" err="1">
                <a:solidFill>
                  <a:srgbClr val="FF0000"/>
                </a:solidFill>
              </a:rPr>
              <a:t>mod.mean</a:t>
            </a:r>
            <a:r>
              <a:rPr lang="nb-NO" sz="1400" dirty="0"/>
              <a:t>, </a:t>
            </a:r>
            <a:r>
              <a:rPr lang="nb-NO" sz="1400" dirty="0" err="1"/>
              <a:t>geom</a:t>
            </a:r>
            <a:r>
              <a:rPr lang="nb-NO" sz="1400" dirty="0"/>
              <a:t>="</a:t>
            </a:r>
            <a:r>
              <a:rPr lang="nb-NO" sz="1400" dirty="0" err="1"/>
              <a:t>point</a:t>
            </a:r>
            <a:r>
              <a:rPr lang="nb-NO" sz="1400" dirty="0"/>
              <a:t>", </a:t>
            </a:r>
            <a:r>
              <a:rPr lang="nb-NO" sz="1400" dirty="0" err="1"/>
              <a:t>xlab</a:t>
            </a:r>
            <a:r>
              <a:rPr lang="nb-NO" sz="1400" dirty="0"/>
              <a:t>="", </a:t>
            </a:r>
            <a:r>
              <a:rPr lang="nb-NO" sz="1400" dirty="0" err="1"/>
              <a:t>ylab</a:t>
            </a:r>
            <a:r>
              <a:rPr lang="nb-NO" sz="1400" dirty="0"/>
              <a:t>="", </a:t>
            </a:r>
            <a:r>
              <a:rPr lang="nb-NO" sz="1400" dirty="0" err="1"/>
              <a:t>main</a:t>
            </a:r>
            <a:r>
              <a:rPr lang="nb-NO" sz="1400" dirty="0"/>
              <a:t>="Model") + </a:t>
            </a:r>
            <a:r>
              <a:rPr lang="nb-NO" sz="1400" dirty="0" err="1"/>
              <a:t>scale_colour_gradient</a:t>
            </a:r>
            <a:r>
              <a:rPr lang="nb-NO" sz="1400" dirty="0"/>
              <a:t>(</a:t>
            </a:r>
            <a:r>
              <a:rPr lang="nb-NO" sz="1400" dirty="0" err="1"/>
              <a:t>name</a:t>
            </a:r>
            <a:r>
              <a:rPr lang="nb-NO" sz="1400" dirty="0"/>
              <a:t>="</a:t>
            </a:r>
            <a:r>
              <a:rPr lang="nb-NO" sz="1400" dirty="0" err="1"/>
              <a:t>precip</a:t>
            </a:r>
            <a:r>
              <a:rPr lang="nb-NO" sz="1400" dirty="0"/>
              <a:t>", limits=c(0,20), </a:t>
            </a:r>
            <a:r>
              <a:rPr lang="nb-NO" sz="1400" dirty="0" err="1"/>
              <a:t>low</a:t>
            </a:r>
            <a:r>
              <a:rPr lang="nb-NO" sz="1400" dirty="0"/>
              <a:t>="</a:t>
            </a:r>
            <a:r>
              <a:rPr lang="nb-NO" sz="1400" dirty="0" err="1"/>
              <a:t>white</a:t>
            </a:r>
            <a:r>
              <a:rPr lang="nb-NO" sz="1400" dirty="0"/>
              <a:t>", </a:t>
            </a:r>
            <a:r>
              <a:rPr lang="nb-NO" sz="1400" dirty="0" err="1"/>
              <a:t>high</a:t>
            </a:r>
            <a:r>
              <a:rPr lang="nb-NO" sz="1400" dirty="0"/>
              <a:t>="green") + </a:t>
            </a:r>
            <a:r>
              <a:rPr lang="nb-NO" sz="1400" dirty="0" err="1"/>
              <a:t>map</a:t>
            </a:r>
            <a:endParaRPr lang="nb-NO" sz="1400" baseline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83" y="3573015"/>
            <a:ext cx="3461343" cy="2596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11" y="3573016"/>
            <a:ext cx="3461341" cy="259600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28384" y="6309320"/>
            <a:ext cx="864096" cy="288032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13</a:t>
            </a:fld>
            <a:r>
              <a:rPr lang="en-GB" noProof="0" dirty="0" smtClean="0"/>
              <a:t>/20</a:t>
            </a:r>
            <a:endParaRPr lang="en-GB" noProof="0" dirty="0"/>
          </a:p>
        </p:txBody>
      </p:sp>
      <p:sp>
        <p:nvSpPr>
          <p:cNvPr id="13" name="TextBox 12"/>
          <p:cNvSpPr txBox="1"/>
          <p:nvPr/>
        </p:nvSpPr>
        <p:spPr bwMode="white">
          <a:xfrm>
            <a:off x="7236296" y="134027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4</a:t>
            </a:r>
            <a:r>
              <a:rPr lang="nb-NO" sz="1400" baseline="0" dirty="0" smtClean="0"/>
              <a:t>. ggplot2-spatial</a:t>
            </a:r>
          </a:p>
        </p:txBody>
      </p:sp>
    </p:spTree>
    <p:extLst>
      <p:ext uri="{BB962C8B-B14F-4D97-AF65-F5344CB8AC3E}">
        <p14:creationId xmlns:p14="http://schemas.microsoft.com/office/powerpoint/2010/main" val="1903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Assignment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1840" y="1628800"/>
            <a:ext cx="5184576" cy="2952328"/>
          </a:xfrm>
        </p:spPr>
        <p:txBody>
          <a:bodyPr/>
          <a:lstStyle/>
          <a:p>
            <a:pPr>
              <a:buFont typeface="Times New Roman" pitchFamily="18" charset="0"/>
              <a:buChar char="&gt;"/>
            </a:pPr>
            <a:r>
              <a:rPr lang="en-US" dirty="0">
                <a:solidFill>
                  <a:schemeClr val="bg1"/>
                </a:solidFill>
              </a:rPr>
              <a:t>Make a spatial map of the difference in precipitation in 3.-quartile (Q3) for observed data and model </a:t>
            </a:r>
            <a:r>
              <a:rPr lang="en-US" dirty="0" smtClean="0">
                <a:solidFill>
                  <a:schemeClr val="bg1"/>
                </a:solidFill>
              </a:rPr>
              <a:t>data. Choose </a:t>
            </a:r>
            <a:r>
              <a:rPr lang="en-US" dirty="0">
                <a:solidFill>
                  <a:schemeClr val="bg1"/>
                </a:solidFill>
              </a:rPr>
              <a:t>blue color scale.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539552" y="1655802"/>
            <a:ext cx="2160240" cy="52322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 err="1" smtClean="0"/>
              <a:t>Section</a:t>
            </a:r>
            <a:r>
              <a:rPr lang="nb-NO" sz="2800" baseline="0" dirty="0" smtClean="0"/>
              <a:t> 4.11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16416" y="6309320"/>
            <a:ext cx="576064" cy="360040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14</a:t>
            </a:fld>
            <a:r>
              <a:rPr lang="en-GB" noProof="0" dirty="0" smtClean="0"/>
              <a:t>/20</a:t>
            </a:r>
            <a:endParaRPr lang="en-GB" noProof="0" dirty="0"/>
          </a:p>
        </p:txBody>
      </p:sp>
      <p:sp>
        <p:nvSpPr>
          <p:cNvPr id="8" name="TextBox 7"/>
          <p:cNvSpPr txBox="1"/>
          <p:nvPr/>
        </p:nvSpPr>
        <p:spPr bwMode="white">
          <a:xfrm>
            <a:off x="7236296" y="134027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4</a:t>
            </a:r>
            <a:r>
              <a:rPr lang="nb-NO" sz="1400" baseline="0" dirty="0" smtClean="0"/>
              <a:t>. ggplot2-spatial</a:t>
            </a:r>
          </a:p>
        </p:txBody>
      </p:sp>
    </p:spTree>
    <p:extLst>
      <p:ext uri="{BB962C8B-B14F-4D97-AF65-F5344CB8AC3E}">
        <p14:creationId xmlns:p14="http://schemas.microsoft.com/office/powerpoint/2010/main" val="38443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827584" y="1412776"/>
            <a:ext cx="7632848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Suggestion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524000"/>
            <a:ext cx="6696744" cy="5001344"/>
          </a:xfrm>
        </p:spPr>
        <p:txBody>
          <a:bodyPr/>
          <a:lstStyle/>
          <a:p>
            <a:pPr>
              <a:buFont typeface="Times New Roman" pitchFamily="18" charset="0"/>
              <a:buChar char="˃"/>
            </a:pPr>
            <a:r>
              <a:rPr lang="en-US" sz="1800" dirty="0" err="1">
                <a:solidFill>
                  <a:schemeClr val="bg1"/>
                </a:solidFill>
              </a:rPr>
              <a:t>qplot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dirty="0" err="1">
                <a:solidFill>
                  <a:schemeClr val="bg1"/>
                </a:solidFill>
              </a:rPr>
              <a:t>lon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lat</a:t>
            </a:r>
            <a:r>
              <a:rPr lang="en-US" sz="1800" dirty="0">
                <a:solidFill>
                  <a:schemeClr val="bg1"/>
                </a:solidFill>
              </a:rPr>
              <a:t>, data=</a:t>
            </a:r>
            <a:r>
              <a:rPr lang="en-US" sz="1800" dirty="0" err="1">
                <a:solidFill>
                  <a:schemeClr val="bg1"/>
                </a:solidFill>
              </a:rPr>
              <a:t>all.stats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colour</a:t>
            </a:r>
            <a:r>
              <a:rPr lang="en-US" sz="1800" dirty="0">
                <a:solidFill>
                  <a:srgbClr val="FF0000"/>
                </a:solidFill>
              </a:rPr>
              <a:t>=abs(obs.Q3-mod.Q3), </a:t>
            </a:r>
            <a:r>
              <a:rPr lang="en-US" sz="1800" dirty="0" err="1">
                <a:solidFill>
                  <a:schemeClr val="bg1"/>
                </a:solidFill>
              </a:rPr>
              <a:t>geom</a:t>
            </a:r>
            <a:r>
              <a:rPr lang="en-US" sz="1800" dirty="0">
                <a:solidFill>
                  <a:schemeClr val="bg1"/>
                </a:solidFill>
              </a:rPr>
              <a:t>="point", </a:t>
            </a:r>
            <a:r>
              <a:rPr lang="en-US" sz="1800" dirty="0" err="1">
                <a:solidFill>
                  <a:schemeClr val="bg1"/>
                </a:solidFill>
              </a:rPr>
              <a:t>xlab</a:t>
            </a:r>
            <a:r>
              <a:rPr lang="en-US" sz="1800" dirty="0">
                <a:solidFill>
                  <a:schemeClr val="bg1"/>
                </a:solidFill>
              </a:rPr>
              <a:t>="", </a:t>
            </a:r>
            <a:r>
              <a:rPr lang="en-US" sz="1800" dirty="0" err="1">
                <a:solidFill>
                  <a:schemeClr val="bg1"/>
                </a:solidFill>
              </a:rPr>
              <a:t>ylab</a:t>
            </a:r>
            <a:r>
              <a:rPr lang="en-US" sz="1800" dirty="0">
                <a:solidFill>
                  <a:schemeClr val="bg1"/>
                </a:solidFill>
              </a:rPr>
              <a:t>="", main</a:t>
            </a:r>
            <a:r>
              <a:rPr lang="en-US" sz="1800" dirty="0">
                <a:solidFill>
                  <a:schemeClr val="bg1"/>
                </a:solidFill>
              </a:rPr>
              <a:t>="Difference precipitation") </a:t>
            </a:r>
            <a:r>
              <a:rPr lang="en-US" sz="1800" dirty="0">
                <a:solidFill>
                  <a:schemeClr val="bg1"/>
                </a:solidFill>
              </a:rPr>
              <a:t>+ </a:t>
            </a:r>
            <a:r>
              <a:rPr lang="en-US" sz="1800" dirty="0" err="1">
                <a:solidFill>
                  <a:schemeClr val="bg1"/>
                </a:solidFill>
              </a:rPr>
              <a:t>scale_colour_gradient</a:t>
            </a:r>
            <a:r>
              <a:rPr lang="en-US" sz="1800" dirty="0">
                <a:solidFill>
                  <a:schemeClr val="bg1"/>
                </a:solidFill>
              </a:rPr>
              <a:t>(name="</a:t>
            </a:r>
            <a:r>
              <a:rPr lang="en-US" sz="1800" dirty="0" err="1">
                <a:solidFill>
                  <a:schemeClr val="bg1"/>
                </a:solidFill>
              </a:rPr>
              <a:t>precip</a:t>
            </a:r>
            <a:r>
              <a:rPr lang="en-US" sz="1800" dirty="0">
                <a:solidFill>
                  <a:schemeClr val="bg1"/>
                </a:solidFill>
              </a:rPr>
              <a:t>", </a:t>
            </a:r>
            <a:r>
              <a:rPr lang="en-US" sz="1800" dirty="0" smtClean="0">
                <a:solidFill>
                  <a:srgbClr val="FF0000"/>
                </a:solidFill>
              </a:rPr>
              <a:t>limits=c(0,11), </a:t>
            </a:r>
            <a:r>
              <a:rPr lang="en-US" sz="1800" dirty="0">
                <a:solidFill>
                  <a:schemeClr val="bg1"/>
                </a:solidFill>
              </a:rPr>
              <a:t>low="white", high="blue") + map</a:t>
            </a:r>
            <a:endParaRPr lang="en-US" u="sng" dirty="0" smtClean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44408" y="6309320"/>
            <a:ext cx="648072" cy="288032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15</a:t>
            </a:fld>
            <a:r>
              <a:rPr lang="en-GB" noProof="0" dirty="0" smtClean="0"/>
              <a:t>/20</a:t>
            </a:r>
            <a:endParaRPr lang="en-GB" noProof="0" dirty="0"/>
          </a:p>
        </p:txBody>
      </p:sp>
      <p:sp>
        <p:nvSpPr>
          <p:cNvPr id="8" name="TextBox 7"/>
          <p:cNvSpPr txBox="1"/>
          <p:nvPr/>
        </p:nvSpPr>
        <p:spPr bwMode="white">
          <a:xfrm>
            <a:off x="7236296" y="134027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4</a:t>
            </a:r>
            <a:r>
              <a:rPr lang="nb-NO" sz="1400" baseline="0" dirty="0" smtClean="0"/>
              <a:t>. ggplot2-spatial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3011599"/>
            <a:ext cx="4608513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43808" y="1917412"/>
            <a:ext cx="5472608" cy="14395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Spatial map with time series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5816" y="1524000"/>
            <a:ext cx="6120680" cy="1832992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/>
              <a:t>Observations with time series in each grid </a:t>
            </a:r>
            <a:r>
              <a:rPr lang="en-US" sz="2000" b="1" u="sng" dirty="0" smtClean="0"/>
              <a:t>point:</a:t>
            </a:r>
          </a:p>
          <a:p>
            <a:pPr>
              <a:buFont typeface="Times New Roman" pitchFamily="18" charset="0"/>
              <a:buChar char="&gt;"/>
            </a:pPr>
            <a:r>
              <a:rPr lang="en-US" sz="2000" dirty="0" err="1" smtClean="0"/>
              <a:t>qplot</a:t>
            </a:r>
            <a:r>
              <a:rPr lang="en-US" sz="2000" dirty="0" smtClean="0"/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lon+time_r</a:t>
            </a:r>
            <a:r>
              <a:rPr lang="en-US" sz="2000" dirty="0" smtClean="0">
                <a:solidFill>
                  <a:srgbClr val="FF0000"/>
                </a:solidFill>
              </a:rPr>
              <a:t>/5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lat+OBS_r</a:t>
            </a:r>
            <a:r>
              <a:rPr lang="en-US" sz="2000" dirty="0" smtClean="0">
                <a:solidFill>
                  <a:srgbClr val="FF0000"/>
                </a:solidFill>
              </a:rPr>
              <a:t>/5</a:t>
            </a:r>
            <a:r>
              <a:rPr lang="en-US" sz="2000" dirty="0" smtClean="0"/>
              <a:t>, </a:t>
            </a:r>
            <a:r>
              <a:rPr lang="en-US" sz="2000" dirty="0"/>
              <a:t>data=</a:t>
            </a:r>
            <a:r>
              <a:rPr lang="en-US" sz="2000" dirty="0" err="1"/>
              <a:t>data.grid.mth.agg</a:t>
            </a:r>
            <a:r>
              <a:rPr lang="en-US" sz="2000" dirty="0"/>
              <a:t>, </a:t>
            </a:r>
            <a:r>
              <a:rPr lang="en-US" sz="2000" dirty="0" err="1"/>
              <a:t>xlab</a:t>
            </a:r>
            <a:r>
              <a:rPr lang="en-US" sz="2000" dirty="0"/>
              <a:t>="", </a:t>
            </a:r>
            <a:r>
              <a:rPr lang="en-US" sz="2000" dirty="0" err="1"/>
              <a:t>ylab</a:t>
            </a:r>
            <a:r>
              <a:rPr lang="en-US" sz="2000" dirty="0"/>
              <a:t>="", </a:t>
            </a:r>
            <a:r>
              <a:rPr lang="en-US" sz="2000" dirty="0">
                <a:solidFill>
                  <a:srgbClr val="FF0000"/>
                </a:solidFill>
              </a:rPr>
              <a:t>group=interaction(</a:t>
            </a:r>
            <a:r>
              <a:rPr lang="en-US" sz="2000" dirty="0" err="1">
                <a:solidFill>
                  <a:srgbClr val="FF0000"/>
                </a:solidFill>
              </a:rPr>
              <a:t>lon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lat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, </a:t>
            </a:r>
            <a:r>
              <a:rPr lang="en-US" sz="2000" dirty="0"/>
              <a:t>size=I(0.5), </a:t>
            </a:r>
            <a:r>
              <a:rPr lang="en-US" sz="2000" dirty="0" err="1"/>
              <a:t>xlim</a:t>
            </a:r>
            <a:r>
              <a:rPr lang="en-US" sz="2000" dirty="0"/>
              <a:t>=c(4.8, 35), </a:t>
            </a:r>
            <a:r>
              <a:rPr lang="en-US" sz="2000" dirty="0" err="1"/>
              <a:t>ylim</a:t>
            </a:r>
            <a:r>
              <a:rPr lang="en-US" sz="2000" dirty="0"/>
              <a:t>=c(57.5, 72)) + map</a:t>
            </a:r>
            <a:endParaRPr lang="nb-NO" sz="20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white">
          <a:xfrm>
            <a:off x="539552" y="1655802"/>
            <a:ext cx="2232248" cy="52322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 err="1" smtClean="0"/>
              <a:t>Section</a:t>
            </a:r>
            <a:r>
              <a:rPr lang="nb-NO" sz="2800" baseline="0" dirty="0" smtClean="0"/>
              <a:t> 4.12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29" y="3501008"/>
            <a:ext cx="4161663" cy="31212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08404" y="6309320"/>
            <a:ext cx="684076" cy="216024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16</a:t>
            </a:fld>
            <a:r>
              <a:rPr lang="en-GB" noProof="0" dirty="0" smtClean="0"/>
              <a:t>/20</a:t>
            </a:r>
            <a:endParaRPr lang="en-GB" noProof="0" dirty="0"/>
          </a:p>
        </p:txBody>
      </p:sp>
      <p:sp>
        <p:nvSpPr>
          <p:cNvPr id="9" name="TextBox 8"/>
          <p:cNvSpPr txBox="1"/>
          <p:nvPr/>
        </p:nvSpPr>
        <p:spPr bwMode="white">
          <a:xfrm>
            <a:off x="7236296" y="134027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4</a:t>
            </a:r>
            <a:r>
              <a:rPr lang="nb-NO" sz="1400" baseline="0" dirty="0" smtClean="0"/>
              <a:t>. ggplot2-spatial</a:t>
            </a:r>
          </a:p>
        </p:txBody>
      </p:sp>
    </p:spTree>
    <p:extLst>
      <p:ext uri="{BB962C8B-B14F-4D97-AF65-F5344CB8AC3E}">
        <p14:creationId xmlns:p14="http://schemas.microsoft.com/office/powerpoint/2010/main" val="39886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Spatial map with time series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9872" y="1484784"/>
            <a:ext cx="5904656" cy="183299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Split Norway in two:</a:t>
            </a:r>
          </a:p>
          <a:p>
            <a:pPr>
              <a:buFont typeface="Times New Roman" pitchFamily="18" charset="0"/>
              <a:buChar char="˃"/>
            </a:pPr>
            <a:r>
              <a:rPr lang="en-US" sz="2000" dirty="0" smtClean="0"/>
              <a:t>Adjust </a:t>
            </a:r>
            <a:r>
              <a:rPr lang="en-US" sz="2000" dirty="0" err="1" smtClean="0"/>
              <a:t>xlim</a:t>
            </a:r>
            <a:r>
              <a:rPr lang="en-US" sz="2000" dirty="0" smtClean="0"/>
              <a:t> and </a:t>
            </a:r>
            <a:r>
              <a:rPr lang="en-US" sz="2000" dirty="0" err="1" smtClean="0"/>
              <a:t>ylim</a:t>
            </a:r>
            <a:r>
              <a:rPr lang="en-US" sz="2000" dirty="0" smtClean="0"/>
              <a:t>. </a:t>
            </a:r>
          </a:p>
        </p:txBody>
      </p:sp>
      <p:sp>
        <p:nvSpPr>
          <p:cNvPr id="6" name="TextBox 5"/>
          <p:cNvSpPr txBox="1"/>
          <p:nvPr/>
        </p:nvSpPr>
        <p:spPr bwMode="white">
          <a:xfrm>
            <a:off x="539552" y="1655802"/>
            <a:ext cx="2232248" cy="52322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 err="1" smtClean="0"/>
              <a:t>Section</a:t>
            </a:r>
            <a:r>
              <a:rPr lang="nb-NO" sz="2800" baseline="0" dirty="0" smtClean="0"/>
              <a:t> 4.13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0" y="2779252"/>
            <a:ext cx="3688410" cy="3319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04" y="2779252"/>
            <a:ext cx="3686547" cy="33178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00392" y="6309320"/>
            <a:ext cx="792088" cy="288032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17</a:t>
            </a:fld>
            <a:r>
              <a:rPr lang="en-GB" noProof="0" dirty="0" smtClean="0"/>
              <a:t>/20</a:t>
            </a:r>
            <a:endParaRPr lang="en-GB" noProof="0" dirty="0"/>
          </a:p>
        </p:txBody>
      </p:sp>
      <p:sp>
        <p:nvSpPr>
          <p:cNvPr id="11" name="TextBox 10"/>
          <p:cNvSpPr txBox="1"/>
          <p:nvPr/>
        </p:nvSpPr>
        <p:spPr bwMode="white">
          <a:xfrm>
            <a:off x="7236296" y="134027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4</a:t>
            </a:r>
            <a:r>
              <a:rPr lang="nb-NO" sz="1400" baseline="0" dirty="0" smtClean="0"/>
              <a:t>. ggplot2-spatial</a:t>
            </a:r>
          </a:p>
        </p:txBody>
      </p:sp>
    </p:spTree>
    <p:extLst>
      <p:ext uri="{BB962C8B-B14F-4D97-AF65-F5344CB8AC3E}">
        <p14:creationId xmlns:p14="http://schemas.microsoft.com/office/powerpoint/2010/main" val="20957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Assignment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1840" y="1628800"/>
            <a:ext cx="5184576" cy="2952328"/>
          </a:xfrm>
        </p:spPr>
        <p:txBody>
          <a:bodyPr/>
          <a:lstStyle/>
          <a:p>
            <a:pPr>
              <a:buFont typeface="Times New Roman" pitchFamily="18" charset="0"/>
              <a:buChar char="&gt;"/>
            </a:pPr>
            <a:r>
              <a:rPr lang="en-US" dirty="0">
                <a:solidFill>
                  <a:schemeClr val="bg1"/>
                </a:solidFill>
              </a:rPr>
              <a:t>Make a </a:t>
            </a:r>
            <a:r>
              <a:rPr lang="en-US" dirty="0" smtClean="0">
                <a:solidFill>
                  <a:schemeClr val="bg1"/>
                </a:solidFill>
              </a:rPr>
              <a:t>spatial map </a:t>
            </a:r>
            <a:r>
              <a:rPr lang="en-US" dirty="0">
                <a:solidFill>
                  <a:schemeClr val="bg1"/>
                </a:solidFill>
              </a:rPr>
              <a:t>with seasonal time series of the </a:t>
            </a:r>
            <a:r>
              <a:rPr lang="en-US" dirty="0" smtClean="0">
                <a:solidFill>
                  <a:schemeClr val="bg1"/>
                </a:solidFill>
              </a:rPr>
              <a:t>observations, and split the map in two. </a:t>
            </a:r>
            <a:r>
              <a:rPr lang="en-US" dirty="0">
                <a:solidFill>
                  <a:schemeClr val="bg1"/>
                </a:solidFill>
              </a:rPr>
              <a:t>Hint: use </a:t>
            </a:r>
            <a:r>
              <a:rPr lang="en-US" dirty="0" err="1">
                <a:solidFill>
                  <a:schemeClr val="bg1"/>
                </a:solidFill>
              </a:rPr>
              <a:t>month_r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539552" y="1655802"/>
            <a:ext cx="2304256" cy="52322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 err="1" smtClean="0"/>
              <a:t>Section</a:t>
            </a:r>
            <a:r>
              <a:rPr lang="nb-NO" sz="2800" baseline="0" dirty="0" smtClean="0"/>
              <a:t> 4.14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72400" y="6309320"/>
            <a:ext cx="720080" cy="288032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18</a:t>
            </a:fld>
            <a:r>
              <a:rPr lang="en-GB" noProof="0" dirty="0" smtClean="0"/>
              <a:t>/20</a:t>
            </a:r>
            <a:endParaRPr lang="en-GB" noProof="0" dirty="0"/>
          </a:p>
        </p:txBody>
      </p:sp>
      <p:sp>
        <p:nvSpPr>
          <p:cNvPr id="8" name="TextBox 7"/>
          <p:cNvSpPr txBox="1"/>
          <p:nvPr/>
        </p:nvSpPr>
        <p:spPr bwMode="white">
          <a:xfrm>
            <a:off x="7236296" y="134027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4</a:t>
            </a:r>
            <a:r>
              <a:rPr lang="nb-NO" sz="1400" baseline="0" dirty="0" smtClean="0"/>
              <a:t>. ggplot2-spatial</a:t>
            </a:r>
          </a:p>
        </p:txBody>
      </p:sp>
    </p:spTree>
    <p:extLst>
      <p:ext uri="{BB962C8B-B14F-4D97-AF65-F5344CB8AC3E}">
        <p14:creationId xmlns:p14="http://schemas.microsoft.com/office/powerpoint/2010/main" val="26855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752753" y="1484784"/>
            <a:ext cx="3528391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971600" y="1484784"/>
            <a:ext cx="3464384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Suggestion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524000"/>
            <a:ext cx="3528392" cy="118492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1) </a:t>
            </a:r>
            <a:r>
              <a:rPr lang="en-US" sz="1400" dirty="0" err="1" smtClean="0">
                <a:solidFill>
                  <a:schemeClr val="bg1"/>
                </a:solidFill>
              </a:rPr>
              <a:t>qplot</a:t>
            </a:r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</a:rPr>
              <a:t>lon+</a:t>
            </a:r>
            <a:r>
              <a:rPr lang="en-US" sz="1400" dirty="0" err="1" smtClean="0">
                <a:solidFill>
                  <a:srgbClr val="FF0000"/>
                </a:solidFill>
              </a:rPr>
              <a:t>month_r</a:t>
            </a:r>
            <a:r>
              <a:rPr lang="en-US" sz="1400" dirty="0" smtClean="0">
                <a:solidFill>
                  <a:srgbClr val="FF0000"/>
                </a:solidFill>
              </a:rPr>
              <a:t>/2.5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lat+OBS_r</a:t>
            </a:r>
            <a:r>
              <a:rPr lang="en-US" sz="1400" dirty="0">
                <a:solidFill>
                  <a:schemeClr val="bg1"/>
                </a:solidFill>
              </a:rPr>
              <a:t>/2.5, data=</a:t>
            </a:r>
            <a:r>
              <a:rPr lang="en-US" sz="1400" dirty="0" err="1">
                <a:solidFill>
                  <a:schemeClr val="bg1"/>
                </a:solidFill>
              </a:rPr>
              <a:t>data.grid.mth.agg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xlab</a:t>
            </a:r>
            <a:r>
              <a:rPr lang="en-US" sz="1400" dirty="0">
                <a:solidFill>
                  <a:schemeClr val="bg1"/>
                </a:solidFill>
              </a:rPr>
              <a:t>="", </a:t>
            </a:r>
            <a:r>
              <a:rPr lang="en-US" sz="1400" dirty="0" err="1">
                <a:solidFill>
                  <a:schemeClr val="bg1"/>
                </a:solidFill>
              </a:rPr>
              <a:t>ylab</a:t>
            </a:r>
            <a:r>
              <a:rPr lang="en-US" sz="1400" dirty="0">
                <a:solidFill>
                  <a:schemeClr val="bg1"/>
                </a:solidFill>
              </a:rPr>
              <a:t>="", group=interaction(</a:t>
            </a:r>
            <a:r>
              <a:rPr lang="en-US" sz="1400" dirty="0" err="1">
                <a:solidFill>
                  <a:schemeClr val="bg1"/>
                </a:solidFill>
              </a:rPr>
              <a:t>lon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lat</a:t>
            </a:r>
            <a:r>
              <a:rPr lang="en-US" sz="1400" dirty="0">
                <a:solidFill>
                  <a:schemeClr val="bg1"/>
                </a:solidFill>
              </a:rPr>
              <a:t>), size=I(0.5), </a:t>
            </a:r>
            <a:r>
              <a:rPr lang="en-US" sz="1400" dirty="0" err="1">
                <a:solidFill>
                  <a:schemeClr val="bg1"/>
                </a:solidFill>
              </a:rPr>
              <a:t>xlim</a:t>
            </a:r>
            <a:r>
              <a:rPr lang="en-US" sz="1400" dirty="0">
                <a:solidFill>
                  <a:schemeClr val="bg1"/>
                </a:solidFill>
              </a:rPr>
              <a:t>=c(4.5, 15), </a:t>
            </a:r>
            <a:r>
              <a:rPr lang="en-US" sz="1400" dirty="0" err="1">
                <a:solidFill>
                  <a:schemeClr val="bg1"/>
                </a:solidFill>
              </a:rPr>
              <a:t>ylim</a:t>
            </a:r>
            <a:r>
              <a:rPr lang="en-US" sz="1400" dirty="0">
                <a:solidFill>
                  <a:schemeClr val="bg1"/>
                </a:solidFill>
              </a:rPr>
              <a:t>=c(57.5, 66)) + map</a:t>
            </a:r>
            <a:endParaRPr lang="en-US" sz="1400" u="sng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860031" y="1484784"/>
            <a:ext cx="3421113" cy="118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Times New Roman" pitchFamily="18" charset="0"/>
              <a:buChar char="►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3763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har char="▪"/>
              <a:defRPr sz="2200">
                <a:solidFill>
                  <a:schemeClr val="tx1"/>
                </a:solidFill>
                <a:latin typeface="+mn-lt"/>
              </a:defRPr>
            </a:lvl2pPr>
            <a:lvl3pPr marL="1230313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◦"/>
              <a:defRPr sz="2000">
                <a:solidFill>
                  <a:schemeClr val="tx1"/>
                </a:solidFill>
                <a:latin typeface="+mn-lt"/>
              </a:defRPr>
            </a:lvl3pPr>
            <a:lvl4pPr marL="1622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06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5pPr>
            <a:lvl6pPr marL="2463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6pPr>
            <a:lvl7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7pPr>
            <a:lvl8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8pPr>
            <a:lvl9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kern="0" dirty="0">
                <a:solidFill>
                  <a:schemeClr val="bg1"/>
                </a:solidFill>
              </a:rPr>
              <a:t>2</a:t>
            </a:r>
            <a:r>
              <a:rPr lang="en-US" sz="1400" kern="0" dirty="0" smtClean="0">
                <a:solidFill>
                  <a:schemeClr val="bg1"/>
                </a:solidFill>
              </a:rPr>
              <a:t>) </a:t>
            </a:r>
            <a:r>
              <a:rPr lang="en-US" sz="1400" kern="0" dirty="0" err="1" smtClean="0">
                <a:solidFill>
                  <a:schemeClr val="bg1"/>
                </a:solidFill>
              </a:rPr>
              <a:t>qplot</a:t>
            </a:r>
            <a:r>
              <a:rPr lang="en-US" sz="1400" kern="0" dirty="0" smtClean="0">
                <a:solidFill>
                  <a:schemeClr val="bg1"/>
                </a:solidFill>
              </a:rPr>
              <a:t>(</a:t>
            </a:r>
            <a:r>
              <a:rPr lang="en-US" sz="1400" kern="0" dirty="0" err="1" smtClean="0">
                <a:solidFill>
                  <a:schemeClr val="bg1"/>
                </a:solidFill>
              </a:rPr>
              <a:t>lon+</a:t>
            </a:r>
            <a:r>
              <a:rPr lang="en-US" sz="1400" kern="0" dirty="0" err="1" smtClean="0">
                <a:solidFill>
                  <a:srgbClr val="FF0000"/>
                </a:solidFill>
              </a:rPr>
              <a:t>month_r</a:t>
            </a:r>
            <a:r>
              <a:rPr lang="en-US" sz="1400" kern="0" dirty="0" smtClean="0">
                <a:solidFill>
                  <a:srgbClr val="FF0000"/>
                </a:solidFill>
              </a:rPr>
              <a:t>/2.5</a:t>
            </a:r>
            <a:r>
              <a:rPr lang="en-US" sz="1400" kern="0" dirty="0" smtClean="0">
                <a:solidFill>
                  <a:schemeClr val="bg1"/>
                </a:solidFill>
              </a:rPr>
              <a:t>, </a:t>
            </a:r>
            <a:r>
              <a:rPr lang="en-US" sz="1400" kern="0" dirty="0" err="1">
                <a:solidFill>
                  <a:schemeClr val="bg1"/>
                </a:solidFill>
              </a:rPr>
              <a:t>lat+OBS_r</a:t>
            </a:r>
            <a:r>
              <a:rPr lang="en-US" sz="1400" kern="0" dirty="0">
                <a:solidFill>
                  <a:schemeClr val="bg1"/>
                </a:solidFill>
              </a:rPr>
              <a:t>/2.5, data=</a:t>
            </a:r>
            <a:r>
              <a:rPr lang="en-US" sz="1400" kern="0" dirty="0" err="1">
                <a:solidFill>
                  <a:schemeClr val="bg1"/>
                </a:solidFill>
              </a:rPr>
              <a:t>data.grid.mth.agg</a:t>
            </a:r>
            <a:r>
              <a:rPr lang="en-US" sz="1400" kern="0" dirty="0">
                <a:solidFill>
                  <a:schemeClr val="bg1"/>
                </a:solidFill>
              </a:rPr>
              <a:t>, </a:t>
            </a:r>
            <a:r>
              <a:rPr lang="en-US" sz="1400" kern="0" dirty="0" err="1">
                <a:solidFill>
                  <a:schemeClr val="bg1"/>
                </a:solidFill>
              </a:rPr>
              <a:t>xlab</a:t>
            </a:r>
            <a:r>
              <a:rPr lang="en-US" sz="1400" kern="0" dirty="0">
                <a:solidFill>
                  <a:schemeClr val="bg1"/>
                </a:solidFill>
              </a:rPr>
              <a:t>="", </a:t>
            </a:r>
            <a:r>
              <a:rPr lang="en-US" sz="1400" kern="0" dirty="0" err="1">
                <a:solidFill>
                  <a:schemeClr val="bg1"/>
                </a:solidFill>
              </a:rPr>
              <a:t>ylab</a:t>
            </a:r>
            <a:r>
              <a:rPr lang="en-US" sz="1400" kern="0" dirty="0">
                <a:solidFill>
                  <a:schemeClr val="bg1"/>
                </a:solidFill>
              </a:rPr>
              <a:t>="", group=interaction(</a:t>
            </a:r>
            <a:r>
              <a:rPr lang="en-US" sz="1400" kern="0" dirty="0" err="1">
                <a:solidFill>
                  <a:schemeClr val="bg1"/>
                </a:solidFill>
              </a:rPr>
              <a:t>lon</a:t>
            </a:r>
            <a:r>
              <a:rPr lang="en-US" sz="1400" kern="0" dirty="0">
                <a:solidFill>
                  <a:schemeClr val="bg1"/>
                </a:solidFill>
              </a:rPr>
              <a:t>, </a:t>
            </a:r>
            <a:r>
              <a:rPr lang="en-US" sz="1400" kern="0" dirty="0" err="1">
                <a:solidFill>
                  <a:schemeClr val="bg1"/>
                </a:solidFill>
              </a:rPr>
              <a:t>lat</a:t>
            </a:r>
            <a:r>
              <a:rPr lang="en-US" sz="1400" kern="0" dirty="0">
                <a:solidFill>
                  <a:schemeClr val="bg1"/>
                </a:solidFill>
              </a:rPr>
              <a:t>), size=I(0.5), </a:t>
            </a:r>
            <a:r>
              <a:rPr lang="en-US" sz="1400" kern="0" dirty="0" err="1">
                <a:solidFill>
                  <a:schemeClr val="bg1"/>
                </a:solidFill>
              </a:rPr>
              <a:t>xlim</a:t>
            </a:r>
            <a:r>
              <a:rPr lang="en-US" sz="1400" kern="0" dirty="0">
                <a:solidFill>
                  <a:schemeClr val="bg1"/>
                </a:solidFill>
              </a:rPr>
              <a:t>=c(14.5, 31), </a:t>
            </a:r>
            <a:r>
              <a:rPr lang="en-US" sz="1400" kern="0" dirty="0" err="1">
                <a:solidFill>
                  <a:schemeClr val="bg1"/>
                </a:solidFill>
              </a:rPr>
              <a:t>ylim</a:t>
            </a:r>
            <a:r>
              <a:rPr lang="en-US" sz="1400" kern="0" dirty="0">
                <a:solidFill>
                  <a:schemeClr val="bg1"/>
                </a:solidFill>
              </a:rPr>
              <a:t>=c(66, 71.5)) + map</a:t>
            </a:r>
            <a:endParaRPr lang="en-US" sz="1400" u="sng" kern="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05" y="2780928"/>
            <a:ext cx="3680409" cy="3312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3680408" cy="33123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00392" y="6309320"/>
            <a:ext cx="792088" cy="288032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19</a:t>
            </a:fld>
            <a:r>
              <a:rPr lang="en-GB" noProof="0" dirty="0" smtClean="0"/>
              <a:t>/20</a:t>
            </a:r>
            <a:endParaRPr lang="en-GB" noProof="0" dirty="0"/>
          </a:p>
        </p:txBody>
      </p:sp>
      <p:sp>
        <p:nvSpPr>
          <p:cNvPr id="11" name="TextBox 10"/>
          <p:cNvSpPr txBox="1"/>
          <p:nvPr/>
        </p:nvSpPr>
        <p:spPr bwMode="white">
          <a:xfrm>
            <a:off x="7236296" y="134027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4</a:t>
            </a:r>
            <a:r>
              <a:rPr lang="nb-NO" sz="1400" baseline="0" dirty="0" smtClean="0"/>
              <a:t>. ggplot2-spatial</a:t>
            </a:r>
          </a:p>
        </p:txBody>
      </p:sp>
    </p:spTree>
    <p:extLst>
      <p:ext uri="{BB962C8B-B14F-4D97-AF65-F5344CB8AC3E}">
        <p14:creationId xmlns:p14="http://schemas.microsoft.com/office/powerpoint/2010/main" val="40059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Spatial visualization with </a:t>
            </a:r>
            <a:r>
              <a:rPr lang="en-US" dirty="0" err="1" smtClean="0"/>
              <a:t>qplot</a:t>
            </a:r>
            <a:r>
              <a:rPr lang="en-US" dirty="0" smtClean="0"/>
              <a:t>()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5816" y="1524000"/>
            <a:ext cx="5832648" cy="4114800"/>
          </a:xfrm>
        </p:spPr>
        <p:txBody>
          <a:bodyPr/>
          <a:lstStyle/>
          <a:p>
            <a:r>
              <a:rPr lang="nb-NO" sz="2000" dirty="0" smtClean="0"/>
              <a:t>Using </a:t>
            </a:r>
            <a:r>
              <a:rPr lang="nb-NO" sz="2000" dirty="0" err="1" smtClean="0"/>
              <a:t>functions</a:t>
            </a:r>
            <a:r>
              <a:rPr lang="nb-NO" sz="2000" dirty="0" smtClean="0"/>
              <a:t> in R, </a:t>
            </a:r>
            <a:r>
              <a:rPr lang="nb-NO" sz="2000" dirty="0" err="1" smtClean="0"/>
              <a:t>one</a:t>
            </a:r>
            <a:r>
              <a:rPr lang="nb-NO" sz="2000" dirty="0" smtClean="0"/>
              <a:t> </a:t>
            </a:r>
            <a:r>
              <a:rPr lang="nb-NO" sz="2000" dirty="0" err="1" smtClean="0"/>
              <a:t>can</a:t>
            </a:r>
            <a:r>
              <a:rPr lang="nb-NO" sz="2000" dirty="0" smtClean="0"/>
              <a:t> plot </a:t>
            </a:r>
            <a:r>
              <a:rPr lang="nb-NO" sz="2000" dirty="0" err="1" smtClean="0"/>
              <a:t>basic</a:t>
            </a:r>
            <a:r>
              <a:rPr lang="nb-NO" sz="2000" dirty="0" smtClean="0"/>
              <a:t> </a:t>
            </a:r>
            <a:r>
              <a:rPr lang="nb-NO" sz="2000" dirty="0" err="1" smtClean="0"/>
              <a:t>geographic</a:t>
            </a:r>
            <a:r>
              <a:rPr lang="nb-NO" sz="2000" dirty="0" smtClean="0"/>
              <a:t> </a:t>
            </a:r>
            <a:r>
              <a:rPr lang="nb-NO" sz="2000" dirty="0" err="1" smtClean="0"/>
              <a:t>information</a:t>
            </a:r>
            <a:r>
              <a:rPr lang="nb-NO" sz="2000" dirty="0" smtClean="0"/>
              <a:t>, for </a:t>
            </a:r>
            <a:r>
              <a:rPr lang="nb-NO" sz="2000" dirty="0" err="1" smtClean="0"/>
              <a:t>instance</a:t>
            </a:r>
            <a:r>
              <a:rPr lang="nb-NO" sz="2000" dirty="0" smtClean="0"/>
              <a:t> a </a:t>
            </a:r>
            <a:r>
              <a:rPr lang="nb-NO" sz="2000" dirty="0" err="1" smtClean="0"/>
              <a:t>shape</a:t>
            </a:r>
            <a:r>
              <a:rPr lang="nb-NO" sz="2000" dirty="0" smtClean="0"/>
              <a:t> file </a:t>
            </a:r>
            <a:r>
              <a:rPr lang="nb-NO" sz="2000" dirty="0" err="1" smtClean="0"/>
              <a:t>containing</a:t>
            </a:r>
            <a:r>
              <a:rPr lang="nb-NO" sz="2000" dirty="0" smtClean="0"/>
              <a:t> polygons for areal data.</a:t>
            </a:r>
          </a:p>
          <a:p>
            <a:r>
              <a:rPr lang="nb-NO" sz="2000" dirty="0" smtClean="0"/>
              <a:t>Areal data is data </a:t>
            </a:r>
            <a:r>
              <a:rPr lang="nb-NO" sz="2000" dirty="0" err="1" smtClean="0"/>
              <a:t>which</a:t>
            </a:r>
            <a:r>
              <a:rPr lang="nb-NO" sz="2000" dirty="0" smtClean="0"/>
              <a:t> </a:t>
            </a:r>
            <a:r>
              <a:rPr lang="nb-NO" sz="2000" dirty="0" err="1" smtClean="0"/>
              <a:t>corresponds</a:t>
            </a:r>
            <a:r>
              <a:rPr lang="nb-NO" sz="2000" dirty="0" smtClean="0"/>
              <a:t> to </a:t>
            </a:r>
            <a:r>
              <a:rPr lang="nb-NO" sz="2000" dirty="0" err="1" smtClean="0"/>
              <a:t>geographical</a:t>
            </a:r>
            <a:r>
              <a:rPr lang="nb-NO" sz="2000" dirty="0" smtClean="0"/>
              <a:t> </a:t>
            </a:r>
            <a:r>
              <a:rPr lang="nb-NO" sz="2000" dirty="0" err="1" smtClean="0"/>
              <a:t>extents</a:t>
            </a:r>
            <a:r>
              <a:rPr lang="nb-NO" sz="2000" dirty="0" smtClean="0"/>
              <a:t> </a:t>
            </a:r>
            <a:r>
              <a:rPr lang="nb-NO" sz="2000" dirty="0" err="1" smtClean="0"/>
              <a:t>with</a:t>
            </a:r>
            <a:r>
              <a:rPr lang="nb-NO" sz="2000" dirty="0" smtClean="0"/>
              <a:t> polygonal </a:t>
            </a:r>
            <a:r>
              <a:rPr lang="nb-NO" sz="2000" dirty="0" err="1" smtClean="0"/>
              <a:t>boundaries</a:t>
            </a:r>
            <a:r>
              <a:rPr lang="nb-NO" sz="2000" dirty="0" smtClean="0"/>
              <a:t>.</a:t>
            </a:r>
          </a:p>
          <a:p>
            <a:endParaRPr lang="nb-NO" dirty="0" smtClean="0"/>
          </a:p>
        </p:txBody>
      </p:sp>
      <p:sp>
        <p:nvSpPr>
          <p:cNvPr id="6" name="TextBox 5"/>
          <p:cNvSpPr txBox="1"/>
          <p:nvPr/>
        </p:nvSpPr>
        <p:spPr bwMode="white">
          <a:xfrm>
            <a:off x="539552" y="1655802"/>
            <a:ext cx="2160240" cy="52322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 err="1" smtClean="0"/>
              <a:t>Section</a:t>
            </a:r>
            <a:r>
              <a:rPr lang="nb-NO" sz="2800" baseline="0" dirty="0" smtClean="0"/>
              <a:t> 4.1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28043"/>
            <a:ext cx="3600400" cy="2700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08404" y="6309320"/>
            <a:ext cx="684076" cy="288032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2</a:t>
            </a:fld>
            <a:r>
              <a:rPr lang="en-GB" noProof="0" dirty="0" smtClean="0"/>
              <a:t>/20</a:t>
            </a:r>
            <a:endParaRPr lang="en-GB" noProof="0" dirty="0"/>
          </a:p>
        </p:txBody>
      </p:sp>
      <p:sp>
        <p:nvSpPr>
          <p:cNvPr id="9" name="TextBox 8"/>
          <p:cNvSpPr txBox="1"/>
          <p:nvPr/>
        </p:nvSpPr>
        <p:spPr bwMode="white">
          <a:xfrm>
            <a:off x="7236296" y="134027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4</a:t>
            </a:r>
            <a:r>
              <a:rPr lang="nb-NO" sz="1400" baseline="0" dirty="0" smtClean="0"/>
              <a:t>. ggplot2-spatial</a:t>
            </a:r>
          </a:p>
        </p:txBody>
      </p:sp>
    </p:spTree>
    <p:extLst>
      <p:ext uri="{BB962C8B-B14F-4D97-AF65-F5344CB8AC3E}">
        <p14:creationId xmlns:p14="http://schemas.microsoft.com/office/powerpoint/2010/main" val="15723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900113" y="5013325"/>
            <a:ext cx="15589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600" dirty="0">
                <a:solidFill>
                  <a:srgbClr val="FFFFFF"/>
                </a:solidFill>
              </a:rPr>
              <a:t>André Teigland</a:t>
            </a:r>
          </a:p>
          <a:p>
            <a:r>
              <a:rPr lang="nb-NO" sz="1600" dirty="0">
                <a:solidFill>
                  <a:srgbClr val="FFFFFF"/>
                </a:solidFill>
              </a:rPr>
              <a:t>Forskningssjef</a:t>
            </a:r>
          </a:p>
          <a:p>
            <a:r>
              <a:rPr lang="nb-NO" sz="1600" dirty="0">
                <a:solidFill>
                  <a:srgbClr val="FFFFFF"/>
                </a:solidFill>
              </a:rPr>
              <a:t>SAMBA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24328" y="188640"/>
            <a:ext cx="13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www.nr.no</a:t>
            </a:r>
          </a:p>
        </p:txBody>
      </p:sp>
      <p:sp>
        <p:nvSpPr>
          <p:cNvPr id="2" name="TextBox 1"/>
          <p:cNvSpPr txBox="1"/>
          <p:nvPr/>
        </p:nvSpPr>
        <p:spPr bwMode="white">
          <a:xfrm>
            <a:off x="607793" y="1916832"/>
            <a:ext cx="504056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="1" dirty="0" err="1" smtClean="0"/>
              <a:t>Coffee</a:t>
            </a:r>
            <a:r>
              <a:rPr lang="nb-NO" sz="2800" b="1" dirty="0" smtClean="0"/>
              <a:t> break</a:t>
            </a:r>
            <a:endParaRPr lang="nb-NO" sz="2800" b="1" baseline="0" dirty="0" smtClean="0"/>
          </a:p>
          <a:p>
            <a:endParaRPr lang="nb-NO" sz="2800" dirty="0"/>
          </a:p>
          <a:p>
            <a:endParaRPr lang="nb-NO" sz="2800" baseline="0" dirty="0" smtClean="0"/>
          </a:p>
        </p:txBody>
      </p:sp>
      <p:pic>
        <p:nvPicPr>
          <p:cNvPr id="1030" name="Picture 6" descr="http://images.clipart.com/thw/thw11/CL/5344_2005010018/000803_1077_26/20132607.thb.jpg?000803_1077_2675_v__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400994" cy="240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95536" y="3645024"/>
            <a:ext cx="5364596" cy="2448272"/>
          </a:xfrm>
          <a:prstGeom prst="roundRect">
            <a:avLst/>
          </a:prstGeom>
          <a:solidFill>
            <a:srgbClr val="D3F9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843808" y="1988840"/>
            <a:ext cx="5832648" cy="15121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Spatial visualization with </a:t>
            </a:r>
            <a:r>
              <a:rPr lang="en-US" dirty="0" err="1" smtClean="0"/>
              <a:t>qplot</a:t>
            </a:r>
            <a:r>
              <a:rPr lang="en-US" dirty="0" smtClean="0"/>
              <a:t>()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5816" y="1524000"/>
            <a:ext cx="5904656" cy="1832992"/>
          </a:xfrm>
        </p:spPr>
        <p:txBody>
          <a:bodyPr/>
          <a:lstStyle/>
          <a:p>
            <a:pPr marL="0" indent="0">
              <a:buNone/>
            </a:pPr>
            <a:r>
              <a:rPr lang="nb-NO" b="1" u="sng" dirty="0" smtClean="0"/>
              <a:t>Taking </a:t>
            </a:r>
            <a:r>
              <a:rPr lang="nb-NO" b="1" u="sng" dirty="0" err="1" smtClean="0"/>
              <a:t>out</a:t>
            </a:r>
            <a:r>
              <a:rPr lang="nb-NO" b="1" u="sng" dirty="0" smtClean="0"/>
              <a:t> </a:t>
            </a:r>
            <a:r>
              <a:rPr lang="nb-NO" b="1" u="sng" dirty="0" err="1" smtClean="0"/>
              <a:t>one</a:t>
            </a:r>
            <a:r>
              <a:rPr lang="nb-NO" b="1" u="sng" dirty="0" smtClean="0"/>
              <a:t> area from </a:t>
            </a:r>
            <a:r>
              <a:rPr lang="nb-NO" b="1" u="sng" dirty="0" err="1" smtClean="0"/>
              <a:t>world</a:t>
            </a:r>
            <a:r>
              <a:rPr lang="nb-NO" b="1" u="sng" dirty="0" smtClean="0"/>
              <a:t> </a:t>
            </a:r>
            <a:r>
              <a:rPr lang="nb-NO" b="1" u="sng" dirty="0" err="1" smtClean="0"/>
              <a:t>map</a:t>
            </a:r>
            <a:endParaRPr lang="nb-NO" b="1" u="sng" dirty="0" smtClean="0"/>
          </a:p>
          <a:p>
            <a:pPr>
              <a:buFont typeface="Times New Roman" pitchFamily="18" charset="0"/>
              <a:buChar char="˃"/>
            </a:pPr>
            <a:r>
              <a:rPr lang="en-US" sz="2000" dirty="0" err="1"/>
              <a:t>ind</a:t>
            </a:r>
            <a:r>
              <a:rPr lang="en-US" sz="2000" dirty="0"/>
              <a:t> = which(world[,3]==1)</a:t>
            </a:r>
          </a:p>
          <a:p>
            <a:pPr>
              <a:buFont typeface="Times New Roman" pitchFamily="18" charset="0"/>
              <a:buChar char="&gt;"/>
            </a:pPr>
            <a:r>
              <a:rPr lang="en-US" sz="2000" dirty="0" err="1"/>
              <a:t>qplot</a:t>
            </a:r>
            <a:r>
              <a:rPr lang="en-US" sz="2000" dirty="0"/>
              <a:t>(</a:t>
            </a:r>
            <a:r>
              <a:rPr lang="en-US" sz="2000" dirty="0" err="1"/>
              <a:t>long,lat,data</a:t>
            </a:r>
            <a:r>
              <a:rPr lang="en-US" sz="2000" dirty="0"/>
              <a:t>=world[</a:t>
            </a:r>
            <a:r>
              <a:rPr lang="en-US" sz="2000" dirty="0" err="1"/>
              <a:t>ind</a:t>
            </a:r>
            <a:r>
              <a:rPr lang="en-US" sz="2000" dirty="0"/>
              <a:t>,],</a:t>
            </a:r>
            <a:r>
              <a:rPr lang="en-US" sz="2000" dirty="0" err="1"/>
              <a:t>geom</a:t>
            </a:r>
            <a:r>
              <a:rPr lang="en-US" sz="2000" dirty="0" smtClean="0">
                <a:solidFill>
                  <a:schemeClr val="bg1"/>
                </a:solidFill>
              </a:rPr>
              <a:t>="path",  </a:t>
            </a:r>
            <a:r>
              <a:rPr lang="en-US" sz="2000" dirty="0" smtClean="0"/>
              <a:t>group=group</a:t>
            </a:r>
            <a:r>
              <a:rPr lang="en-US" sz="2000" dirty="0"/>
              <a:t>) + </a:t>
            </a:r>
            <a:r>
              <a:rPr lang="en-US" sz="2000" dirty="0" err="1"/>
              <a:t>xlim</a:t>
            </a:r>
            <a:r>
              <a:rPr lang="en-US" sz="2000" dirty="0"/>
              <a:t>(range(world[,1])) + </a:t>
            </a:r>
            <a:r>
              <a:rPr lang="en-US" sz="2000" dirty="0" err="1"/>
              <a:t>ylim</a:t>
            </a:r>
            <a:r>
              <a:rPr lang="en-US" sz="2000" dirty="0"/>
              <a:t>(range(world[,2]))</a:t>
            </a:r>
            <a:endParaRPr lang="nb-NO" sz="2000" dirty="0" smtClean="0"/>
          </a:p>
        </p:txBody>
      </p:sp>
      <p:sp>
        <p:nvSpPr>
          <p:cNvPr id="5" name="TextBox 4"/>
          <p:cNvSpPr txBox="1"/>
          <p:nvPr/>
        </p:nvSpPr>
        <p:spPr bwMode="white">
          <a:xfrm>
            <a:off x="7236296" y="134027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4</a:t>
            </a:r>
            <a:r>
              <a:rPr lang="nb-NO" sz="1400" baseline="0" dirty="0" smtClean="0"/>
              <a:t>. ggplot2-spatial</a:t>
            </a:r>
          </a:p>
        </p:txBody>
      </p:sp>
      <p:sp>
        <p:nvSpPr>
          <p:cNvPr id="6" name="TextBox 5"/>
          <p:cNvSpPr txBox="1"/>
          <p:nvPr/>
        </p:nvSpPr>
        <p:spPr bwMode="white">
          <a:xfrm>
            <a:off x="539552" y="1655802"/>
            <a:ext cx="2160240" cy="52322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 err="1" smtClean="0"/>
              <a:t>Section</a:t>
            </a:r>
            <a:r>
              <a:rPr lang="nb-NO" sz="2800" baseline="0" dirty="0" smtClean="0"/>
              <a:t> 4.2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64" y="3771284"/>
            <a:ext cx="2976331" cy="2232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3719853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Example: world data set</a:t>
            </a:r>
          </a:p>
          <a:p>
            <a:r>
              <a:rPr lang="pt-BR" sz="1600" dirty="0" smtClean="0"/>
              <a:t>          </a:t>
            </a:r>
          </a:p>
          <a:p>
            <a:r>
              <a:rPr lang="pt-BR" sz="1600" dirty="0"/>
              <a:t> </a:t>
            </a:r>
            <a:r>
              <a:rPr lang="pt-BR" sz="1600" dirty="0" smtClean="0"/>
              <a:t>         long            </a:t>
            </a:r>
            <a:r>
              <a:rPr lang="pt-BR" sz="1600" dirty="0"/>
              <a:t>lat </a:t>
            </a:r>
            <a:r>
              <a:rPr lang="pt-BR" sz="1600" dirty="0" smtClean="0"/>
              <a:t>     group order  region    subregion</a:t>
            </a:r>
            <a:endParaRPr lang="pt-BR" sz="1600" dirty="0"/>
          </a:p>
          <a:p>
            <a:r>
              <a:rPr lang="pt-BR" sz="1600" dirty="0"/>
              <a:t>1 </a:t>
            </a:r>
            <a:r>
              <a:rPr lang="pt-BR" sz="1600" dirty="0" smtClean="0"/>
              <a:t>  -</a:t>
            </a:r>
            <a:r>
              <a:rPr lang="pt-BR" sz="1600" dirty="0"/>
              <a:t>133.3664 </a:t>
            </a:r>
            <a:r>
              <a:rPr lang="pt-BR" sz="1600" dirty="0" smtClean="0"/>
              <a:t>  58.42416     </a:t>
            </a:r>
            <a:r>
              <a:rPr lang="pt-BR" sz="1600" dirty="0"/>
              <a:t>1     1 </a:t>
            </a:r>
            <a:r>
              <a:rPr lang="pt-BR" sz="1600" dirty="0" smtClean="0"/>
              <a:t>    Canada      </a:t>
            </a:r>
            <a:r>
              <a:rPr lang="pt-BR" sz="1600" dirty="0"/>
              <a:t>&lt;NA&gt;</a:t>
            </a:r>
          </a:p>
          <a:p>
            <a:r>
              <a:rPr lang="pt-BR" sz="1600" dirty="0"/>
              <a:t>2 </a:t>
            </a:r>
            <a:r>
              <a:rPr lang="pt-BR" sz="1600" dirty="0" smtClean="0"/>
              <a:t>  -</a:t>
            </a:r>
            <a:r>
              <a:rPr lang="pt-BR" sz="1600" dirty="0"/>
              <a:t>132.2681 </a:t>
            </a:r>
            <a:r>
              <a:rPr lang="pt-BR" sz="1600" dirty="0" smtClean="0"/>
              <a:t>  57.16308     </a:t>
            </a:r>
            <a:r>
              <a:rPr lang="pt-BR" sz="1600" dirty="0"/>
              <a:t>1     2 </a:t>
            </a:r>
            <a:r>
              <a:rPr lang="pt-BR" sz="1600" dirty="0" smtClean="0"/>
              <a:t>    Canada      </a:t>
            </a:r>
            <a:r>
              <a:rPr lang="pt-BR" sz="1600" dirty="0"/>
              <a:t>&lt;NA&gt;</a:t>
            </a:r>
          </a:p>
          <a:p>
            <a:r>
              <a:rPr lang="pt-BR" sz="1600" dirty="0"/>
              <a:t>3 </a:t>
            </a:r>
            <a:r>
              <a:rPr lang="pt-BR" sz="1600" dirty="0" smtClean="0"/>
              <a:t>  -</a:t>
            </a:r>
            <a:r>
              <a:rPr lang="pt-BR" sz="1600" dirty="0"/>
              <a:t>132.0498 </a:t>
            </a:r>
            <a:r>
              <a:rPr lang="pt-BR" sz="1600" dirty="0" smtClean="0"/>
              <a:t>  56.98610     </a:t>
            </a:r>
            <a:r>
              <a:rPr lang="pt-BR" sz="1600" dirty="0"/>
              <a:t>1     </a:t>
            </a:r>
            <a:r>
              <a:rPr lang="pt-BR" sz="1600" dirty="0" smtClean="0"/>
              <a:t>3     </a:t>
            </a:r>
            <a:r>
              <a:rPr lang="pt-BR" sz="1600" dirty="0"/>
              <a:t>Canada      &lt;NA&gt;</a:t>
            </a:r>
          </a:p>
          <a:p>
            <a:r>
              <a:rPr lang="pt-BR" sz="1600" dirty="0"/>
              <a:t>4 </a:t>
            </a:r>
            <a:r>
              <a:rPr lang="pt-BR" sz="1600" dirty="0" smtClean="0"/>
              <a:t>  -</a:t>
            </a:r>
            <a:r>
              <a:rPr lang="pt-BR" sz="1600" dirty="0"/>
              <a:t>131.8797 </a:t>
            </a:r>
            <a:r>
              <a:rPr lang="pt-BR" sz="1600" dirty="0" smtClean="0"/>
              <a:t>  56.74001     </a:t>
            </a:r>
            <a:r>
              <a:rPr lang="pt-BR" sz="1600" dirty="0"/>
              <a:t>1     </a:t>
            </a:r>
            <a:r>
              <a:rPr lang="pt-BR" sz="1600" dirty="0" smtClean="0"/>
              <a:t>4     </a:t>
            </a:r>
            <a:r>
              <a:rPr lang="pt-BR" sz="1600" dirty="0"/>
              <a:t>Canada      &lt;NA&gt;</a:t>
            </a:r>
          </a:p>
          <a:p>
            <a:r>
              <a:rPr lang="pt-BR" sz="1600" dirty="0" smtClean="0"/>
              <a:t>5   </a:t>
            </a:r>
            <a:r>
              <a:rPr lang="pt-BR" sz="1600" dirty="0"/>
              <a:t>-130.2492 </a:t>
            </a:r>
            <a:r>
              <a:rPr lang="pt-BR" sz="1600" dirty="0" smtClean="0"/>
              <a:t>  56.09945     </a:t>
            </a:r>
            <a:r>
              <a:rPr lang="pt-BR" sz="1600" dirty="0"/>
              <a:t>1     5 </a:t>
            </a:r>
            <a:r>
              <a:rPr lang="pt-BR" sz="1600" dirty="0" smtClean="0"/>
              <a:t>    Canada      </a:t>
            </a:r>
            <a:r>
              <a:rPr lang="pt-BR" sz="1600" dirty="0"/>
              <a:t>&lt;NA&gt;</a:t>
            </a:r>
          </a:p>
          <a:p>
            <a:r>
              <a:rPr lang="pt-BR" sz="1600" dirty="0"/>
              <a:t>6 </a:t>
            </a:r>
            <a:r>
              <a:rPr lang="pt-BR" sz="1600" dirty="0" smtClean="0"/>
              <a:t>  -130.0131   </a:t>
            </a:r>
            <a:r>
              <a:rPr lang="pt-BR" sz="1600" dirty="0"/>
              <a:t>55.91169     1     6 </a:t>
            </a:r>
            <a:r>
              <a:rPr lang="pt-BR" sz="1600" dirty="0" smtClean="0"/>
              <a:t>    Canada      </a:t>
            </a:r>
            <a:r>
              <a:rPr lang="pt-BR" sz="1600" dirty="0"/>
              <a:t>&lt;NA&gt;</a:t>
            </a:r>
            <a:endParaRPr lang="nb-NO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08404" y="6309320"/>
            <a:ext cx="684076" cy="288032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3</a:t>
            </a:fld>
            <a:r>
              <a:rPr lang="en-GB" noProof="0" dirty="0" smtClean="0"/>
              <a:t>/20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83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2843808" y="2060848"/>
            <a:ext cx="6120680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Spatial visualization with </a:t>
            </a:r>
            <a:r>
              <a:rPr lang="en-US" dirty="0" err="1" smtClean="0"/>
              <a:t>qplot</a:t>
            </a:r>
            <a:r>
              <a:rPr lang="en-US" dirty="0" smtClean="0"/>
              <a:t>()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5816" y="1524000"/>
            <a:ext cx="5976664" cy="1832992"/>
          </a:xfrm>
        </p:spPr>
        <p:txBody>
          <a:bodyPr/>
          <a:lstStyle/>
          <a:p>
            <a:pPr marL="0" indent="0">
              <a:buNone/>
            </a:pPr>
            <a:r>
              <a:rPr lang="nb-NO" b="1" u="sng" dirty="0" smtClean="0"/>
              <a:t>Plot </a:t>
            </a:r>
            <a:r>
              <a:rPr lang="nb-NO" b="1" u="sng" dirty="0" err="1" smtClean="0"/>
              <a:t>map</a:t>
            </a:r>
            <a:r>
              <a:rPr lang="nb-NO" b="1" u="sng" dirty="0" smtClean="0"/>
              <a:t> </a:t>
            </a:r>
            <a:r>
              <a:rPr lang="nb-NO" b="1" u="sng" dirty="0" err="1" smtClean="0"/>
              <a:t>with</a:t>
            </a:r>
            <a:r>
              <a:rPr lang="nb-NO" b="1" u="sng" dirty="0" smtClean="0"/>
              <a:t> </a:t>
            </a:r>
            <a:r>
              <a:rPr lang="nb-NO" b="1" u="sng" dirty="0" err="1" smtClean="0"/>
              <a:t>function</a:t>
            </a:r>
            <a:r>
              <a:rPr lang="nb-NO" b="1" u="sng" dirty="0" smtClean="0"/>
              <a:t> </a:t>
            </a:r>
            <a:r>
              <a:rPr lang="nb-NO" b="1" u="sng" dirty="0" err="1" smtClean="0"/>
              <a:t>qplot</a:t>
            </a:r>
            <a:r>
              <a:rPr lang="nb-NO" b="1" u="sng" dirty="0" smtClean="0"/>
              <a:t>()</a:t>
            </a:r>
          </a:p>
          <a:p>
            <a:pPr>
              <a:buFont typeface="Times New Roman" pitchFamily="18" charset="0"/>
              <a:buChar char="˃"/>
            </a:pPr>
            <a:r>
              <a:rPr lang="nb-NO" dirty="0" err="1" smtClean="0">
                <a:solidFill>
                  <a:schemeClr val="bg1"/>
                </a:solidFill>
              </a:rPr>
              <a:t>qplot</a:t>
            </a:r>
            <a:r>
              <a:rPr lang="nb-NO" dirty="0" smtClean="0">
                <a:solidFill>
                  <a:schemeClr val="bg1"/>
                </a:solidFill>
              </a:rPr>
              <a:t>(</a:t>
            </a:r>
            <a:r>
              <a:rPr lang="nb-NO" dirty="0" err="1" smtClean="0">
                <a:solidFill>
                  <a:schemeClr val="bg1"/>
                </a:solidFill>
              </a:rPr>
              <a:t>long,lat,data</a:t>
            </a:r>
            <a:r>
              <a:rPr lang="nb-NO" dirty="0" smtClean="0">
                <a:solidFill>
                  <a:schemeClr val="bg1"/>
                </a:solidFill>
              </a:rPr>
              <a:t>=</a:t>
            </a:r>
            <a:r>
              <a:rPr lang="nb-NO" dirty="0" err="1" smtClean="0">
                <a:solidFill>
                  <a:schemeClr val="bg1"/>
                </a:solidFill>
              </a:rPr>
              <a:t>world,geom</a:t>
            </a:r>
            <a:r>
              <a:rPr lang="nb-NO" dirty="0" smtClean="0">
                <a:solidFill>
                  <a:schemeClr val="bg1"/>
                </a:solidFill>
              </a:rPr>
              <a:t>=</a:t>
            </a:r>
            <a:r>
              <a:rPr lang="nb-NO" dirty="0" smtClean="0">
                <a:solidFill>
                  <a:srgbClr val="FF0000"/>
                </a:solidFill>
              </a:rPr>
              <a:t>"</a:t>
            </a:r>
            <a:r>
              <a:rPr lang="nb-NO" dirty="0" err="1" smtClean="0">
                <a:solidFill>
                  <a:srgbClr val="FF0000"/>
                </a:solidFill>
              </a:rPr>
              <a:t>point</a:t>
            </a:r>
            <a:r>
              <a:rPr lang="nb-NO" dirty="0" smtClean="0">
                <a:solidFill>
                  <a:srgbClr val="FF0000"/>
                </a:solidFill>
              </a:rPr>
              <a:t>"</a:t>
            </a:r>
            <a:r>
              <a:rPr lang="nb-NO" dirty="0" smtClean="0"/>
              <a:t>,</a:t>
            </a:r>
            <a:r>
              <a:rPr lang="nb-NO" dirty="0" err="1" smtClean="0"/>
              <a:t>group</a:t>
            </a:r>
            <a:r>
              <a:rPr lang="nb-NO" dirty="0" smtClean="0"/>
              <a:t>=</a:t>
            </a:r>
            <a:r>
              <a:rPr lang="nb-NO" dirty="0" err="1" smtClean="0"/>
              <a:t>group</a:t>
            </a:r>
            <a:r>
              <a:rPr lang="nb-NO" dirty="0"/>
              <a:t>)</a:t>
            </a:r>
            <a:endParaRPr lang="nb-NO" dirty="0" smtClean="0"/>
          </a:p>
        </p:txBody>
      </p:sp>
      <p:sp>
        <p:nvSpPr>
          <p:cNvPr id="6" name="TextBox 5"/>
          <p:cNvSpPr txBox="1"/>
          <p:nvPr/>
        </p:nvSpPr>
        <p:spPr bwMode="white">
          <a:xfrm>
            <a:off x="539552" y="1655802"/>
            <a:ext cx="2160240" cy="52322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 err="1" smtClean="0"/>
              <a:t>Section</a:t>
            </a:r>
            <a:r>
              <a:rPr lang="nb-NO" sz="2800" baseline="0" dirty="0" smtClean="0"/>
              <a:t> 4.3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53" y="3575056"/>
            <a:ext cx="2119908" cy="1589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5056"/>
            <a:ext cx="2119908" cy="1589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74" y="3577096"/>
            <a:ext cx="2117188" cy="1587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3577095"/>
            <a:ext cx="2117189" cy="15878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white">
          <a:xfrm>
            <a:off x="905347" y="3298057"/>
            <a:ext cx="11002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200" dirty="0" err="1" smtClean="0"/>
              <a:t>g</a:t>
            </a:r>
            <a:r>
              <a:rPr lang="nb-NO" sz="1200" baseline="0" dirty="0" err="1" smtClean="0"/>
              <a:t>eom</a:t>
            </a:r>
            <a:r>
              <a:rPr lang="nb-NO" sz="1200" baseline="0" dirty="0" smtClean="0"/>
              <a:t>=</a:t>
            </a:r>
            <a:r>
              <a:rPr lang="nb-NO" sz="1200" baseline="0" dirty="0" smtClean="0">
                <a:solidFill>
                  <a:srgbClr val="FF0000"/>
                </a:solidFill>
              </a:rPr>
              <a:t>"</a:t>
            </a:r>
            <a:r>
              <a:rPr lang="nb-NO" sz="1200" baseline="0" dirty="0" err="1" smtClean="0">
                <a:solidFill>
                  <a:srgbClr val="FF0000"/>
                </a:solidFill>
              </a:rPr>
              <a:t>point</a:t>
            </a:r>
            <a:r>
              <a:rPr lang="nb-NO" sz="1200" baseline="0" dirty="0" smtClean="0">
                <a:solidFill>
                  <a:srgbClr val="FF0000"/>
                </a:solidFill>
              </a:rPr>
              <a:t>"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3131840" y="3298056"/>
            <a:ext cx="11002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200" dirty="0" err="1" smtClean="0"/>
              <a:t>g</a:t>
            </a:r>
            <a:r>
              <a:rPr lang="nb-NO" sz="1200" baseline="0" dirty="0" err="1" smtClean="0"/>
              <a:t>eom</a:t>
            </a:r>
            <a:r>
              <a:rPr lang="nb-NO" sz="1200" baseline="0" dirty="0" smtClean="0"/>
              <a:t>=</a:t>
            </a:r>
            <a:r>
              <a:rPr lang="nb-NO" sz="1200" baseline="0" dirty="0" smtClean="0">
                <a:solidFill>
                  <a:srgbClr val="FF0000"/>
                </a:solidFill>
              </a:rPr>
              <a:t>"</a:t>
            </a:r>
            <a:r>
              <a:rPr lang="nb-NO" sz="1200" baseline="0" dirty="0" err="1" smtClean="0">
                <a:solidFill>
                  <a:srgbClr val="FF0000"/>
                </a:solidFill>
              </a:rPr>
              <a:t>path</a:t>
            </a:r>
            <a:r>
              <a:rPr lang="nb-NO" sz="1200" baseline="0" dirty="0" smtClean="0">
                <a:solidFill>
                  <a:srgbClr val="FF0000"/>
                </a:solidFill>
              </a:rPr>
              <a:t>"</a:t>
            </a:r>
          </a:p>
        </p:txBody>
      </p:sp>
      <p:sp>
        <p:nvSpPr>
          <p:cNvPr id="12" name="TextBox 11"/>
          <p:cNvSpPr txBox="1"/>
          <p:nvPr/>
        </p:nvSpPr>
        <p:spPr bwMode="white">
          <a:xfrm>
            <a:off x="5099024" y="3311956"/>
            <a:ext cx="14171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200" dirty="0" err="1" smtClean="0"/>
              <a:t>g</a:t>
            </a:r>
            <a:r>
              <a:rPr lang="nb-NO" sz="1200" baseline="0" dirty="0" err="1" smtClean="0"/>
              <a:t>eom</a:t>
            </a:r>
            <a:r>
              <a:rPr lang="nb-NO" sz="1200" baseline="0" dirty="0" smtClean="0"/>
              <a:t>=</a:t>
            </a:r>
            <a:r>
              <a:rPr lang="nb-NO" sz="1200" baseline="0" dirty="0" smtClean="0">
                <a:solidFill>
                  <a:srgbClr val="FF0000"/>
                </a:solidFill>
              </a:rPr>
              <a:t>"polygon"</a:t>
            </a:r>
          </a:p>
        </p:txBody>
      </p:sp>
      <p:sp>
        <p:nvSpPr>
          <p:cNvPr id="13" name="TextBox 12"/>
          <p:cNvSpPr txBox="1"/>
          <p:nvPr/>
        </p:nvSpPr>
        <p:spPr bwMode="white">
          <a:xfrm>
            <a:off x="6734478" y="3311956"/>
            <a:ext cx="19686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200" dirty="0" err="1" smtClean="0"/>
              <a:t>g</a:t>
            </a:r>
            <a:r>
              <a:rPr lang="nb-NO" sz="1200" baseline="0" dirty="0" err="1" smtClean="0"/>
              <a:t>eom</a:t>
            </a:r>
            <a:r>
              <a:rPr lang="nb-NO" sz="1200" baseline="0" dirty="0" smtClean="0"/>
              <a:t>=</a:t>
            </a:r>
            <a:r>
              <a:rPr lang="nb-NO" sz="1200" baseline="0" dirty="0" smtClean="0">
                <a:solidFill>
                  <a:srgbClr val="FF0000"/>
                </a:solidFill>
              </a:rPr>
              <a:t>"polygon"</a:t>
            </a:r>
            <a:r>
              <a:rPr lang="nb-NO" sz="1200" baseline="0" dirty="0" smtClean="0"/>
              <a:t>,</a:t>
            </a:r>
            <a:r>
              <a:rPr lang="nb-NO" sz="1200" dirty="0" smtClean="0"/>
              <a:t> </a:t>
            </a:r>
            <a:r>
              <a:rPr lang="nb-NO" sz="1200" baseline="0" dirty="0" err="1" smtClean="0"/>
              <a:t>fill</a:t>
            </a:r>
            <a:r>
              <a:rPr lang="nb-NO" sz="1200" baseline="0" dirty="0" smtClean="0"/>
              <a:t>=lat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208404" y="6309320"/>
            <a:ext cx="684076" cy="288032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4</a:t>
            </a:fld>
            <a:r>
              <a:rPr lang="en-GB" noProof="0" dirty="0" smtClean="0"/>
              <a:t>/20</a:t>
            </a:r>
            <a:endParaRPr lang="en-GB" noProof="0" dirty="0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7236296" y="134027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4</a:t>
            </a:r>
            <a:r>
              <a:rPr lang="nb-NO" sz="1400" baseline="0" dirty="0" smtClean="0"/>
              <a:t>. ggplot2-spatial</a:t>
            </a:r>
          </a:p>
        </p:txBody>
      </p:sp>
    </p:spTree>
    <p:extLst>
      <p:ext uri="{BB962C8B-B14F-4D97-AF65-F5344CB8AC3E}">
        <p14:creationId xmlns:p14="http://schemas.microsoft.com/office/powerpoint/2010/main" val="40789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43808" y="1988840"/>
            <a:ext cx="6048672" cy="8825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Spatial visualization with </a:t>
            </a:r>
            <a:r>
              <a:rPr lang="en-US" dirty="0" err="1" smtClean="0"/>
              <a:t>qplot</a:t>
            </a:r>
            <a:r>
              <a:rPr lang="en-US" dirty="0" smtClean="0"/>
              <a:t>()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5816" y="1524000"/>
            <a:ext cx="5976664" cy="1832992"/>
          </a:xfrm>
        </p:spPr>
        <p:txBody>
          <a:bodyPr/>
          <a:lstStyle/>
          <a:p>
            <a:pPr marL="0" indent="0">
              <a:buNone/>
            </a:pPr>
            <a:r>
              <a:rPr lang="nb-NO" b="1" u="sng" dirty="0" smtClean="0"/>
              <a:t>Zoom in </a:t>
            </a:r>
            <a:r>
              <a:rPr lang="nb-NO" b="1" u="sng" dirty="0" err="1" smtClean="0"/>
              <a:t>on</a:t>
            </a:r>
            <a:r>
              <a:rPr lang="nb-NO" b="1" u="sng" dirty="0" smtClean="0"/>
              <a:t> locations in </a:t>
            </a:r>
            <a:r>
              <a:rPr lang="nb-NO" b="1" u="sng" dirty="0" err="1" smtClean="0"/>
              <a:t>the</a:t>
            </a:r>
            <a:r>
              <a:rPr lang="nb-NO" b="1" u="sng" dirty="0" smtClean="0"/>
              <a:t> </a:t>
            </a:r>
            <a:r>
              <a:rPr lang="nb-NO" b="1" u="sng" dirty="0" err="1" smtClean="0"/>
              <a:t>map</a:t>
            </a:r>
            <a:r>
              <a:rPr lang="nb-NO" b="1" u="sng" dirty="0" smtClean="0"/>
              <a:t>:</a:t>
            </a:r>
          </a:p>
          <a:p>
            <a:pPr>
              <a:buFont typeface="Times New Roman" pitchFamily="18" charset="0"/>
              <a:buChar char="˃"/>
            </a:pPr>
            <a:r>
              <a:rPr lang="en-US" sz="2000" dirty="0" err="1" smtClean="0"/>
              <a:t>qplot</a:t>
            </a:r>
            <a:r>
              <a:rPr lang="en-US" sz="2000" dirty="0" smtClean="0"/>
              <a:t>(long</a:t>
            </a:r>
            <a:r>
              <a:rPr lang="en-US" sz="2000" dirty="0"/>
              <a:t>, </a:t>
            </a:r>
            <a:r>
              <a:rPr lang="en-US" sz="2000" dirty="0" err="1"/>
              <a:t>lat</a:t>
            </a:r>
            <a:r>
              <a:rPr lang="en-US" sz="2000" dirty="0"/>
              <a:t>, data=world, </a:t>
            </a:r>
            <a:r>
              <a:rPr lang="en-US" sz="2000" dirty="0" err="1"/>
              <a:t>geom</a:t>
            </a:r>
            <a:r>
              <a:rPr lang="en-US" sz="2000" dirty="0"/>
              <a:t>="path", group = group) + </a:t>
            </a:r>
            <a:r>
              <a:rPr lang="en-US" sz="2000" dirty="0" err="1">
                <a:solidFill>
                  <a:srgbClr val="FF0000"/>
                </a:solidFill>
              </a:rPr>
              <a:t>xlim</a:t>
            </a:r>
            <a:r>
              <a:rPr lang="en-US" sz="2000" dirty="0">
                <a:solidFill>
                  <a:srgbClr val="FF0000"/>
                </a:solidFill>
              </a:rPr>
              <a:t>(c(0,35)) + </a:t>
            </a:r>
            <a:r>
              <a:rPr lang="en-US" sz="2000" dirty="0" err="1">
                <a:solidFill>
                  <a:srgbClr val="FF0000"/>
                </a:solidFill>
              </a:rPr>
              <a:t>ylim</a:t>
            </a:r>
            <a:r>
              <a:rPr lang="en-US" sz="2000" dirty="0">
                <a:solidFill>
                  <a:srgbClr val="FF0000"/>
                </a:solidFill>
              </a:rPr>
              <a:t>(c(50,75))</a:t>
            </a:r>
            <a:endParaRPr lang="nb-NO" sz="20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white">
          <a:xfrm>
            <a:off x="539552" y="1655802"/>
            <a:ext cx="2160240" cy="52322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 err="1" smtClean="0"/>
              <a:t>Section</a:t>
            </a:r>
            <a:r>
              <a:rPr lang="nb-NO" sz="2800" baseline="0" dirty="0" smtClean="0"/>
              <a:t> 4.4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96952"/>
            <a:ext cx="3356992" cy="33569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8424" y="6309320"/>
            <a:ext cx="504056" cy="288032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5</a:t>
            </a:fld>
            <a:r>
              <a:rPr lang="en-GB" noProof="0" dirty="0" smtClean="0"/>
              <a:t>/20</a:t>
            </a:r>
            <a:endParaRPr lang="en-GB" noProof="0" dirty="0"/>
          </a:p>
        </p:txBody>
      </p:sp>
      <p:sp>
        <p:nvSpPr>
          <p:cNvPr id="9" name="TextBox 8"/>
          <p:cNvSpPr txBox="1"/>
          <p:nvPr/>
        </p:nvSpPr>
        <p:spPr bwMode="white">
          <a:xfrm>
            <a:off x="7236296" y="134027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4</a:t>
            </a:r>
            <a:r>
              <a:rPr lang="nb-NO" sz="1400" baseline="0" dirty="0" smtClean="0"/>
              <a:t>. ggplot2-spatial</a:t>
            </a:r>
          </a:p>
        </p:txBody>
      </p:sp>
    </p:spTree>
    <p:extLst>
      <p:ext uri="{BB962C8B-B14F-4D97-AF65-F5344CB8AC3E}">
        <p14:creationId xmlns:p14="http://schemas.microsoft.com/office/powerpoint/2010/main" val="8014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Assignment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1840" y="1628800"/>
            <a:ext cx="5544616" cy="2952328"/>
          </a:xfrm>
        </p:spPr>
        <p:txBody>
          <a:bodyPr/>
          <a:lstStyle/>
          <a:p>
            <a:pPr>
              <a:buFont typeface="Times New Roman" pitchFamily="18" charset="0"/>
              <a:buChar char="&gt;"/>
            </a:pPr>
            <a:r>
              <a:rPr lang="en-US" dirty="0" smtClean="0">
                <a:solidFill>
                  <a:schemeClr val="bg1"/>
                </a:solidFill>
              </a:rPr>
              <a:t>Make </a:t>
            </a:r>
            <a:r>
              <a:rPr lang="en-US" dirty="0">
                <a:solidFill>
                  <a:schemeClr val="bg1"/>
                </a:solidFill>
              </a:rPr>
              <a:t>a map that zooms in on </a:t>
            </a:r>
            <a:r>
              <a:rPr lang="en-US" dirty="0" err="1">
                <a:solidFill>
                  <a:schemeClr val="bg1"/>
                </a:solidFill>
              </a:rPr>
              <a:t>Afrika</a:t>
            </a:r>
            <a:r>
              <a:rPr lang="en-US" dirty="0">
                <a:solidFill>
                  <a:schemeClr val="bg1"/>
                </a:solidFill>
              </a:rPr>
              <a:t>, and fill the </a:t>
            </a:r>
            <a:r>
              <a:rPr lang="en-US" dirty="0" smtClean="0">
                <a:solidFill>
                  <a:schemeClr val="bg1"/>
                </a:solidFill>
              </a:rPr>
              <a:t>area </a:t>
            </a:r>
            <a:r>
              <a:rPr lang="en-US" dirty="0">
                <a:solidFill>
                  <a:schemeClr val="bg1"/>
                </a:solidFill>
              </a:rPr>
              <a:t>with red </a:t>
            </a:r>
            <a:r>
              <a:rPr lang="en-US" dirty="0" smtClean="0">
                <a:solidFill>
                  <a:schemeClr val="bg1"/>
                </a:solidFill>
              </a:rPr>
              <a:t>color.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</a:t>
            </a:r>
            <a:r>
              <a:rPr lang="en-US" dirty="0">
                <a:solidFill>
                  <a:schemeClr val="bg1"/>
                </a:solidFill>
              </a:rPr>
              <a:t>longer </a:t>
            </a:r>
            <a:r>
              <a:rPr lang="en-US" dirty="0" smtClean="0">
                <a:solidFill>
                  <a:schemeClr val="bg1"/>
                </a:solidFill>
              </a:rPr>
              <a:t>north, </a:t>
            </a:r>
            <a:r>
              <a:rPr lang="en-US" dirty="0">
                <a:solidFill>
                  <a:schemeClr val="bg1"/>
                </a:solidFill>
              </a:rPr>
              <a:t>the darker </a:t>
            </a:r>
            <a:r>
              <a:rPr lang="en-US" dirty="0" smtClean="0">
                <a:solidFill>
                  <a:schemeClr val="bg1"/>
                </a:solidFill>
              </a:rPr>
              <a:t>color. (You can try to change the fill color also for instance to red.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Hint: ?</a:t>
            </a:r>
            <a:r>
              <a:rPr lang="en-US" dirty="0" err="1" smtClean="0">
                <a:solidFill>
                  <a:schemeClr val="bg1"/>
                </a:solidFill>
              </a:rPr>
              <a:t>scale_fill_gradient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539552" y="1655802"/>
            <a:ext cx="2160240" cy="52322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 err="1" smtClean="0"/>
              <a:t>Section</a:t>
            </a:r>
            <a:r>
              <a:rPr lang="nb-NO" sz="2800" baseline="0" dirty="0" smtClean="0"/>
              <a:t> 4.5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72400" y="6309320"/>
            <a:ext cx="720080" cy="288032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6</a:t>
            </a:fld>
            <a:r>
              <a:rPr lang="en-GB" noProof="0" dirty="0" smtClean="0"/>
              <a:t>/20</a:t>
            </a:r>
            <a:endParaRPr lang="en-GB" noProof="0" dirty="0"/>
          </a:p>
        </p:txBody>
      </p:sp>
      <p:sp>
        <p:nvSpPr>
          <p:cNvPr id="8" name="TextBox 7"/>
          <p:cNvSpPr txBox="1"/>
          <p:nvPr/>
        </p:nvSpPr>
        <p:spPr bwMode="white">
          <a:xfrm>
            <a:off x="7236296" y="134027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4</a:t>
            </a:r>
            <a:r>
              <a:rPr lang="nb-NO" sz="1400" baseline="0" dirty="0" smtClean="0"/>
              <a:t>. ggplot2-spatial</a:t>
            </a:r>
          </a:p>
        </p:txBody>
      </p:sp>
    </p:spTree>
    <p:extLst>
      <p:ext uri="{BB962C8B-B14F-4D97-AF65-F5344CB8AC3E}">
        <p14:creationId xmlns:p14="http://schemas.microsoft.com/office/powerpoint/2010/main" val="8579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55576" y="1340768"/>
            <a:ext cx="7920880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Suggestion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524000"/>
            <a:ext cx="7344816" cy="5001344"/>
          </a:xfrm>
        </p:spPr>
        <p:txBody>
          <a:bodyPr/>
          <a:lstStyle/>
          <a:p>
            <a:pPr>
              <a:buFont typeface="Times New Roman" pitchFamily="18" charset="0"/>
              <a:buChar char="˃"/>
            </a:pPr>
            <a:r>
              <a:rPr lang="en-US" sz="1800" dirty="0" err="1">
                <a:solidFill>
                  <a:schemeClr val="bg1"/>
                </a:solidFill>
              </a:rPr>
              <a:t>qplot</a:t>
            </a:r>
            <a:r>
              <a:rPr lang="en-US" sz="1800" dirty="0">
                <a:solidFill>
                  <a:schemeClr val="bg1"/>
                </a:solidFill>
              </a:rPr>
              <a:t>(long, </a:t>
            </a:r>
            <a:r>
              <a:rPr lang="en-US" sz="1800" dirty="0" err="1">
                <a:solidFill>
                  <a:schemeClr val="bg1"/>
                </a:solidFill>
              </a:rPr>
              <a:t>lat</a:t>
            </a:r>
            <a:r>
              <a:rPr lang="en-US" sz="1800" dirty="0">
                <a:solidFill>
                  <a:schemeClr val="bg1"/>
                </a:solidFill>
              </a:rPr>
              <a:t>, data=world, </a:t>
            </a:r>
            <a:r>
              <a:rPr lang="en-US" sz="1800" dirty="0" err="1">
                <a:solidFill>
                  <a:schemeClr val="bg1"/>
                </a:solidFill>
              </a:rPr>
              <a:t>geom</a:t>
            </a:r>
            <a:r>
              <a:rPr lang="en-US" sz="1800" dirty="0">
                <a:solidFill>
                  <a:schemeClr val="bg1"/>
                </a:solidFill>
              </a:rPr>
              <a:t>="polygon", group = </a:t>
            </a:r>
            <a:r>
              <a:rPr lang="en-US" sz="1800" dirty="0" err="1">
                <a:solidFill>
                  <a:schemeClr val="bg1"/>
                </a:solidFill>
              </a:rPr>
              <a:t>group,</a:t>
            </a:r>
            <a:r>
              <a:rPr lang="en-US" sz="1800" dirty="0" err="1">
                <a:solidFill>
                  <a:srgbClr val="FF0000"/>
                </a:solidFill>
              </a:rPr>
              <a:t>fill</a:t>
            </a:r>
            <a:r>
              <a:rPr lang="en-US" sz="1800" dirty="0">
                <a:solidFill>
                  <a:srgbClr val="FF0000"/>
                </a:solidFill>
              </a:rPr>
              <a:t>=</a:t>
            </a:r>
            <a:r>
              <a:rPr lang="en-US" sz="1800" dirty="0" err="1">
                <a:solidFill>
                  <a:srgbClr val="FF0000"/>
                </a:solidFill>
              </a:rPr>
              <a:t>lat</a:t>
            </a:r>
            <a:r>
              <a:rPr lang="en-US" sz="1800" dirty="0">
                <a:solidFill>
                  <a:schemeClr val="bg1"/>
                </a:solidFill>
              </a:rPr>
              <a:t>) + </a:t>
            </a:r>
            <a:r>
              <a:rPr lang="en-US" sz="1800" dirty="0" err="1">
                <a:solidFill>
                  <a:srgbClr val="FF0000"/>
                </a:solidFill>
              </a:rPr>
              <a:t>xlim</a:t>
            </a:r>
            <a:r>
              <a:rPr lang="en-US" sz="1800" dirty="0">
                <a:solidFill>
                  <a:srgbClr val="FF0000"/>
                </a:solidFill>
              </a:rPr>
              <a:t>(c(-30,70)) </a:t>
            </a:r>
            <a:r>
              <a:rPr lang="en-US" sz="1800" dirty="0">
                <a:solidFill>
                  <a:schemeClr val="bg1"/>
                </a:solidFill>
              </a:rPr>
              <a:t>+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ylim</a:t>
            </a:r>
            <a:r>
              <a:rPr lang="en-US" sz="1800" dirty="0">
                <a:solidFill>
                  <a:srgbClr val="FF0000"/>
                </a:solidFill>
              </a:rPr>
              <a:t>(c(-40,50)) </a:t>
            </a:r>
            <a:r>
              <a:rPr lang="en-US" sz="1800" dirty="0">
                <a:solidFill>
                  <a:schemeClr val="bg1"/>
                </a:solidFill>
              </a:rPr>
              <a:t>+ </a:t>
            </a:r>
            <a:r>
              <a:rPr lang="en-US" sz="1800" dirty="0" err="1" smtClean="0">
                <a:solidFill>
                  <a:srgbClr val="FF0000"/>
                </a:solidFill>
              </a:rPr>
              <a:t>scale_fill_gradient</a:t>
            </a:r>
            <a:r>
              <a:rPr lang="en-US" sz="1800" dirty="0" smtClean="0">
                <a:solidFill>
                  <a:srgbClr val="FF0000"/>
                </a:solidFill>
              </a:rPr>
              <a:t>(low </a:t>
            </a:r>
            <a:r>
              <a:rPr lang="en-US" sz="1800" dirty="0">
                <a:solidFill>
                  <a:srgbClr val="FF0000"/>
                </a:solidFill>
              </a:rPr>
              <a:t>= "white", high = "dark red")</a:t>
            </a:r>
            <a:endParaRPr lang="en-US" u="sng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4392488" cy="32943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44408" y="6309320"/>
            <a:ext cx="648072" cy="288032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7</a:t>
            </a:fld>
            <a:r>
              <a:rPr lang="en-GB" noProof="0" dirty="0" smtClean="0"/>
              <a:t>/20</a:t>
            </a:r>
            <a:endParaRPr lang="en-GB" noProof="0" dirty="0"/>
          </a:p>
        </p:txBody>
      </p:sp>
      <p:sp>
        <p:nvSpPr>
          <p:cNvPr id="8" name="TextBox 7"/>
          <p:cNvSpPr txBox="1"/>
          <p:nvPr/>
        </p:nvSpPr>
        <p:spPr bwMode="white">
          <a:xfrm>
            <a:off x="7236296" y="134027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4</a:t>
            </a:r>
            <a:r>
              <a:rPr lang="nb-NO" sz="1400" baseline="0" dirty="0" smtClean="0"/>
              <a:t>. ggplot2-spatial</a:t>
            </a:r>
          </a:p>
        </p:txBody>
      </p:sp>
    </p:spTree>
    <p:extLst>
      <p:ext uri="{BB962C8B-B14F-4D97-AF65-F5344CB8AC3E}">
        <p14:creationId xmlns:p14="http://schemas.microsoft.com/office/powerpoint/2010/main" val="18463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843808" y="1988840"/>
            <a:ext cx="5976664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Spatial visualization with </a:t>
            </a:r>
            <a:r>
              <a:rPr lang="en-US" dirty="0" err="1" smtClean="0"/>
              <a:t>ggplot</a:t>
            </a:r>
            <a:r>
              <a:rPr lang="en-US" dirty="0" smtClean="0"/>
              <a:t>()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5816" y="1524000"/>
            <a:ext cx="5904656" cy="1832992"/>
          </a:xfrm>
        </p:spPr>
        <p:txBody>
          <a:bodyPr/>
          <a:lstStyle/>
          <a:p>
            <a:pPr marL="0" indent="0">
              <a:buNone/>
            </a:pPr>
            <a:r>
              <a:rPr lang="nb-NO" b="1" u="sng" dirty="0"/>
              <a:t>P</a:t>
            </a:r>
            <a:r>
              <a:rPr lang="nb-NO" b="1" u="sng" dirty="0" smtClean="0"/>
              <a:t>lotting </a:t>
            </a:r>
            <a:r>
              <a:rPr lang="nb-NO" b="1" u="sng" dirty="0" err="1" smtClean="0"/>
              <a:t>map</a:t>
            </a:r>
            <a:r>
              <a:rPr lang="nb-NO" b="1" u="sng" dirty="0" smtClean="0"/>
              <a:t>:</a:t>
            </a:r>
          </a:p>
          <a:p>
            <a:pPr>
              <a:buFont typeface="Times New Roman" pitchFamily="18" charset="0"/>
              <a:buChar char="&gt;"/>
            </a:pPr>
            <a:r>
              <a:rPr lang="en-US" sz="2000" dirty="0" smtClean="0"/>
              <a:t>map = </a:t>
            </a:r>
            <a:r>
              <a:rPr lang="en-US" sz="2000" dirty="0" err="1"/>
              <a:t>geom_path</a:t>
            </a:r>
            <a:r>
              <a:rPr lang="en-US" sz="2000" dirty="0"/>
              <a:t>(</a:t>
            </a:r>
            <a:r>
              <a:rPr lang="en-US" sz="2000" dirty="0" err="1"/>
              <a:t>aes</a:t>
            </a:r>
            <a:r>
              <a:rPr lang="en-US" sz="2000" dirty="0"/>
              <a:t>(x=long, y=</a:t>
            </a:r>
            <a:r>
              <a:rPr lang="en-US" sz="2000" dirty="0" err="1"/>
              <a:t>lat</a:t>
            </a:r>
            <a:r>
              <a:rPr lang="en-US" sz="2000" dirty="0"/>
              <a:t>, group = group), </a:t>
            </a:r>
            <a:r>
              <a:rPr lang="en-US" sz="2000" dirty="0" smtClean="0"/>
              <a:t>data=world</a:t>
            </a:r>
            <a:r>
              <a:rPr lang="en-US" sz="2000" dirty="0"/>
              <a:t>)</a:t>
            </a:r>
          </a:p>
          <a:p>
            <a:pPr>
              <a:buFont typeface="Times New Roman" pitchFamily="18" charset="0"/>
              <a:buChar char="˃"/>
            </a:pPr>
            <a:r>
              <a:rPr lang="en-US" sz="2000" dirty="0" err="1"/>
              <a:t>ggplot</a:t>
            </a:r>
            <a:r>
              <a:rPr lang="en-US" sz="2000" dirty="0"/>
              <a:t>() + map</a:t>
            </a:r>
            <a:endParaRPr lang="nb-NO" sz="20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white">
          <a:xfrm>
            <a:off x="539552" y="1655802"/>
            <a:ext cx="2160240" cy="52322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 err="1" smtClean="0"/>
              <a:t>Section</a:t>
            </a:r>
            <a:r>
              <a:rPr lang="nb-NO" sz="2800" baseline="0" dirty="0" smtClean="0"/>
              <a:t> 4.6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00" y="3467545"/>
            <a:ext cx="4176465" cy="31323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00392" y="6309320"/>
            <a:ext cx="792088" cy="288032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8</a:t>
            </a:fld>
            <a:r>
              <a:rPr lang="en-GB" noProof="0" dirty="0" smtClean="0"/>
              <a:t>/20</a:t>
            </a:r>
            <a:endParaRPr lang="en-GB" noProof="0" dirty="0"/>
          </a:p>
        </p:txBody>
      </p:sp>
      <p:sp>
        <p:nvSpPr>
          <p:cNvPr id="9" name="TextBox 8"/>
          <p:cNvSpPr txBox="1"/>
          <p:nvPr/>
        </p:nvSpPr>
        <p:spPr bwMode="white">
          <a:xfrm>
            <a:off x="7236296" y="134027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4</a:t>
            </a:r>
            <a:r>
              <a:rPr lang="nb-NO" sz="1400" baseline="0" dirty="0" smtClean="0"/>
              <a:t>. ggplot2-spatial</a:t>
            </a:r>
          </a:p>
        </p:txBody>
      </p:sp>
    </p:spTree>
    <p:extLst>
      <p:ext uri="{BB962C8B-B14F-4D97-AF65-F5344CB8AC3E}">
        <p14:creationId xmlns:p14="http://schemas.microsoft.com/office/powerpoint/2010/main" val="4661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843808" y="1988840"/>
            <a:ext cx="5904656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Spatial visualization with </a:t>
            </a:r>
            <a:r>
              <a:rPr lang="en-US" dirty="0" err="1" smtClean="0"/>
              <a:t>ggplot</a:t>
            </a:r>
            <a:r>
              <a:rPr lang="en-US" dirty="0" smtClean="0"/>
              <a:t>()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5816" y="1524000"/>
            <a:ext cx="5904656" cy="1832992"/>
          </a:xfrm>
        </p:spPr>
        <p:txBody>
          <a:bodyPr/>
          <a:lstStyle/>
          <a:p>
            <a:pPr marL="0" indent="0">
              <a:buNone/>
            </a:pPr>
            <a:r>
              <a:rPr lang="nb-NO" b="1" u="sng" dirty="0"/>
              <a:t>P</a:t>
            </a:r>
            <a:r>
              <a:rPr lang="nb-NO" b="1" u="sng" dirty="0" smtClean="0"/>
              <a:t>lotting </a:t>
            </a:r>
            <a:r>
              <a:rPr lang="nb-NO" b="1" u="sng" dirty="0" err="1" smtClean="0"/>
              <a:t>points</a:t>
            </a:r>
            <a:r>
              <a:rPr lang="nb-NO" b="1" u="sng" dirty="0" smtClean="0"/>
              <a:t> </a:t>
            </a:r>
            <a:r>
              <a:rPr lang="nb-NO" b="1" u="sng" dirty="0" err="1" smtClean="0"/>
              <a:t>on</a:t>
            </a:r>
            <a:r>
              <a:rPr lang="nb-NO" b="1" u="sng" dirty="0" smtClean="0"/>
              <a:t> a </a:t>
            </a:r>
            <a:r>
              <a:rPr lang="nb-NO" b="1" u="sng" dirty="0" err="1" smtClean="0"/>
              <a:t>map</a:t>
            </a:r>
            <a:r>
              <a:rPr lang="nb-NO" b="1" u="sng" dirty="0" smtClean="0"/>
              <a:t>:</a:t>
            </a:r>
          </a:p>
          <a:p>
            <a:pPr>
              <a:buFont typeface="Times New Roman" pitchFamily="18" charset="0"/>
              <a:buChar char="&gt;"/>
            </a:pPr>
            <a:r>
              <a:rPr lang="en-US" sz="2000" dirty="0" err="1"/>
              <a:t>ggplot</a:t>
            </a:r>
            <a:r>
              <a:rPr lang="en-US" sz="2000" dirty="0"/>
              <a:t>() + map + </a:t>
            </a:r>
            <a:r>
              <a:rPr lang="en-US" sz="2000" dirty="0" err="1">
                <a:solidFill>
                  <a:srgbClr val="FF0000"/>
                </a:solidFill>
              </a:rPr>
              <a:t>geom_point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aes</a:t>
            </a:r>
            <a:r>
              <a:rPr lang="en-US" sz="2000" dirty="0">
                <a:solidFill>
                  <a:srgbClr val="FF0000"/>
                </a:solidFill>
              </a:rPr>
              <a:t>(x=</a:t>
            </a:r>
            <a:r>
              <a:rPr lang="en-US" sz="2000" dirty="0" err="1">
                <a:solidFill>
                  <a:srgbClr val="FF0000"/>
                </a:solidFill>
              </a:rPr>
              <a:t>lon,y</a:t>
            </a:r>
            <a:r>
              <a:rPr lang="en-US" sz="2000" dirty="0">
                <a:solidFill>
                  <a:srgbClr val="FF0000"/>
                </a:solidFill>
              </a:rPr>
              <a:t>=</a:t>
            </a:r>
            <a:r>
              <a:rPr lang="en-US" sz="2000" dirty="0" err="1">
                <a:solidFill>
                  <a:srgbClr val="FF0000"/>
                </a:solidFill>
              </a:rPr>
              <a:t>lat</a:t>
            </a:r>
            <a:r>
              <a:rPr lang="en-US" sz="2000" dirty="0" smtClean="0">
                <a:solidFill>
                  <a:srgbClr val="FF0000"/>
                </a:solidFill>
              </a:rPr>
              <a:t>),</a:t>
            </a:r>
            <a:r>
              <a:rPr lang="en-US" sz="2000" dirty="0" err="1" smtClean="0">
                <a:solidFill>
                  <a:srgbClr val="FF0000"/>
                </a:solidFill>
              </a:rPr>
              <a:t>colour</a:t>
            </a:r>
            <a:r>
              <a:rPr lang="en-US" sz="2000" dirty="0">
                <a:solidFill>
                  <a:srgbClr val="FF0000"/>
                </a:solidFill>
              </a:rPr>
              <a:t>="green</a:t>
            </a:r>
            <a:r>
              <a:rPr lang="en-US" sz="2000" dirty="0" smtClean="0">
                <a:solidFill>
                  <a:srgbClr val="FF0000"/>
                </a:solidFill>
              </a:rPr>
              <a:t>", data=</a:t>
            </a:r>
            <a:r>
              <a:rPr lang="en-US" sz="2000" dirty="0" err="1" smtClean="0">
                <a:solidFill>
                  <a:srgbClr val="FF0000"/>
                </a:solidFill>
              </a:rPr>
              <a:t>norwayGrid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endParaRPr lang="nb-NO" sz="20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white">
          <a:xfrm>
            <a:off x="539552" y="1655802"/>
            <a:ext cx="2160240" cy="52322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2800" baseline="0" dirty="0" err="1" smtClean="0"/>
              <a:t>Section</a:t>
            </a:r>
            <a:r>
              <a:rPr lang="nb-NO" sz="2800" baseline="0" dirty="0" smtClean="0"/>
              <a:t> 4.7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12" y="3356992"/>
            <a:ext cx="4176464" cy="31323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28384" y="6309320"/>
            <a:ext cx="864096" cy="288032"/>
          </a:xfrm>
        </p:spPr>
        <p:txBody>
          <a:bodyPr/>
          <a:lstStyle/>
          <a:p>
            <a:fld id="{3E97971C-2FE7-4FD3-B01F-4B5E83D933F8}" type="slidenum">
              <a:rPr lang="en-GB" noProof="0" smtClean="0"/>
              <a:pPr/>
              <a:t>9</a:t>
            </a:fld>
            <a:r>
              <a:rPr lang="en-GB" noProof="0" dirty="0" smtClean="0"/>
              <a:t>/20</a:t>
            </a:r>
            <a:endParaRPr lang="en-GB" noProof="0" dirty="0"/>
          </a:p>
        </p:txBody>
      </p:sp>
      <p:sp>
        <p:nvSpPr>
          <p:cNvPr id="9" name="TextBox 8"/>
          <p:cNvSpPr txBox="1"/>
          <p:nvPr/>
        </p:nvSpPr>
        <p:spPr bwMode="white">
          <a:xfrm>
            <a:off x="7236296" y="134027"/>
            <a:ext cx="158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/>
              <a:t>4</a:t>
            </a:r>
            <a:r>
              <a:rPr lang="nb-NO" sz="1400" baseline="0" dirty="0" smtClean="0"/>
              <a:t>. ggplot2-spatial</a:t>
            </a:r>
          </a:p>
        </p:txBody>
      </p:sp>
    </p:spTree>
    <p:extLst>
      <p:ext uri="{BB962C8B-B14F-4D97-AF65-F5344CB8AC3E}">
        <p14:creationId xmlns:p14="http://schemas.microsoft.com/office/powerpoint/2010/main" val="20994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-slides-new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8396CC"/>
      </a:accent1>
      <a:accent2>
        <a:srgbClr val="4662B3"/>
      </a:accent2>
      <a:accent3>
        <a:srgbClr val="4662B3"/>
      </a:accent3>
      <a:accent4>
        <a:srgbClr val="000000"/>
      </a:accent4>
      <a:accent5>
        <a:srgbClr val="C1C9E2"/>
      </a:accent5>
      <a:accent6>
        <a:srgbClr val="3F58A2"/>
      </a:accent6>
      <a:hlink>
        <a:srgbClr val="082E9A"/>
      </a:hlink>
      <a:folHlink>
        <a:srgbClr val="C1CBE6"/>
      </a:folHlink>
    </a:clrScheme>
    <a:fontScheme name="NR-slides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white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2800" baseline="0" dirty="0" smtClean="0"/>
        </a:defPPr>
      </a:lstStyle>
    </a:txDef>
  </a:objectDefaults>
  <a:extraClrSchemeLst>
    <a:extraClrScheme>
      <a:clrScheme name="NR-slides-white 1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8396CC"/>
        </a:accent1>
        <a:accent2>
          <a:srgbClr val="4662B3"/>
        </a:accent2>
        <a:accent3>
          <a:srgbClr val="DCDCDC"/>
        </a:accent3>
        <a:accent4>
          <a:srgbClr val="000000"/>
        </a:accent4>
        <a:accent5>
          <a:srgbClr val="C1C9E2"/>
        </a:accent5>
        <a:accent6>
          <a:srgbClr val="3F58A2"/>
        </a:accent6>
        <a:hlink>
          <a:srgbClr val="082E9A"/>
        </a:hlink>
        <a:folHlink>
          <a:srgbClr val="C1CB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2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1ECDFF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BE3FF"/>
        </a:accent5>
        <a:accent6>
          <a:srgbClr val="919191"/>
        </a:accent6>
        <a:hlink>
          <a:srgbClr val="C2F1F6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3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F0B400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F6D6AA"/>
        </a:accent5>
        <a:accent6>
          <a:srgbClr val="919191"/>
        </a:accent6>
        <a:hlink>
          <a:srgbClr val="FFE69F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-slides-white 4">
        <a:dk1>
          <a:srgbClr val="000000"/>
        </a:dk1>
        <a:lt1>
          <a:srgbClr val="C0C0C0"/>
        </a:lt1>
        <a:dk2>
          <a:srgbClr val="FFFFFF"/>
        </a:dk2>
        <a:lt2>
          <a:srgbClr val="808080"/>
        </a:lt2>
        <a:accent1>
          <a:srgbClr val="00C832"/>
        </a:accent1>
        <a:accent2>
          <a:srgbClr val="A0A0A0"/>
        </a:accent2>
        <a:accent3>
          <a:srgbClr val="DCDCDC"/>
        </a:accent3>
        <a:accent4>
          <a:srgbClr val="000000"/>
        </a:accent4>
        <a:accent5>
          <a:srgbClr val="AAE0AD"/>
        </a:accent5>
        <a:accent6>
          <a:srgbClr val="919191"/>
        </a:accent6>
        <a:hlink>
          <a:srgbClr val="9BFFB3"/>
        </a:hlink>
        <a:folHlink>
          <a:srgbClr val="D4D4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nr-slides-new</Template>
  <TotalTime>13523</TotalTime>
  <Words>875</Words>
  <Application>Microsoft Office PowerPoint</Application>
  <PresentationFormat>On-screen Show (4:3)</PresentationFormat>
  <Paragraphs>132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nr-slides-new</vt:lpstr>
      <vt:lpstr>PowerPoint Presentation</vt:lpstr>
      <vt:lpstr>Spatial visualization with qplot()</vt:lpstr>
      <vt:lpstr>Spatial visualization with qplot()</vt:lpstr>
      <vt:lpstr>Spatial visualization with qplot()</vt:lpstr>
      <vt:lpstr>Spatial visualization with qplot()</vt:lpstr>
      <vt:lpstr>Assignment</vt:lpstr>
      <vt:lpstr>Suggestion</vt:lpstr>
      <vt:lpstr>Spatial visualization with ggplot()</vt:lpstr>
      <vt:lpstr>Spatial visualization with ggplot()</vt:lpstr>
      <vt:lpstr>Spatial visualization with ggplot()</vt:lpstr>
      <vt:lpstr>Assignment</vt:lpstr>
      <vt:lpstr>Suggestion</vt:lpstr>
      <vt:lpstr>Spatial map with time series</vt:lpstr>
      <vt:lpstr>Assignment</vt:lpstr>
      <vt:lpstr>Suggestion</vt:lpstr>
      <vt:lpstr>Spatial map with time series</vt:lpstr>
      <vt:lpstr>Spatial map with time series</vt:lpstr>
      <vt:lpstr>Assignment</vt:lpstr>
      <vt:lpstr>Suggestion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Elisabeth Orskaug</dc:creator>
  <cp:lastModifiedBy>Elisabeth Orskaug</cp:lastModifiedBy>
  <cp:revision>111</cp:revision>
  <cp:lastPrinted>2011-03-21T10:03:50Z</cp:lastPrinted>
  <dcterms:created xsi:type="dcterms:W3CDTF">2013-02-01T08:27:21Z</dcterms:created>
  <dcterms:modified xsi:type="dcterms:W3CDTF">2013-06-07T10:47:15Z</dcterms:modified>
</cp:coreProperties>
</file>