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6" r:id="rId3"/>
    <p:sldId id="347" r:id="rId4"/>
    <p:sldId id="348" r:id="rId5"/>
    <p:sldId id="349" r:id="rId6"/>
    <p:sldId id="302" r:id="rId7"/>
  </p:sldIdLst>
  <p:sldSz cx="9144000" cy="6858000" type="screen4x3"/>
  <p:notesSz cx="6819900" cy="9931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E9A"/>
    <a:srgbClr val="F5A9EC"/>
    <a:srgbClr val="00CC99"/>
    <a:srgbClr val="00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23" autoAdjust="0"/>
    <p:restoredTop sz="94673" autoAdjust="0"/>
  </p:normalViewPr>
  <p:slideViewPr>
    <p:cSldViewPr>
      <p:cViewPr>
        <p:scale>
          <a:sx n="77" d="100"/>
          <a:sy n="77" d="100"/>
        </p:scale>
        <p:origin x="-9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374" y="-78"/>
      </p:cViewPr>
      <p:guideLst>
        <p:guide orient="horz" pos="3128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5290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4610" y="0"/>
            <a:ext cx="2955290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4830"/>
            <a:ext cx="2955290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4610" y="9434830"/>
            <a:ext cx="2955290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Palatino" pitchFamily="18" charset="0"/>
              </a:defRPr>
            </a:lvl1pPr>
          </a:lstStyle>
          <a:p>
            <a:fld id="{DCBD22C0-2821-4EDC-9675-67372AD7718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50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5290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4610" y="0"/>
            <a:ext cx="2955290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321" y="4717415"/>
            <a:ext cx="5001260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0"/>
            <a:ext cx="2955290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4610" y="9434830"/>
            <a:ext cx="2955290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 b="1">
                <a:solidFill>
                  <a:schemeClr val="bg1"/>
                </a:solidFill>
              </a:defRPr>
            </a:lvl1pPr>
          </a:lstStyle>
          <a:p>
            <a:fld id="{AEA76827-FC0C-42F6-AC0F-8E03D8C8032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042785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060848"/>
            <a:ext cx="3490647" cy="4869160"/>
          </a:xfrm>
          <a:prstGeom prst="rect">
            <a:avLst/>
          </a:prstGeom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white">
          <a:xfrm>
            <a:off x="6754688" y="285618"/>
            <a:ext cx="2209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nb-NO" sz="1400" b="1" dirty="0">
                <a:solidFill>
                  <a:schemeClr val="tx2"/>
                </a:solidFill>
              </a:rPr>
              <a:t>www.nr.no</a:t>
            </a:r>
            <a:endParaRPr lang="nb-NO" sz="1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1520" y="1508787"/>
            <a:ext cx="5904656" cy="1344149"/>
          </a:xfrm>
          <a:noFill/>
        </p:spPr>
        <p:txBody>
          <a:bodyPr anchor="t"/>
          <a:lstStyle>
            <a:lvl1pPr>
              <a:defRPr>
                <a:solidFill>
                  <a:schemeClr val="accent4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defRPr>
            </a:lvl1pPr>
          </a:lstStyle>
          <a:p>
            <a:pPr lvl="0"/>
            <a:r>
              <a:rPr lang="en-GB" noProof="0" dirty="0" smtClean="0"/>
              <a:t>Click to edit title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 hasCustomPrompt="1"/>
          </p:nvPr>
        </p:nvSpPr>
        <p:spPr bwMode="white">
          <a:xfrm>
            <a:off x="251520" y="3044957"/>
            <a:ext cx="5688632" cy="960107"/>
          </a:xfrm>
        </p:spPr>
        <p:txBody>
          <a:bodyPr/>
          <a:lstStyle>
            <a:lvl1pPr marL="0" indent="0">
              <a:buFont typeface="Times New Roman" pitchFamily="18" charset="0"/>
              <a:buNone/>
              <a:defRPr sz="22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 dirty="0" smtClean="0"/>
              <a:t>Click to edit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4197086"/>
            <a:ext cx="5616624" cy="768085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</a:lstStyle>
          <a:p>
            <a:r>
              <a:rPr lang="en-GB" sz="2800" baseline="0" noProof="0" dirty="0" smtClean="0"/>
              <a:t>[Authors]</a:t>
            </a:r>
            <a:endParaRPr lang="en-GB" sz="2800" noProof="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5253203"/>
            <a:ext cx="5616624" cy="57606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GB" sz="2200" noProof="0" dirty="0" smtClean="0"/>
              <a:t>[Location]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6021289"/>
            <a:ext cx="5616624" cy="620799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 typeface="Times New Roman" pitchFamily="18" charset="0"/>
              <a:buNone/>
              <a:tabLst/>
              <a:defRPr sz="2400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 typeface="Times New Roman" pitchFamily="18" charset="0"/>
              <a:buNone/>
              <a:tabLst/>
              <a:defRPr/>
            </a:pPr>
            <a:r>
              <a:rPr lang="en-GB" sz="2200" noProof="0" dirty="0" smtClean="0"/>
              <a:t>[Date]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3419873" cy="670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97971C-2FE7-4FD3-B01F-4B5E83D933F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8194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9F689-C7C1-4E27-8890-76F63A669A8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0442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733800" cy="4114800"/>
          </a:xfr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86E72B-8DDA-4312-9150-1363B5FB6C12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99621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94D6A6-41BD-49BB-84F3-C9210A972E85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889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EDDD13-8D6F-4F24-AAFE-488D04EDC9F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13870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600" y="620688"/>
            <a:ext cx="72008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5061182"/>
            <a:ext cx="72008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7D3A0-5D3C-4DC3-9F57-3B372D08EE5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4216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51520" y="260648"/>
            <a:ext cx="8640960" cy="100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524000"/>
            <a:ext cx="86409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8904" y="6309320"/>
            <a:ext cx="39357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D89F689-C7C1-4E27-8890-76F63A669A8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1691680" y="5987753"/>
            <a:ext cx="6552728" cy="59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endParaRPr lang="en-GB" noProof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43537"/>
            <a:ext cx="960120" cy="3919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2" r:id="rId4"/>
    <p:sldLayoutId id="2147483655" r:id="rId5"/>
    <p:sldLayoutId id="2147483656" r:id="rId6"/>
    <p:sldLayoutId id="21474836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50000"/>
        </a:spcBef>
        <a:spcAft>
          <a:spcPct val="0"/>
        </a:spcAft>
        <a:buSzPct val="80000"/>
        <a:buFont typeface="Times New Roman" pitchFamily="18" charset="0"/>
        <a:buChar char="►"/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893763" indent="-419100" algn="l" rtl="0" eaLnBrk="1" fontAlgn="base" hangingPunct="1">
        <a:spcBef>
          <a:spcPct val="20000"/>
        </a:spcBef>
        <a:spcAft>
          <a:spcPct val="0"/>
        </a:spcAft>
        <a:buChar char="▪"/>
        <a:defRPr sz="2200">
          <a:solidFill>
            <a:schemeClr val="tx1"/>
          </a:solidFill>
          <a:latin typeface="+mn-lt"/>
        </a:defRPr>
      </a:lvl2pPr>
      <a:lvl3pPr marL="1230313" indent="-381000" algn="l" rtl="0" eaLnBrk="1" fontAlgn="base" hangingPunct="1">
        <a:spcBef>
          <a:spcPct val="20000"/>
        </a:spcBef>
        <a:spcAft>
          <a:spcPct val="0"/>
        </a:spcAft>
        <a:buChar char="◦"/>
        <a:defRPr sz="2000">
          <a:solidFill>
            <a:schemeClr val="tx1"/>
          </a:solidFill>
          <a:latin typeface="+mn-lt"/>
        </a:defRPr>
      </a:lvl3pPr>
      <a:lvl4pPr marL="1622425" indent="-381000" algn="l" rtl="0" eaLnBrk="1" fontAlgn="base" hangingPunct="1">
        <a:spcBef>
          <a:spcPct val="20000"/>
        </a:spcBef>
        <a:spcAft>
          <a:spcPct val="0"/>
        </a:spcAft>
        <a:buChar char="·"/>
        <a:defRPr sz="2000">
          <a:solidFill>
            <a:schemeClr val="tx1"/>
          </a:solidFill>
          <a:latin typeface="+mn-lt"/>
        </a:defRPr>
      </a:lvl4pPr>
      <a:lvl5pPr marL="20066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5pPr>
      <a:lvl6pPr marL="24638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6pPr>
      <a:lvl7pPr marL="29210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7pPr>
      <a:lvl8pPr marL="33782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8pPr>
      <a:lvl9pPr marL="38354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609600" y="1600200"/>
            <a:ext cx="4970512" cy="15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4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dirty="0" smtClean="0"/>
              <a:t>Animation</a:t>
            </a:r>
          </a:p>
          <a:p>
            <a:endParaRPr lang="en-GB" sz="1600" dirty="0" smtClean="0"/>
          </a:p>
          <a:p>
            <a:r>
              <a:rPr lang="nb-NO" sz="1800" b="0" dirty="0"/>
              <a:t>Norsk statistikermøte, Halden, </a:t>
            </a:r>
            <a:r>
              <a:rPr lang="nb-NO" sz="1800" b="0" dirty="0" smtClean="0"/>
              <a:t>11. </a:t>
            </a:r>
            <a:r>
              <a:rPr lang="nb-NO" sz="1800" b="0" dirty="0"/>
              <a:t>juni 2013</a:t>
            </a:r>
          </a:p>
          <a:p>
            <a:endParaRPr lang="en-GB" dirty="0"/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900113" y="5013325"/>
            <a:ext cx="15589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600" dirty="0">
                <a:solidFill>
                  <a:srgbClr val="FFFFFF"/>
                </a:solidFill>
              </a:rPr>
              <a:t>André Teigland</a:t>
            </a:r>
          </a:p>
          <a:p>
            <a:r>
              <a:rPr lang="nb-NO" sz="1600" dirty="0">
                <a:solidFill>
                  <a:srgbClr val="FFFFFF"/>
                </a:solidFill>
              </a:rPr>
              <a:t>Forskningssjef</a:t>
            </a:r>
          </a:p>
          <a:p>
            <a:r>
              <a:rPr lang="nb-NO" sz="1600" dirty="0">
                <a:solidFill>
                  <a:srgbClr val="FFFFFF"/>
                </a:solidFill>
              </a:rPr>
              <a:t>SAMBA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24328" y="188640"/>
            <a:ext cx="1368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www.nr.no</a:t>
            </a:r>
          </a:p>
        </p:txBody>
      </p:sp>
      <p:sp>
        <p:nvSpPr>
          <p:cNvPr id="2" name="TextBox 1"/>
          <p:cNvSpPr txBox="1"/>
          <p:nvPr/>
        </p:nvSpPr>
        <p:spPr bwMode="white">
          <a:xfrm>
            <a:off x="755576" y="4304815"/>
            <a:ext cx="496855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2800" baseline="0" dirty="0" smtClean="0"/>
              <a:t>Elisabeth Orskaug</a:t>
            </a:r>
          </a:p>
          <a:p>
            <a:r>
              <a:rPr lang="nb-NO" sz="2800" dirty="0" smtClean="0"/>
              <a:t>Thordis Thorarinsdottir</a:t>
            </a:r>
          </a:p>
          <a:p>
            <a:endParaRPr lang="nb-NO" sz="2800" baseline="0" dirty="0"/>
          </a:p>
          <a:p>
            <a:r>
              <a:rPr lang="nb-NO" sz="2800" dirty="0" smtClean="0"/>
              <a:t>Norsk Regnesentral</a:t>
            </a:r>
          </a:p>
          <a:p>
            <a:endParaRPr lang="nb-NO" sz="2800" dirty="0" smtClean="0"/>
          </a:p>
          <a:p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9787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Animation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24000"/>
            <a:ext cx="8496944" cy="4114800"/>
          </a:xfrm>
        </p:spPr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package</a:t>
            </a:r>
            <a:r>
              <a:rPr lang="nb-NO" dirty="0" smtClean="0"/>
              <a:t> "</a:t>
            </a:r>
            <a:r>
              <a:rPr lang="nb-NO" dirty="0" err="1" smtClean="0"/>
              <a:t>Animations</a:t>
            </a:r>
            <a:r>
              <a:rPr lang="nb-NO" dirty="0" smtClean="0"/>
              <a:t>" </a:t>
            </a:r>
            <a:r>
              <a:rPr lang="en-US" dirty="0"/>
              <a:t>contains a variety of functions </a:t>
            </a:r>
            <a:r>
              <a:rPr lang="en-US" dirty="0" smtClean="0"/>
              <a:t>for animations </a:t>
            </a:r>
            <a:r>
              <a:rPr lang="en-US" dirty="0"/>
              <a:t>in </a:t>
            </a:r>
            <a:r>
              <a:rPr lang="en-US" dirty="0" smtClean="0"/>
              <a:t>statistics.</a:t>
            </a:r>
          </a:p>
          <a:p>
            <a:r>
              <a:rPr lang="nb-NO" dirty="0" err="1" smtClean="0"/>
              <a:t>Several</a:t>
            </a:r>
            <a:r>
              <a:rPr lang="nb-NO" dirty="0" smtClean="0"/>
              <a:t> </a:t>
            </a:r>
            <a:r>
              <a:rPr lang="nb-NO" dirty="0" err="1"/>
              <a:t>approaches</a:t>
            </a:r>
            <a:r>
              <a:rPr lang="nb-NO" dirty="0"/>
              <a:t> to save </a:t>
            </a:r>
            <a:r>
              <a:rPr lang="nb-NO" dirty="0" err="1"/>
              <a:t>animations</a:t>
            </a:r>
            <a:r>
              <a:rPr lang="nb-NO" dirty="0"/>
              <a:t> to </a:t>
            </a:r>
            <a:r>
              <a:rPr lang="nb-NO" dirty="0" err="1"/>
              <a:t>various</a:t>
            </a:r>
            <a:r>
              <a:rPr lang="nb-NO" dirty="0"/>
              <a:t> formats, </a:t>
            </a:r>
            <a:r>
              <a:rPr lang="nb-NO" dirty="0" smtClean="0"/>
              <a:t>e.g. Flash</a:t>
            </a:r>
            <a:r>
              <a:rPr lang="nb-NO" dirty="0"/>
              <a:t>, GIF, HTML </a:t>
            </a:r>
            <a:r>
              <a:rPr lang="nb-NO" dirty="0" err="1"/>
              <a:t>pages</a:t>
            </a:r>
            <a:r>
              <a:rPr lang="nb-NO" dirty="0"/>
              <a:t>, PDF and </a:t>
            </a:r>
            <a:r>
              <a:rPr lang="nb-NO" dirty="0" smtClean="0"/>
              <a:t>videos.</a:t>
            </a:r>
          </a:p>
          <a:p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/>
              <a:t>a</a:t>
            </a:r>
            <a:r>
              <a:rPr lang="nb-NO" dirty="0" err="1" smtClean="0"/>
              <a:t>nimations</a:t>
            </a:r>
            <a:r>
              <a:rPr lang="nb-NO" dirty="0" smtClean="0"/>
              <a:t> in HTML </a:t>
            </a:r>
            <a:r>
              <a:rPr lang="nb-NO" dirty="0" err="1" smtClean="0"/>
              <a:t>will</a:t>
            </a:r>
            <a:r>
              <a:rPr lang="nb-NO" dirty="0" smtClean="0"/>
              <a:t> be </a:t>
            </a:r>
            <a:r>
              <a:rPr lang="nb-NO" dirty="0" err="1" smtClean="0"/>
              <a:t>shown</a:t>
            </a:r>
            <a:r>
              <a:rPr lang="nb-NO" dirty="0" smtClean="0"/>
              <a:t>. For </a:t>
            </a:r>
            <a:r>
              <a:rPr lang="nb-NO" dirty="0" err="1" smtClean="0"/>
              <a:t>details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formats, </a:t>
            </a:r>
            <a:r>
              <a:rPr lang="nb-NO" dirty="0" err="1" smtClean="0"/>
              <a:t>see</a:t>
            </a:r>
            <a:r>
              <a:rPr lang="nb-NO" dirty="0"/>
              <a:t> </a:t>
            </a:r>
            <a:r>
              <a:rPr lang="nb-NO" dirty="0" smtClean="0"/>
              <a:t>animation.pdf.</a:t>
            </a:r>
          </a:p>
        </p:txBody>
      </p:sp>
      <p:sp>
        <p:nvSpPr>
          <p:cNvPr id="10" name="TextBox 9"/>
          <p:cNvSpPr txBox="1"/>
          <p:nvPr/>
        </p:nvSpPr>
        <p:spPr bwMode="white">
          <a:xfrm>
            <a:off x="7236296" y="141115"/>
            <a:ext cx="1728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1400" dirty="0"/>
              <a:t>6</a:t>
            </a:r>
            <a:r>
              <a:rPr lang="nb-NO" sz="1400" baseline="0" dirty="0" smtClean="0"/>
              <a:t>. </a:t>
            </a:r>
            <a:r>
              <a:rPr lang="nb-NO" sz="1400" baseline="0" dirty="0" err="1" smtClean="0"/>
              <a:t>Animation</a:t>
            </a:r>
            <a:endParaRPr lang="nb-NO" sz="1400" baseline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393576" cy="288032"/>
          </a:xfrm>
        </p:spPr>
        <p:txBody>
          <a:bodyPr/>
          <a:lstStyle/>
          <a:p>
            <a:fld id="{3E97971C-2FE7-4FD3-B01F-4B5E83D933F8}" type="slidenum">
              <a:rPr lang="en-GB" noProof="0" smtClean="0"/>
              <a:pPr/>
              <a:t>2</a:t>
            </a:fld>
            <a:r>
              <a:rPr lang="en-GB" dirty="0" smtClean="0"/>
              <a:t>/6</a:t>
            </a:r>
            <a:endParaRPr lang="en-GB" noProof="0" dirty="0"/>
          </a:p>
        </p:txBody>
      </p:sp>
      <p:pic>
        <p:nvPicPr>
          <p:cNvPr id="6" name="Picture 5" descr="M:\SFI\Finans\ClimateInsurance\IFCC\Rkode\Animations\temp\testDensity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67" y="3933056"/>
            <a:ext cx="2771800" cy="27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347864" y="2060848"/>
            <a:ext cx="5502464" cy="43924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Animation of time series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63888" y="1268760"/>
            <a:ext cx="5400600" cy="4569296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chemeClr val="bg1"/>
                </a:solidFill>
              </a:rPr>
              <a:t>Animation </a:t>
            </a:r>
            <a:r>
              <a:rPr lang="en-US" sz="2000" b="1" u="sng" dirty="0">
                <a:solidFill>
                  <a:schemeClr val="bg1"/>
                </a:solidFill>
              </a:rPr>
              <a:t>of </a:t>
            </a:r>
            <a:r>
              <a:rPr lang="en-US" sz="2000" b="1" u="sng" dirty="0" smtClean="0">
                <a:solidFill>
                  <a:schemeClr val="bg1"/>
                </a:solidFill>
              </a:rPr>
              <a:t>daily </a:t>
            </a:r>
            <a:r>
              <a:rPr lang="en-US" sz="2000" b="1" u="sng" dirty="0">
                <a:solidFill>
                  <a:schemeClr val="bg1"/>
                </a:solidFill>
              </a:rPr>
              <a:t>observed precipitation from 1961-2000</a:t>
            </a:r>
            <a:r>
              <a:rPr lang="en-US" sz="2000" b="1" u="sng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1000" b="1" u="sng" dirty="0" smtClean="0">
              <a:solidFill>
                <a:schemeClr val="bg1"/>
              </a:solidFill>
            </a:endParaRPr>
          </a:p>
          <a:p>
            <a:pPr>
              <a:buFont typeface="Times New Roman" pitchFamily="18" charset="0"/>
              <a:buChar char="˃"/>
            </a:pPr>
            <a:r>
              <a:rPr lang="en-US" sz="1200" dirty="0">
                <a:solidFill>
                  <a:srgbClr val="FF0000"/>
                </a:solidFill>
              </a:rPr>
              <a:t># Begin animation loop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 smtClean="0">
                <a:solidFill>
                  <a:srgbClr val="FF0000"/>
                </a:solidFill>
              </a:rPr>
              <a:t>#</a:t>
            </a:r>
            <a:r>
              <a:rPr lang="en-US" sz="1200" dirty="0">
                <a:solidFill>
                  <a:srgbClr val="FF0000"/>
                </a:solidFill>
              </a:rPr>
              <a:t>Animation in HTML </a:t>
            </a:r>
            <a:r>
              <a:rPr lang="en-US" sz="1200" dirty="0" smtClean="0">
                <a:solidFill>
                  <a:srgbClr val="FF0000"/>
                </a:solidFill>
              </a:rPr>
              <a:t>pages. </a:t>
            </a:r>
            <a:r>
              <a:rPr lang="en-US" sz="1200" dirty="0">
                <a:solidFill>
                  <a:srgbClr val="FF0000"/>
                </a:solidFill>
              </a:rPr>
              <a:t>Note the brackets within the </a:t>
            </a:r>
            <a:r>
              <a:rPr lang="en-US" sz="1200" dirty="0" smtClean="0">
                <a:solidFill>
                  <a:srgbClr val="FF0000"/>
                </a:solidFill>
              </a:rPr>
              <a:t>parentheses.</a:t>
            </a:r>
            <a:endParaRPr lang="en-US" sz="1200" dirty="0">
              <a:solidFill>
                <a:srgbClr val="FF0000"/>
              </a:solidFill>
            </a:endParaRPr>
          </a:p>
          <a:p>
            <a:pPr>
              <a:buFont typeface="Times New Roman" pitchFamily="18" charset="0"/>
              <a:buChar char="˃"/>
            </a:pPr>
            <a:r>
              <a:rPr lang="en-US" sz="1200" dirty="0" err="1">
                <a:solidFill>
                  <a:schemeClr val="bg1"/>
                </a:solidFill>
              </a:rPr>
              <a:t>saveHTML</a:t>
            </a:r>
            <a:r>
              <a:rPr lang="en-US" sz="1200" dirty="0">
                <a:solidFill>
                  <a:schemeClr val="bg1"/>
                </a:solidFill>
              </a:rPr>
              <a:t>({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   </a:t>
            </a:r>
            <a:r>
              <a:rPr lang="en-US" sz="1200" dirty="0">
                <a:solidFill>
                  <a:srgbClr val="FF0000"/>
                </a:solidFill>
              </a:rPr>
              <a:t>#set some animation options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   </a:t>
            </a:r>
            <a:r>
              <a:rPr lang="en-US" sz="1200" dirty="0" err="1">
                <a:solidFill>
                  <a:schemeClr val="bg1"/>
                </a:solidFill>
              </a:rPr>
              <a:t>ani.options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outdir</a:t>
            </a:r>
            <a:r>
              <a:rPr lang="en-US" sz="1200" dirty="0">
                <a:solidFill>
                  <a:schemeClr val="bg1"/>
                </a:solidFill>
              </a:rPr>
              <a:t> = </a:t>
            </a:r>
            <a:r>
              <a:rPr lang="en-US" sz="1200" dirty="0" err="1">
                <a:solidFill>
                  <a:schemeClr val="bg1"/>
                </a:solidFill>
              </a:rPr>
              <a:t>getwd</a:t>
            </a:r>
            <a:r>
              <a:rPr lang="en-US" sz="1200" dirty="0">
                <a:solidFill>
                  <a:schemeClr val="bg1"/>
                </a:solidFill>
              </a:rPr>
              <a:t>())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 smtClean="0">
                <a:solidFill>
                  <a:schemeClr val="bg1"/>
                </a:solidFill>
              </a:rPr>
              <a:t>    </a:t>
            </a:r>
            <a:r>
              <a:rPr lang="en-US" sz="1200" dirty="0">
                <a:solidFill>
                  <a:srgbClr val="FF0000"/>
                </a:solidFill>
              </a:rPr>
              <a:t># Begin the loop that creates the individual animation graphs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 smtClean="0">
                <a:solidFill>
                  <a:srgbClr val="082E9A"/>
                </a:solidFill>
              </a:rPr>
              <a:t>    </a:t>
            </a:r>
            <a:r>
              <a:rPr lang="en-US" sz="1200" dirty="0">
                <a:solidFill>
                  <a:srgbClr val="082E9A"/>
                </a:solidFill>
              </a:rPr>
              <a:t>for (k in </a:t>
            </a:r>
            <a:r>
              <a:rPr lang="en-US" sz="1200" dirty="0" err="1">
                <a:solidFill>
                  <a:srgbClr val="082E9A"/>
                </a:solidFill>
              </a:rPr>
              <a:t>seq</a:t>
            </a:r>
            <a:r>
              <a:rPr lang="en-US" sz="1200" dirty="0">
                <a:solidFill>
                  <a:srgbClr val="082E9A"/>
                </a:solidFill>
              </a:rPr>
              <a:t>(107, 2067, 53)){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>
                <a:solidFill>
                  <a:srgbClr val="082E9A"/>
                </a:solidFill>
              </a:rPr>
              <a:t> </a:t>
            </a:r>
            <a:r>
              <a:rPr lang="en-US" sz="1200" dirty="0" smtClean="0">
                <a:solidFill>
                  <a:srgbClr val="082E9A"/>
                </a:solidFill>
              </a:rPr>
              <a:t>       </a:t>
            </a:r>
            <a:r>
              <a:rPr lang="en-US" sz="1200" dirty="0" err="1">
                <a:solidFill>
                  <a:srgbClr val="082E9A"/>
                </a:solidFill>
              </a:rPr>
              <a:t>wks</a:t>
            </a:r>
            <a:r>
              <a:rPr lang="en-US" sz="1200" dirty="0">
                <a:solidFill>
                  <a:srgbClr val="082E9A"/>
                </a:solidFill>
              </a:rPr>
              <a:t> = (k-53*2):(k+53*2)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>
                <a:solidFill>
                  <a:srgbClr val="082E9A"/>
                </a:solidFill>
              </a:rPr>
              <a:t>   </a:t>
            </a:r>
            <a:r>
              <a:rPr lang="en-US" sz="1200" dirty="0" smtClean="0">
                <a:solidFill>
                  <a:srgbClr val="082E9A"/>
                </a:solidFill>
              </a:rPr>
              <a:t>     </a:t>
            </a:r>
            <a:r>
              <a:rPr lang="en-US" sz="1200" dirty="0">
                <a:solidFill>
                  <a:srgbClr val="082E9A"/>
                </a:solidFill>
              </a:rPr>
              <a:t>x = </a:t>
            </a:r>
            <a:r>
              <a:rPr lang="en-US" sz="1200" dirty="0" err="1">
                <a:solidFill>
                  <a:srgbClr val="082E9A"/>
                </a:solidFill>
              </a:rPr>
              <a:t>data.grid</a:t>
            </a:r>
            <a:r>
              <a:rPr lang="en-US" sz="1200" dirty="0">
                <a:solidFill>
                  <a:srgbClr val="082E9A"/>
                </a:solidFill>
              </a:rPr>
              <a:t>[</a:t>
            </a:r>
            <a:r>
              <a:rPr lang="en-US" sz="1200" dirty="0" err="1">
                <a:solidFill>
                  <a:srgbClr val="082E9A"/>
                </a:solidFill>
              </a:rPr>
              <a:t>data.grid$week</a:t>
            </a:r>
            <a:r>
              <a:rPr lang="en-US" sz="1200" dirty="0">
                <a:solidFill>
                  <a:srgbClr val="082E9A"/>
                </a:solidFill>
              </a:rPr>
              <a:t> %in% </a:t>
            </a:r>
            <a:r>
              <a:rPr lang="en-US" sz="1200" dirty="0" err="1">
                <a:solidFill>
                  <a:srgbClr val="082E9A"/>
                </a:solidFill>
              </a:rPr>
              <a:t>wks</a:t>
            </a:r>
            <a:r>
              <a:rPr lang="en-US" sz="1200" dirty="0" smtClean="0">
                <a:solidFill>
                  <a:srgbClr val="082E9A"/>
                </a:solidFill>
              </a:rPr>
              <a:t>,]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 smtClean="0">
                <a:solidFill>
                  <a:srgbClr val="082E9A"/>
                </a:solidFill>
              </a:rPr>
              <a:t>        </a:t>
            </a:r>
            <a:r>
              <a:rPr lang="en-US" sz="1200" dirty="0">
                <a:solidFill>
                  <a:srgbClr val="082E9A"/>
                </a:solidFill>
              </a:rPr>
              <a:t>print(</a:t>
            </a:r>
            <a:r>
              <a:rPr lang="en-US" sz="1200" dirty="0" err="1">
                <a:solidFill>
                  <a:srgbClr val="082E9A"/>
                </a:solidFill>
              </a:rPr>
              <a:t>qplot</a:t>
            </a:r>
            <a:r>
              <a:rPr lang="en-US" sz="1200" dirty="0">
                <a:solidFill>
                  <a:srgbClr val="082E9A"/>
                </a:solidFill>
              </a:rPr>
              <a:t>(</a:t>
            </a:r>
            <a:r>
              <a:rPr lang="en-US" sz="1200" dirty="0" err="1">
                <a:solidFill>
                  <a:srgbClr val="082E9A"/>
                </a:solidFill>
              </a:rPr>
              <a:t>dato</a:t>
            </a:r>
            <a:r>
              <a:rPr lang="en-US" sz="1200" dirty="0">
                <a:solidFill>
                  <a:srgbClr val="082E9A"/>
                </a:solidFill>
              </a:rPr>
              <a:t>, </a:t>
            </a:r>
            <a:r>
              <a:rPr lang="en-US" sz="1200" dirty="0" err="1">
                <a:solidFill>
                  <a:srgbClr val="082E9A"/>
                </a:solidFill>
              </a:rPr>
              <a:t>obs</a:t>
            </a:r>
            <a:r>
              <a:rPr lang="en-US" sz="1200" dirty="0">
                <a:solidFill>
                  <a:srgbClr val="082E9A"/>
                </a:solidFill>
              </a:rPr>
              <a:t>, data=x, </a:t>
            </a:r>
            <a:r>
              <a:rPr lang="en-US" sz="1200" dirty="0" err="1">
                <a:solidFill>
                  <a:srgbClr val="082E9A"/>
                </a:solidFill>
              </a:rPr>
              <a:t>ylim</a:t>
            </a:r>
            <a:r>
              <a:rPr lang="en-US" sz="1200" dirty="0">
                <a:solidFill>
                  <a:srgbClr val="082E9A"/>
                </a:solidFill>
              </a:rPr>
              <a:t>=c(0,max(</a:t>
            </a:r>
            <a:r>
              <a:rPr lang="en-US" sz="1200" dirty="0" err="1">
                <a:solidFill>
                  <a:srgbClr val="082E9A"/>
                </a:solidFill>
              </a:rPr>
              <a:t>data.grid$obs</a:t>
            </a:r>
            <a:r>
              <a:rPr lang="en-US" sz="1200" dirty="0">
                <a:solidFill>
                  <a:srgbClr val="082E9A"/>
                </a:solidFill>
              </a:rPr>
              <a:t>))))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>
                <a:solidFill>
                  <a:srgbClr val="082E9A"/>
                </a:solidFill>
              </a:rPr>
              <a:t>   </a:t>
            </a:r>
            <a:r>
              <a:rPr lang="en-US" sz="1200" dirty="0" smtClean="0">
                <a:solidFill>
                  <a:srgbClr val="082E9A"/>
                </a:solidFill>
              </a:rPr>
              <a:t>     </a:t>
            </a:r>
            <a:r>
              <a:rPr lang="en-US" sz="1200" dirty="0">
                <a:solidFill>
                  <a:srgbClr val="082E9A"/>
                </a:solidFill>
              </a:rPr>
              <a:t>cat(k, "\n")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 smtClean="0">
                <a:solidFill>
                  <a:srgbClr val="082E9A"/>
                </a:solidFill>
              </a:rPr>
              <a:t>    </a:t>
            </a:r>
            <a:r>
              <a:rPr lang="en-US" sz="1200" dirty="0">
                <a:solidFill>
                  <a:srgbClr val="082E9A"/>
                </a:solidFill>
              </a:rPr>
              <a:t>}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 smtClean="0">
                <a:solidFill>
                  <a:srgbClr val="FF0000"/>
                </a:solidFill>
              </a:rPr>
              <a:t> #</a:t>
            </a:r>
            <a:r>
              <a:rPr lang="en-US" sz="1200" dirty="0">
                <a:solidFill>
                  <a:srgbClr val="FF0000"/>
                </a:solidFill>
              </a:rPr>
              <a:t>Save the animation graphs</a:t>
            </a:r>
          </a:p>
          <a:p>
            <a:pPr>
              <a:buFont typeface="Times New Roman" pitchFamily="18" charset="0"/>
              <a:buChar char="˃"/>
            </a:pPr>
            <a:r>
              <a:rPr lang="en-US" sz="1200" dirty="0">
                <a:solidFill>
                  <a:schemeClr val="bg1"/>
                </a:solidFill>
              </a:rPr>
              <a:t>}, img.name = "</a:t>
            </a:r>
            <a:r>
              <a:rPr lang="en-US" sz="1200" dirty="0" err="1">
                <a:solidFill>
                  <a:schemeClr val="bg1"/>
                </a:solidFill>
              </a:rPr>
              <a:t>plotAniPrec</a:t>
            </a:r>
            <a:r>
              <a:rPr lang="en-US" sz="1200" dirty="0">
                <a:solidFill>
                  <a:schemeClr val="bg1"/>
                </a:solidFill>
              </a:rPr>
              <a:t>", </a:t>
            </a:r>
            <a:r>
              <a:rPr lang="en-US" sz="1200" dirty="0" err="1">
                <a:solidFill>
                  <a:schemeClr val="bg1"/>
                </a:solidFill>
              </a:rPr>
              <a:t>imgdir</a:t>
            </a:r>
            <a:r>
              <a:rPr lang="en-US" sz="1200" dirty="0">
                <a:solidFill>
                  <a:schemeClr val="bg1"/>
                </a:solidFill>
              </a:rPr>
              <a:t>="</a:t>
            </a:r>
            <a:r>
              <a:rPr lang="en-US" sz="1200" dirty="0" err="1">
                <a:solidFill>
                  <a:schemeClr val="bg1"/>
                </a:solidFill>
              </a:rPr>
              <a:t>animationPrec</a:t>
            </a:r>
            <a:r>
              <a:rPr lang="en-US" sz="1200" dirty="0">
                <a:solidFill>
                  <a:schemeClr val="bg1"/>
                </a:solidFill>
              </a:rPr>
              <a:t>-temp", </a:t>
            </a:r>
            <a:r>
              <a:rPr lang="en-US" sz="1200" dirty="0" err="1">
                <a:solidFill>
                  <a:schemeClr val="bg1"/>
                </a:solidFill>
              </a:rPr>
              <a:t>outdir</a:t>
            </a:r>
            <a:r>
              <a:rPr lang="en-US" sz="1200" dirty="0">
                <a:solidFill>
                  <a:schemeClr val="bg1"/>
                </a:solidFill>
              </a:rPr>
              <a:t>=</a:t>
            </a:r>
            <a:r>
              <a:rPr lang="en-US" sz="1200" dirty="0" err="1">
                <a:solidFill>
                  <a:schemeClr val="bg1"/>
                </a:solidFill>
              </a:rPr>
              <a:t>getwd</a:t>
            </a:r>
            <a:r>
              <a:rPr lang="en-US" sz="1200" dirty="0">
                <a:solidFill>
                  <a:schemeClr val="bg1"/>
                </a:solidFill>
              </a:rPr>
              <a:t>(), </a:t>
            </a:r>
            <a:r>
              <a:rPr lang="en-US" sz="1200" dirty="0" err="1">
                <a:solidFill>
                  <a:schemeClr val="bg1"/>
                </a:solidFill>
              </a:rPr>
              <a:t>htmlfile</a:t>
            </a:r>
            <a:r>
              <a:rPr lang="en-US" sz="1200" dirty="0">
                <a:solidFill>
                  <a:schemeClr val="bg1"/>
                </a:solidFill>
              </a:rPr>
              <a:t>="animationPrec-temp.html", </a:t>
            </a:r>
            <a:r>
              <a:rPr lang="en-US" sz="1200" dirty="0" err="1">
                <a:solidFill>
                  <a:schemeClr val="bg1"/>
                </a:solidFill>
              </a:rPr>
              <a:t>autobrowse</a:t>
            </a:r>
            <a:r>
              <a:rPr lang="en-US" sz="1200" dirty="0">
                <a:solidFill>
                  <a:schemeClr val="bg1"/>
                </a:solidFill>
              </a:rPr>
              <a:t> = FALSE, title="")</a:t>
            </a:r>
          </a:p>
        </p:txBody>
      </p:sp>
      <p:sp>
        <p:nvSpPr>
          <p:cNvPr id="3" name="TextBox 2"/>
          <p:cNvSpPr txBox="1"/>
          <p:nvPr/>
        </p:nvSpPr>
        <p:spPr bwMode="white">
          <a:xfrm>
            <a:off x="539552" y="1655802"/>
            <a:ext cx="2016224" cy="52322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2800" baseline="0" dirty="0" err="1" smtClean="0"/>
              <a:t>Section</a:t>
            </a:r>
            <a:r>
              <a:rPr lang="nb-NO" sz="2800" baseline="0" dirty="0" smtClean="0"/>
              <a:t> 6.1</a:t>
            </a:r>
          </a:p>
        </p:txBody>
      </p:sp>
      <p:sp>
        <p:nvSpPr>
          <p:cNvPr id="8" name="TextBox 7"/>
          <p:cNvSpPr txBox="1"/>
          <p:nvPr/>
        </p:nvSpPr>
        <p:spPr bwMode="white">
          <a:xfrm>
            <a:off x="7236296" y="141115"/>
            <a:ext cx="1728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1400" dirty="0"/>
              <a:t>6</a:t>
            </a:r>
            <a:r>
              <a:rPr lang="nb-NO" sz="1400" baseline="0" dirty="0" smtClean="0"/>
              <a:t>. </a:t>
            </a:r>
            <a:r>
              <a:rPr lang="nb-NO" sz="1400" baseline="0" dirty="0" err="1" smtClean="0"/>
              <a:t>Animation</a:t>
            </a:r>
            <a:endParaRPr lang="nb-NO" sz="1400" baseline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2592288" cy="362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3</a:t>
            </a:fld>
            <a:r>
              <a:rPr lang="en-GB" noProof="0" dirty="0" smtClean="0"/>
              <a:t>/6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153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491880" y="2564904"/>
            <a:ext cx="5400600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Animation of time series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5896" y="1484784"/>
            <a:ext cx="5400600" cy="4569296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chemeClr val="bg1"/>
                </a:solidFill>
              </a:rPr>
              <a:t>Animation </a:t>
            </a:r>
            <a:r>
              <a:rPr lang="en-US" sz="2000" b="1" u="sng" dirty="0">
                <a:solidFill>
                  <a:schemeClr val="bg1"/>
                </a:solidFill>
              </a:rPr>
              <a:t>of weekly observed precipitation from 1961-2000</a:t>
            </a:r>
            <a:r>
              <a:rPr lang="en-US" sz="2000" b="1" u="sng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u="sng" dirty="0" smtClean="0">
              <a:solidFill>
                <a:schemeClr val="bg1"/>
              </a:solidFill>
            </a:endParaRPr>
          </a:p>
          <a:p>
            <a:pPr>
              <a:buFont typeface="Times New Roman" pitchFamily="18" charset="0"/>
              <a:buChar char="&gt;"/>
            </a:pPr>
            <a:r>
              <a:rPr lang="nb-NO" sz="1400" dirty="0" err="1" smtClean="0">
                <a:solidFill>
                  <a:schemeClr val="bg1"/>
                </a:solidFill>
              </a:rPr>
              <a:t>We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use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ddply</a:t>
            </a:r>
            <a:r>
              <a:rPr lang="nb-NO" sz="1400" dirty="0" smtClean="0">
                <a:solidFill>
                  <a:schemeClr val="bg1"/>
                </a:solidFill>
              </a:rPr>
              <a:t>() </a:t>
            </a:r>
            <a:r>
              <a:rPr lang="nb-NO" sz="1400" dirty="0" err="1" smtClean="0">
                <a:solidFill>
                  <a:schemeClr val="bg1"/>
                </a:solidFill>
              </a:rPr>
              <a:t>function</a:t>
            </a:r>
            <a:r>
              <a:rPr lang="nb-NO" sz="1400" dirty="0" smtClean="0">
                <a:solidFill>
                  <a:schemeClr val="bg1"/>
                </a:solidFill>
              </a:rPr>
              <a:t> from ggplot2 to </a:t>
            </a:r>
            <a:r>
              <a:rPr lang="nb-NO" sz="1400" dirty="0" err="1" smtClean="0">
                <a:solidFill>
                  <a:schemeClr val="bg1"/>
                </a:solidFill>
              </a:rPr>
              <a:t>aggregate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daily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precipiation</a:t>
            </a:r>
            <a:r>
              <a:rPr lang="nb-NO" sz="1400" dirty="0" smtClean="0">
                <a:solidFill>
                  <a:schemeClr val="bg1"/>
                </a:solidFill>
              </a:rPr>
              <a:t> to </a:t>
            </a:r>
            <a:r>
              <a:rPr lang="nb-NO" sz="1400" dirty="0" err="1" smtClean="0">
                <a:solidFill>
                  <a:schemeClr val="bg1"/>
                </a:solidFill>
              </a:rPr>
              <a:t>weekly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precipitation</a:t>
            </a:r>
            <a:r>
              <a:rPr lang="nb-NO" sz="14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Times New Roman" pitchFamily="18" charset="0"/>
              <a:buChar char="&gt;"/>
            </a:pPr>
            <a:r>
              <a:rPr lang="nb-NO" sz="1400" dirty="0" err="1" smtClean="0">
                <a:solidFill>
                  <a:schemeClr val="bg1"/>
                </a:solidFill>
              </a:rPr>
              <a:t>Then</a:t>
            </a:r>
            <a:r>
              <a:rPr lang="nb-NO" sz="1400" dirty="0" smtClean="0">
                <a:solidFill>
                  <a:schemeClr val="bg1"/>
                </a:solidFill>
              </a:rPr>
              <a:t> make an </a:t>
            </a:r>
            <a:r>
              <a:rPr lang="nb-NO" sz="1400" dirty="0" err="1" smtClean="0">
                <a:solidFill>
                  <a:schemeClr val="bg1"/>
                </a:solidFill>
              </a:rPr>
              <a:t>animation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of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the</a:t>
            </a:r>
            <a:r>
              <a:rPr lang="nb-NO" sz="1400" dirty="0" smtClean="0">
                <a:solidFill>
                  <a:schemeClr val="bg1"/>
                </a:solidFill>
              </a:rPr>
              <a:t> </a:t>
            </a:r>
            <a:r>
              <a:rPr lang="nb-NO" sz="1400" dirty="0" err="1" smtClean="0">
                <a:solidFill>
                  <a:schemeClr val="bg1"/>
                </a:solidFill>
              </a:rPr>
              <a:t>aggregated</a:t>
            </a:r>
            <a:r>
              <a:rPr lang="nb-NO" sz="1400" dirty="0" smtClean="0">
                <a:solidFill>
                  <a:schemeClr val="bg1"/>
                </a:solidFill>
              </a:rPr>
              <a:t> data.</a:t>
            </a:r>
          </a:p>
        </p:txBody>
      </p:sp>
      <p:sp>
        <p:nvSpPr>
          <p:cNvPr id="3" name="TextBox 2"/>
          <p:cNvSpPr txBox="1"/>
          <p:nvPr/>
        </p:nvSpPr>
        <p:spPr bwMode="white">
          <a:xfrm>
            <a:off x="539552" y="1655802"/>
            <a:ext cx="2016224" cy="52322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2800" baseline="0" dirty="0" err="1" smtClean="0"/>
              <a:t>Section</a:t>
            </a:r>
            <a:r>
              <a:rPr lang="nb-NO" sz="2800" baseline="0" dirty="0" smtClean="0"/>
              <a:t> 6.2</a:t>
            </a:r>
          </a:p>
        </p:txBody>
      </p:sp>
      <p:sp>
        <p:nvSpPr>
          <p:cNvPr id="8" name="TextBox 7"/>
          <p:cNvSpPr txBox="1"/>
          <p:nvPr/>
        </p:nvSpPr>
        <p:spPr bwMode="white">
          <a:xfrm>
            <a:off x="7236296" y="141115"/>
            <a:ext cx="1728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1400" dirty="0"/>
              <a:t>6</a:t>
            </a:r>
            <a:r>
              <a:rPr lang="nb-NO" sz="1400" dirty="0" smtClean="0"/>
              <a:t>. </a:t>
            </a:r>
            <a:r>
              <a:rPr lang="nb-NO" sz="1400" dirty="0" err="1"/>
              <a:t>Animation</a:t>
            </a:r>
            <a:endParaRPr lang="nb-NO" sz="1400" baseline="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03815"/>
            <a:ext cx="2664296" cy="369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4</a:t>
            </a:fld>
            <a:r>
              <a:rPr lang="en-GB" noProof="0" dirty="0" smtClean="0"/>
              <a:t>/6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716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94944"/>
            <a:ext cx="8640960" cy="1008064"/>
          </a:xfrm>
        </p:spPr>
        <p:txBody>
          <a:bodyPr/>
          <a:lstStyle/>
          <a:p>
            <a:pPr algn="ctr"/>
            <a:r>
              <a:rPr lang="en-US" dirty="0" smtClean="0"/>
              <a:t>Animation of spatial map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 bwMode="white">
          <a:xfrm>
            <a:off x="539552" y="1655802"/>
            <a:ext cx="2016224" cy="52322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2800" baseline="0" dirty="0" err="1" smtClean="0"/>
              <a:t>Section</a:t>
            </a:r>
            <a:r>
              <a:rPr lang="nb-NO" sz="2800" baseline="0" dirty="0" smtClean="0"/>
              <a:t> 6.3</a:t>
            </a:r>
          </a:p>
        </p:txBody>
      </p:sp>
      <p:sp>
        <p:nvSpPr>
          <p:cNvPr id="8" name="TextBox 7"/>
          <p:cNvSpPr txBox="1"/>
          <p:nvPr/>
        </p:nvSpPr>
        <p:spPr bwMode="white">
          <a:xfrm>
            <a:off x="7236296" y="141115"/>
            <a:ext cx="1728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1400" dirty="0"/>
              <a:t>6</a:t>
            </a:r>
            <a:r>
              <a:rPr lang="nb-NO" sz="1400" dirty="0" smtClean="0"/>
              <a:t>. </a:t>
            </a:r>
            <a:r>
              <a:rPr lang="nb-NO" sz="1400" dirty="0" err="1"/>
              <a:t>Animation</a:t>
            </a:r>
            <a:endParaRPr lang="nb-NO" sz="1400" baseline="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952" y="2276872"/>
            <a:ext cx="2702037" cy="4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276872"/>
            <a:ext cx="3100329" cy="4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5</a:t>
            </a:fld>
            <a:r>
              <a:rPr lang="en-GB" noProof="0" dirty="0" smtClean="0"/>
              <a:t>/6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296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900113" y="5013325"/>
            <a:ext cx="15589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600" dirty="0">
                <a:solidFill>
                  <a:srgbClr val="FFFFFF"/>
                </a:solidFill>
              </a:rPr>
              <a:t>André Teigland</a:t>
            </a:r>
          </a:p>
          <a:p>
            <a:r>
              <a:rPr lang="nb-NO" sz="1600" dirty="0">
                <a:solidFill>
                  <a:srgbClr val="FFFFFF"/>
                </a:solidFill>
              </a:rPr>
              <a:t>Forskningssjef</a:t>
            </a:r>
          </a:p>
          <a:p>
            <a:r>
              <a:rPr lang="nb-NO" sz="1600" dirty="0">
                <a:solidFill>
                  <a:srgbClr val="FFFFFF"/>
                </a:solidFill>
              </a:rPr>
              <a:t>SAMBA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24328" y="188640"/>
            <a:ext cx="1368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www.nr.no</a:t>
            </a:r>
          </a:p>
        </p:txBody>
      </p:sp>
      <p:sp>
        <p:nvSpPr>
          <p:cNvPr id="2" name="TextBox 1"/>
          <p:cNvSpPr txBox="1"/>
          <p:nvPr/>
        </p:nvSpPr>
        <p:spPr bwMode="white">
          <a:xfrm>
            <a:off x="611560" y="1557073"/>
            <a:ext cx="504056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sz="2800" b="1" baseline="0" dirty="0" err="1" smtClean="0"/>
              <a:t>Thank</a:t>
            </a:r>
            <a:r>
              <a:rPr lang="nb-NO" sz="2800" b="1" baseline="0" dirty="0" smtClean="0"/>
              <a:t> </a:t>
            </a:r>
            <a:r>
              <a:rPr lang="nb-NO" sz="2800" b="1" baseline="0" dirty="0" err="1" smtClean="0"/>
              <a:t>you</a:t>
            </a:r>
            <a:r>
              <a:rPr lang="nb-NO" sz="2800" b="1" baseline="0" dirty="0" smtClean="0"/>
              <a:t> for </a:t>
            </a:r>
            <a:r>
              <a:rPr lang="nb-NO" sz="2800" b="1" baseline="0" dirty="0" err="1" smtClean="0"/>
              <a:t>coming</a:t>
            </a:r>
            <a:r>
              <a:rPr lang="nb-NO" sz="2800" b="1" baseline="0" dirty="0" smtClean="0"/>
              <a:t>!</a:t>
            </a:r>
          </a:p>
          <a:p>
            <a:endParaRPr lang="nb-NO" sz="2800" b="1" dirty="0"/>
          </a:p>
          <a:p>
            <a:r>
              <a:rPr lang="nb-NO" sz="2800" b="1" baseline="0" dirty="0" err="1" smtClean="0"/>
              <a:t>Lunch</a:t>
            </a:r>
            <a:r>
              <a:rPr lang="nb-NO" sz="2800" b="1" baseline="0" dirty="0" smtClean="0"/>
              <a:t>!</a:t>
            </a:r>
          </a:p>
          <a:p>
            <a:endParaRPr lang="nb-NO" sz="2800" dirty="0"/>
          </a:p>
          <a:p>
            <a:endParaRPr lang="nb-NO" sz="2800" baseline="0" dirty="0" smtClean="0"/>
          </a:p>
          <a:p>
            <a:endParaRPr lang="nb-NO" sz="2800" dirty="0"/>
          </a:p>
        </p:txBody>
      </p:sp>
      <p:pic>
        <p:nvPicPr>
          <p:cNvPr id="1026" name="Picture 2" descr="http://images.clipart.com/thw/thw11/CL/5433_2005010014/000803_1055_89/20467817.thb.jpg?000803_1055_8936_v__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22732"/>
            <a:ext cx="3189734" cy="287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4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-slides-new">
  <a:themeElements>
    <a:clrScheme name="Custom 1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8396CC"/>
      </a:accent1>
      <a:accent2>
        <a:srgbClr val="4662B3"/>
      </a:accent2>
      <a:accent3>
        <a:srgbClr val="4662B3"/>
      </a:accent3>
      <a:accent4>
        <a:srgbClr val="000000"/>
      </a:accent4>
      <a:accent5>
        <a:srgbClr val="C1C9E2"/>
      </a:accent5>
      <a:accent6>
        <a:srgbClr val="3F58A2"/>
      </a:accent6>
      <a:hlink>
        <a:srgbClr val="082E9A"/>
      </a:hlink>
      <a:folHlink>
        <a:srgbClr val="C1CBE6"/>
      </a:folHlink>
    </a:clrScheme>
    <a:fontScheme name="NR-slides-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white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sz="2800" baseline="0" dirty="0" smtClean="0"/>
        </a:defPPr>
      </a:lstStyle>
    </a:txDef>
  </a:objectDefaults>
  <a:extraClrSchemeLst>
    <a:extraClrScheme>
      <a:clrScheme name="NR-slides-white 1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8396CC"/>
        </a:accent1>
        <a:accent2>
          <a:srgbClr val="4662B3"/>
        </a:accent2>
        <a:accent3>
          <a:srgbClr val="DCDCDC"/>
        </a:accent3>
        <a:accent4>
          <a:srgbClr val="000000"/>
        </a:accent4>
        <a:accent5>
          <a:srgbClr val="C1C9E2"/>
        </a:accent5>
        <a:accent6>
          <a:srgbClr val="3F58A2"/>
        </a:accent6>
        <a:hlink>
          <a:srgbClr val="082E9A"/>
        </a:hlink>
        <a:folHlink>
          <a:srgbClr val="C1CB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2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1ECDFF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ABE3FF"/>
        </a:accent5>
        <a:accent6>
          <a:srgbClr val="919191"/>
        </a:accent6>
        <a:hlink>
          <a:srgbClr val="C2F1F6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3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F0B400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F6D6AA"/>
        </a:accent5>
        <a:accent6>
          <a:srgbClr val="919191"/>
        </a:accent6>
        <a:hlink>
          <a:srgbClr val="FFE69F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4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00C832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AAE0AD"/>
        </a:accent5>
        <a:accent6>
          <a:srgbClr val="919191"/>
        </a:accent6>
        <a:hlink>
          <a:srgbClr val="9BFFB3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nr-slides-new</Template>
  <TotalTime>13308</TotalTime>
  <Words>276</Words>
  <Application>Microsoft Office PowerPoint</Application>
  <PresentationFormat>On-screen Show (4:3)</PresentationFormat>
  <Paragraphs>57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nr-slides-new</vt:lpstr>
      <vt:lpstr>PowerPoint Presentation</vt:lpstr>
      <vt:lpstr>Animation</vt:lpstr>
      <vt:lpstr>Animation of time series</vt:lpstr>
      <vt:lpstr>Animation of time series</vt:lpstr>
      <vt:lpstr>Animation of spatial map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Elisabeth Orskaug</dc:creator>
  <cp:lastModifiedBy>Elisabeth Orskaug</cp:lastModifiedBy>
  <cp:revision>102</cp:revision>
  <cp:lastPrinted>2011-03-21T10:03:50Z</cp:lastPrinted>
  <dcterms:created xsi:type="dcterms:W3CDTF">2013-02-01T08:27:21Z</dcterms:created>
  <dcterms:modified xsi:type="dcterms:W3CDTF">2013-06-07T12:10:34Z</dcterms:modified>
</cp:coreProperties>
</file>